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93" r:id="rId4"/>
    <p:sldId id="272" r:id="rId5"/>
    <p:sldId id="273" r:id="rId6"/>
    <p:sldId id="274" r:id="rId7"/>
    <p:sldId id="260" r:id="rId8"/>
    <p:sldId id="294" r:id="rId9"/>
    <p:sldId id="261" r:id="rId10"/>
    <p:sldId id="275" r:id="rId11"/>
    <p:sldId id="262" r:id="rId12"/>
    <p:sldId id="295" r:id="rId13"/>
    <p:sldId id="276" r:id="rId14"/>
    <p:sldId id="277" r:id="rId15"/>
    <p:sldId id="278" r:id="rId16"/>
    <p:sldId id="267" r:id="rId17"/>
    <p:sldId id="279" r:id="rId18"/>
    <p:sldId id="296" r:id="rId19"/>
    <p:sldId id="264" r:id="rId20"/>
    <p:sldId id="280" r:id="rId21"/>
    <p:sldId id="281" r:id="rId22"/>
    <p:sldId id="265" r:id="rId23"/>
    <p:sldId id="268" r:id="rId24"/>
    <p:sldId id="297" r:id="rId25"/>
    <p:sldId id="282" r:id="rId26"/>
    <p:sldId id="283" r:id="rId27"/>
    <p:sldId id="270" r:id="rId28"/>
    <p:sldId id="284" r:id="rId29"/>
    <p:sldId id="285" r:id="rId30"/>
    <p:sldId id="286" r:id="rId31"/>
    <p:sldId id="287" r:id="rId32"/>
    <p:sldId id="289" r:id="rId33"/>
    <p:sldId id="288" r:id="rId34"/>
    <p:sldId id="271" r:id="rId35"/>
    <p:sldId id="290" r:id="rId36"/>
    <p:sldId id="291"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77054"/>
  </p:normalViewPr>
  <p:slideViewPr>
    <p:cSldViewPr snapToGrid="0" snapToObjects="1">
      <p:cViewPr>
        <p:scale>
          <a:sx n="78" d="100"/>
          <a:sy n="78" d="100"/>
        </p:scale>
        <p:origin x="10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clustered"/>
        <c:varyColors val="0"/>
        <c:ser>
          <c:idx val="0"/>
          <c:order val="0"/>
          <c:tx>
            <c:strRef>
              <c:f>Sheet1!$B$1</c:f>
              <c:strCache>
                <c:ptCount val="1"/>
                <c:pt idx="0">
                  <c:v>PWM </c:v>
                </c:pt>
              </c:strCache>
            </c:strRef>
          </c:tx>
          <c:spPr>
            <a:gradFill rotWithShape="1">
              <a:gsLst>
                <a:gs pos="0">
                  <a:schemeClr val="accent1">
                    <a:shade val="47000"/>
                    <a:satMod val="103000"/>
                    <a:lumMod val="102000"/>
                    <a:tint val="94000"/>
                  </a:schemeClr>
                </a:gs>
                <a:gs pos="50000">
                  <a:schemeClr val="accent1">
                    <a:shade val="47000"/>
                    <a:satMod val="110000"/>
                    <a:lumMod val="100000"/>
                    <a:shade val="100000"/>
                  </a:schemeClr>
                </a:gs>
                <a:gs pos="100000">
                  <a:schemeClr val="accent1">
                    <a:shade val="47000"/>
                    <a:lumMod val="99000"/>
                    <a:satMod val="120000"/>
                    <a:shade val="78000"/>
                  </a:schemeClr>
                </a:gs>
              </a:gsLst>
              <a:lin ang="5400000" scaled="0"/>
            </a:gradFill>
            <a:ln>
              <a:noFill/>
            </a:ln>
            <a:effectLst/>
          </c:spPr>
          <c:invertIfNegative val="0"/>
          <c:cat>
            <c:strRef>
              <c:f>Sheet1!$A$2:$A$14</c:f>
              <c:strCache>
                <c:ptCount val="13"/>
                <c:pt idx="0">
                  <c:v>Ace2</c:v>
                </c:pt>
                <c:pt idx="1">
                  <c:v>Aft1</c:v>
                </c:pt>
                <c:pt idx="2">
                  <c:v>Aft2</c:v>
                </c:pt>
                <c:pt idx="3">
                  <c:v>Bas1</c:v>
                </c:pt>
                <c:pt idx="4">
                  <c:v>Cad1</c:v>
                </c:pt>
                <c:pt idx="5">
                  <c:v>Cbf1</c:v>
                </c:pt>
                <c:pt idx="6">
                  <c:v>Cin5</c:v>
                </c:pt>
                <c:pt idx="7">
                  <c:v>Cup9</c:v>
                </c:pt>
                <c:pt idx="8">
                  <c:v>Dal80</c:v>
                </c:pt>
                <c:pt idx="9">
                  <c:v>Gat1</c:v>
                </c:pt>
                <c:pt idx="10">
                  <c:v>Gcn4</c:v>
                </c:pt>
                <c:pt idx="11">
                  <c:v>Mata2</c:v>
                </c:pt>
                <c:pt idx="12">
                  <c:v>Mcm1</c:v>
                </c:pt>
              </c:strCache>
            </c:strRef>
          </c:cat>
          <c:val>
            <c:numRef>
              <c:f>Sheet1!$B$2:$B$14</c:f>
              <c:numCache>
                <c:formatCode>General</c:formatCode>
                <c:ptCount val="13"/>
                <c:pt idx="0">
                  <c:v>0.047</c:v>
                </c:pt>
                <c:pt idx="1">
                  <c:v>0.037</c:v>
                </c:pt>
                <c:pt idx="2">
                  <c:v>0.049</c:v>
                </c:pt>
                <c:pt idx="3">
                  <c:v>0.031</c:v>
                </c:pt>
                <c:pt idx="4">
                  <c:v>0.055</c:v>
                </c:pt>
                <c:pt idx="5">
                  <c:v>0.064</c:v>
                </c:pt>
                <c:pt idx="6">
                  <c:v>0.035</c:v>
                </c:pt>
                <c:pt idx="7">
                  <c:v>0.034</c:v>
                </c:pt>
                <c:pt idx="8">
                  <c:v>0.052</c:v>
                </c:pt>
                <c:pt idx="9">
                  <c:v>0.051</c:v>
                </c:pt>
                <c:pt idx="10">
                  <c:v>0.052</c:v>
                </c:pt>
                <c:pt idx="11">
                  <c:v>0.093</c:v>
                </c:pt>
                <c:pt idx="12">
                  <c:v>0.049</c:v>
                </c:pt>
              </c:numCache>
            </c:numRef>
          </c:val>
        </c:ser>
        <c:ser>
          <c:idx val="1"/>
          <c:order val="1"/>
          <c:tx>
            <c:strRef>
              <c:f>Sheet1!$C$1</c:f>
              <c:strCache>
                <c:ptCount val="1"/>
                <c:pt idx="0">
                  <c:v>LM</c:v>
                </c:pt>
              </c:strCache>
            </c:strRef>
          </c:tx>
          <c:spPr>
            <a:gradFill rotWithShape="1">
              <a:gsLst>
                <a:gs pos="0">
                  <a:schemeClr val="accent1">
                    <a:shade val="65000"/>
                    <a:satMod val="103000"/>
                    <a:lumMod val="102000"/>
                    <a:tint val="94000"/>
                  </a:schemeClr>
                </a:gs>
                <a:gs pos="50000">
                  <a:schemeClr val="accent1">
                    <a:shade val="65000"/>
                    <a:satMod val="110000"/>
                    <a:lumMod val="100000"/>
                    <a:shade val="100000"/>
                  </a:schemeClr>
                </a:gs>
                <a:gs pos="100000">
                  <a:schemeClr val="accent1">
                    <a:shade val="65000"/>
                    <a:lumMod val="99000"/>
                    <a:satMod val="120000"/>
                    <a:shade val="78000"/>
                  </a:schemeClr>
                </a:gs>
              </a:gsLst>
              <a:lin ang="5400000" scaled="0"/>
            </a:gradFill>
            <a:ln>
              <a:noFill/>
            </a:ln>
            <a:effectLst/>
          </c:spPr>
          <c:invertIfNegative val="0"/>
          <c:cat>
            <c:strRef>
              <c:f>Sheet1!$A$2:$A$14</c:f>
              <c:strCache>
                <c:ptCount val="13"/>
                <c:pt idx="0">
                  <c:v>Ace2</c:v>
                </c:pt>
                <c:pt idx="1">
                  <c:v>Aft1</c:v>
                </c:pt>
                <c:pt idx="2">
                  <c:v>Aft2</c:v>
                </c:pt>
                <c:pt idx="3">
                  <c:v>Bas1</c:v>
                </c:pt>
                <c:pt idx="4">
                  <c:v>Cad1</c:v>
                </c:pt>
                <c:pt idx="5">
                  <c:v>Cbf1</c:v>
                </c:pt>
                <c:pt idx="6">
                  <c:v>Cin5</c:v>
                </c:pt>
                <c:pt idx="7">
                  <c:v>Cup9</c:v>
                </c:pt>
                <c:pt idx="8">
                  <c:v>Dal80</c:v>
                </c:pt>
                <c:pt idx="9">
                  <c:v>Gat1</c:v>
                </c:pt>
                <c:pt idx="10">
                  <c:v>Gcn4</c:v>
                </c:pt>
                <c:pt idx="11">
                  <c:v>Mata2</c:v>
                </c:pt>
                <c:pt idx="12">
                  <c:v>Mcm1</c:v>
                </c:pt>
              </c:strCache>
            </c:strRef>
          </c:cat>
          <c:val>
            <c:numRef>
              <c:f>Sheet1!$C$2:$C$14</c:f>
              <c:numCache>
                <c:formatCode>General</c:formatCode>
                <c:ptCount val="13"/>
                <c:pt idx="0">
                  <c:v>0.076</c:v>
                </c:pt>
                <c:pt idx="1">
                  <c:v>0.067</c:v>
                </c:pt>
                <c:pt idx="2">
                  <c:v>0.081</c:v>
                </c:pt>
                <c:pt idx="3">
                  <c:v>0.047</c:v>
                </c:pt>
                <c:pt idx="4">
                  <c:v>0.105</c:v>
                </c:pt>
                <c:pt idx="5">
                  <c:v>0.077</c:v>
                </c:pt>
                <c:pt idx="6">
                  <c:v>0.043</c:v>
                </c:pt>
                <c:pt idx="7">
                  <c:v>0.067</c:v>
                </c:pt>
                <c:pt idx="8">
                  <c:v>0.077</c:v>
                </c:pt>
                <c:pt idx="9">
                  <c:v>0.071</c:v>
                </c:pt>
                <c:pt idx="10">
                  <c:v>0.049</c:v>
                </c:pt>
                <c:pt idx="11">
                  <c:v>0.204</c:v>
                </c:pt>
                <c:pt idx="12">
                  <c:v>0.082</c:v>
                </c:pt>
              </c:numCache>
            </c:numRef>
          </c:val>
        </c:ser>
        <c:ser>
          <c:idx val="2"/>
          <c:order val="2"/>
          <c:tx>
            <c:strRef>
              <c:f>Sheet1!$D$1</c:f>
              <c:strCache>
                <c:ptCount val="1"/>
                <c:pt idx="0">
                  <c:v>SVR</c:v>
                </c:pt>
              </c:strCache>
            </c:strRef>
          </c:tx>
          <c:spPr>
            <a:gradFill rotWithShape="1">
              <a:gsLst>
                <a:gs pos="0">
                  <a:schemeClr val="accent1">
                    <a:shade val="82000"/>
                    <a:satMod val="103000"/>
                    <a:lumMod val="102000"/>
                    <a:tint val="94000"/>
                  </a:schemeClr>
                </a:gs>
                <a:gs pos="50000">
                  <a:schemeClr val="accent1">
                    <a:shade val="82000"/>
                    <a:satMod val="110000"/>
                    <a:lumMod val="100000"/>
                    <a:shade val="100000"/>
                  </a:schemeClr>
                </a:gs>
                <a:gs pos="100000">
                  <a:schemeClr val="accent1">
                    <a:shade val="82000"/>
                    <a:lumMod val="99000"/>
                    <a:satMod val="120000"/>
                    <a:shade val="78000"/>
                  </a:schemeClr>
                </a:gs>
              </a:gsLst>
              <a:lin ang="5400000" scaled="0"/>
            </a:gradFill>
            <a:ln>
              <a:noFill/>
            </a:ln>
            <a:effectLst/>
          </c:spPr>
          <c:invertIfNegative val="0"/>
          <c:cat>
            <c:strRef>
              <c:f>Sheet1!$A$2:$A$14</c:f>
              <c:strCache>
                <c:ptCount val="13"/>
                <c:pt idx="0">
                  <c:v>Ace2</c:v>
                </c:pt>
                <c:pt idx="1">
                  <c:v>Aft1</c:v>
                </c:pt>
                <c:pt idx="2">
                  <c:v>Aft2</c:v>
                </c:pt>
                <c:pt idx="3">
                  <c:v>Bas1</c:v>
                </c:pt>
                <c:pt idx="4">
                  <c:v>Cad1</c:v>
                </c:pt>
                <c:pt idx="5">
                  <c:v>Cbf1</c:v>
                </c:pt>
                <c:pt idx="6">
                  <c:v>Cin5</c:v>
                </c:pt>
                <c:pt idx="7">
                  <c:v>Cup9</c:v>
                </c:pt>
                <c:pt idx="8">
                  <c:v>Dal80</c:v>
                </c:pt>
                <c:pt idx="9">
                  <c:v>Gat1</c:v>
                </c:pt>
                <c:pt idx="10">
                  <c:v>Gcn4</c:v>
                </c:pt>
                <c:pt idx="11">
                  <c:v>Mata2</c:v>
                </c:pt>
                <c:pt idx="12">
                  <c:v>Mcm1</c:v>
                </c:pt>
              </c:strCache>
            </c:strRef>
          </c:cat>
          <c:val>
            <c:numRef>
              <c:f>Sheet1!$D$2:$D$14</c:f>
              <c:numCache>
                <c:formatCode>General</c:formatCode>
                <c:ptCount val="13"/>
                <c:pt idx="0">
                  <c:v>0.041</c:v>
                </c:pt>
                <c:pt idx="1">
                  <c:v>0.035</c:v>
                </c:pt>
                <c:pt idx="2">
                  <c:v>0.042</c:v>
                </c:pt>
                <c:pt idx="3">
                  <c:v>0.028</c:v>
                </c:pt>
                <c:pt idx="4">
                  <c:v>0.053</c:v>
                </c:pt>
                <c:pt idx="5">
                  <c:v>0.051</c:v>
                </c:pt>
                <c:pt idx="6">
                  <c:v>0.035</c:v>
                </c:pt>
                <c:pt idx="7">
                  <c:v>0.034</c:v>
                </c:pt>
                <c:pt idx="8">
                  <c:v>0.044</c:v>
                </c:pt>
                <c:pt idx="9">
                  <c:v>0.039</c:v>
                </c:pt>
                <c:pt idx="10">
                  <c:v>0.044</c:v>
                </c:pt>
                <c:pt idx="11">
                  <c:v>0.085</c:v>
                </c:pt>
                <c:pt idx="12">
                  <c:v>0.039</c:v>
                </c:pt>
              </c:numCache>
            </c:numRef>
          </c:val>
        </c:ser>
        <c:ser>
          <c:idx val="3"/>
          <c:order val="3"/>
          <c:tx>
            <c:strRef>
              <c:f>Sheet1!$E$1</c:f>
              <c:strCache>
                <c:ptCount val="1"/>
                <c:pt idx="0">
                  <c:v>DNN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Sheet1!$A$2:$A$14</c:f>
              <c:strCache>
                <c:ptCount val="13"/>
                <c:pt idx="0">
                  <c:v>Ace2</c:v>
                </c:pt>
                <c:pt idx="1">
                  <c:v>Aft1</c:v>
                </c:pt>
                <c:pt idx="2">
                  <c:v>Aft2</c:v>
                </c:pt>
                <c:pt idx="3">
                  <c:v>Bas1</c:v>
                </c:pt>
                <c:pt idx="4">
                  <c:v>Cad1</c:v>
                </c:pt>
                <c:pt idx="5">
                  <c:v>Cbf1</c:v>
                </c:pt>
                <c:pt idx="6">
                  <c:v>Cin5</c:v>
                </c:pt>
                <c:pt idx="7">
                  <c:v>Cup9</c:v>
                </c:pt>
                <c:pt idx="8">
                  <c:v>Dal80</c:v>
                </c:pt>
                <c:pt idx="9">
                  <c:v>Gat1</c:v>
                </c:pt>
                <c:pt idx="10">
                  <c:v>Gcn4</c:v>
                </c:pt>
                <c:pt idx="11">
                  <c:v>Mata2</c:v>
                </c:pt>
                <c:pt idx="12">
                  <c:v>Mcm1</c:v>
                </c:pt>
              </c:strCache>
            </c:strRef>
          </c:cat>
          <c:val>
            <c:numRef>
              <c:f>Sheet1!$E$2:$E$14</c:f>
              <c:numCache>
                <c:formatCode>General</c:formatCode>
                <c:ptCount val="13"/>
                <c:pt idx="0">
                  <c:v>0.042</c:v>
                </c:pt>
                <c:pt idx="1">
                  <c:v>0.036</c:v>
                </c:pt>
                <c:pt idx="2">
                  <c:v>0.044</c:v>
                </c:pt>
                <c:pt idx="3">
                  <c:v>0.026</c:v>
                </c:pt>
                <c:pt idx="4">
                  <c:v>0.053</c:v>
                </c:pt>
                <c:pt idx="5">
                  <c:v>0.06</c:v>
                </c:pt>
                <c:pt idx="6">
                  <c:v>0.032</c:v>
                </c:pt>
                <c:pt idx="7">
                  <c:v>0.031</c:v>
                </c:pt>
                <c:pt idx="8">
                  <c:v>0.049</c:v>
                </c:pt>
                <c:pt idx="9">
                  <c:v>0.046</c:v>
                </c:pt>
                <c:pt idx="10">
                  <c:v>0.043</c:v>
                </c:pt>
                <c:pt idx="11">
                  <c:v>0.074</c:v>
                </c:pt>
                <c:pt idx="12">
                  <c:v>0.046</c:v>
                </c:pt>
              </c:numCache>
            </c:numRef>
          </c:val>
        </c:ser>
        <c:ser>
          <c:idx val="4"/>
          <c:order val="4"/>
          <c:tx>
            <c:strRef>
              <c:f>Sheet1!$F$1</c:f>
              <c:strCache>
                <c:ptCount val="1"/>
                <c:pt idx="0">
                  <c:v>CNN</c:v>
                </c:pt>
              </c:strCache>
            </c:strRef>
          </c:tx>
          <c:spPr>
            <a:gradFill rotWithShape="1">
              <a:gsLst>
                <a:gs pos="0">
                  <a:schemeClr val="accent1">
                    <a:tint val="83000"/>
                    <a:satMod val="103000"/>
                    <a:lumMod val="102000"/>
                    <a:tint val="94000"/>
                  </a:schemeClr>
                </a:gs>
                <a:gs pos="50000">
                  <a:schemeClr val="accent1">
                    <a:tint val="83000"/>
                    <a:satMod val="110000"/>
                    <a:lumMod val="100000"/>
                    <a:shade val="100000"/>
                  </a:schemeClr>
                </a:gs>
                <a:gs pos="100000">
                  <a:schemeClr val="accent1">
                    <a:tint val="83000"/>
                    <a:lumMod val="99000"/>
                    <a:satMod val="120000"/>
                    <a:shade val="78000"/>
                  </a:schemeClr>
                </a:gs>
              </a:gsLst>
              <a:lin ang="5400000" scaled="0"/>
            </a:gradFill>
            <a:ln>
              <a:noFill/>
            </a:ln>
            <a:effectLst/>
          </c:spPr>
          <c:invertIfNegative val="0"/>
          <c:cat>
            <c:strRef>
              <c:f>Sheet1!$A$2:$A$14</c:f>
              <c:strCache>
                <c:ptCount val="13"/>
                <c:pt idx="0">
                  <c:v>Ace2</c:v>
                </c:pt>
                <c:pt idx="1">
                  <c:v>Aft1</c:v>
                </c:pt>
                <c:pt idx="2">
                  <c:v>Aft2</c:v>
                </c:pt>
                <c:pt idx="3">
                  <c:v>Bas1</c:v>
                </c:pt>
                <c:pt idx="4">
                  <c:v>Cad1</c:v>
                </c:pt>
                <c:pt idx="5">
                  <c:v>Cbf1</c:v>
                </c:pt>
                <c:pt idx="6">
                  <c:v>Cin5</c:v>
                </c:pt>
                <c:pt idx="7">
                  <c:v>Cup9</c:v>
                </c:pt>
                <c:pt idx="8">
                  <c:v>Dal80</c:v>
                </c:pt>
                <c:pt idx="9">
                  <c:v>Gat1</c:v>
                </c:pt>
                <c:pt idx="10">
                  <c:v>Gcn4</c:v>
                </c:pt>
                <c:pt idx="11">
                  <c:v>Mata2</c:v>
                </c:pt>
                <c:pt idx="12">
                  <c:v>Mcm1</c:v>
                </c:pt>
              </c:strCache>
            </c:strRef>
          </c:cat>
          <c:val>
            <c:numRef>
              <c:f>Sheet1!$F$2:$F$14</c:f>
              <c:numCache>
                <c:formatCode>General</c:formatCode>
                <c:ptCount val="13"/>
                <c:pt idx="0">
                  <c:v>0.036</c:v>
                </c:pt>
                <c:pt idx="1">
                  <c:v>0.034</c:v>
                </c:pt>
                <c:pt idx="2">
                  <c:v>0.038</c:v>
                </c:pt>
                <c:pt idx="3">
                  <c:v>0.028</c:v>
                </c:pt>
                <c:pt idx="4">
                  <c:v>0.059</c:v>
                </c:pt>
                <c:pt idx="5">
                  <c:v>0.046</c:v>
                </c:pt>
                <c:pt idx="6">
                  <c:v>0.028</c:v>
                </c:pt>
                <c:pt idx="7">
                  <c:v>0.032</c:v>
                </c:pt>
                <c:pt idx="8">
                  <c:v>0.043</c:v>
                </c:pt>
                <c:pt idx="9">
                  <c:v>0.036</c:v>
                </c:pt>
                <c:pt idx="10">
                  <c:v>0.039</c:v>
                </c:pt>
                <c:pt idx="11">
                  <c:v>0.076</c:v>
                </c:pt>
                <c:pt idx="12">
                  <c:v>0.04</c:v>
                </c:pt>
              </c:numCache>
            </c:numRef>
          </c:val>
        </c:ser>
        <c:ser>
          <c:idx val="5"/>
          <c:order val="5"/>
          <c:tx>
            <c:strRef>
              <c:f>Sheet1!$G$1</c:f>
              <c:strCache>
                <c:ptCount val="1"/>
                <c:pt idx="0">
                  <c:v>FS</c:v>
                </c:pt>
              </c:strCache>
            </c:strRef>
          </c:tx>
          <c:spPr>
            <a:gradFill rotWithShape="1">
              <a:gsLst>
                <a:gs pos="0">
                  <a:schemeClr val="accent1">
                    <a:tint val="65000"/>
                    <a:satMod val="103000"/>
                    <a:lumMod val="102000"/>
                    <a:tint val="94000"/>
                  </a:schemeClr>
                </a:gs>
                <a:gs pos="50000">
                  <a:schemeClr val="accent1">
                    <a:tint val="65000"/>
                    <a:satMod val="110000"/>
                    <a:lumMod val="100000"/>
                    <a:shade val="100000"/>
                  </a:schemeClr>
                </a:gs>
                <a:gs pos="100000">
                  <a:schemeClr val="accent1">
                    <a:tint val="65000"/>
                    <a:lumMod val="99000"/>
                    <a:satMod val="120000"/>
                    <a:shade val="78000"/>
                  </a:schemeClr>
                </a:gs>
              </a:gsLst>
              <a:lin ang="5400000" scaled="0"/>
            </a:gradFill>
            <a:ln>
              <a:noFill/>
            </a:ln>
            <a:effectLst/>
          </c:spPr>
          <c:invertIfNegative val="0"/>
          <c:cat>
            <c:strRef>
              <c:f>Sheet1!$A$2:$A$14</c:f>
              <c:strCache>
                <c:ptCount val="13"/>
                <c:pt idx="0">
                  <c:v>Ace2</c:v>
                </c:pt>
                <c:pt idx="1">
                  <c:v>Aft1</c:v>
                </c:pt>
                <c:pt idx="2">
                  <c:v>Aft2</c:v>
                </c:pt>
                <c:pt idx="3">
                  <c:v>Bas1</c:v>
                </c:pt>
                <c:pt idx="4">
                  <c:v>Cad1</c:v>
                </c:pt>
                <c:pt idx="5">
                  <c:v>Cbf1</c:v>
                </c:pt>
                <c:pt idx="6">
                  <c:v>Cin5</c:v>
                </c:pt>
                <c:pt idx="7">
                  <c:v>Cup9</c:v>
                </c:pt>
                <c:pt idx="8">
                  <c:v>Dal80</c:v>
                </c:pt>
                <c:pt idx="9">
                  <c:v>Gat1</c:v>
                </c:pt>
                <c:pt idx="10">
                  <c:v>Gcn4</c:v>
                </c:pt>
                <c:pt idx="11">
                  <c:v>Mata2</c:v>
                </c:pt>
                <c:pt idx="12">
                  <c:v>Mcm1</c:v>
                </c:pt>
              </c:strCache>
            </c:strRef>
          </c:cat>
          <c:val>
            <c:numRef>
              <c:f>Sheet1!$G$2:$G$14</c:f>
              <c:numCache>
                <c:formatCode>General</c:formatCode>
                <c:ptCount val="13"/>
                <c:pt idx="0">
                  <c:v>0.041</c:v>
                </c:pt>
                <c:pt idx="1">
                  <c:v>0.034</c:v>
                </c:pt>
                <c:pt idx="2">
                  <c:v>0.042</c:v>
                </c:pt>
                <c:pt idx="3">
                  <c:v>0.025</c:v>
                </c:pt>
                <c:pt idx="4">
                  <c:v>0.052</c:v>
                </c:pt>
                <c:pt idx="5">
                  <c:v>0.057</c:v>
                </c:pt>
                <c:pt idx="6">
                  <c:v>0.031</c:v>
                </c:pt>
                <c:pt idx="7">
                  <c:v>0.031</c:v>
                </c:pt>
                <c:pt idx="8">
                  <c:v>0.047</c:v>
                </c:pt>
                <c:pt idx="9">
                  <c:v>0.044</c:v>
                </c:pt>
                <c:pt idx="10">
                  <c:v>0.041</c:v>
                </c:pt>
                <c:pt idx="11">
                  <c:v>0.071</c:v>
                </c:pt>
                <c:pt idx="12">
                  <c:v>0.046</c:v>
                </c:pt>
              </c:numCache>
            </c:numRef>
          </c:val>
        </c:ser>
        <c:ser>
          <c:idx val="6"/>
          <c:order val="6"/>
          <c:tx>
            <c:strRef>
              <c:f>Sheet1!$H$1</c:f>
              <c:strCache>
                <c:ptCount val="1"/>
                <c:pt idx="0">
                  <c:v>S2V</c:v>
                </c:pt>
              </c:strCache>
            </c:strRef>
          </c:tx>
          <c:spPr>
            <a:gradFill rotWithShape="1">
              <a:gsLst>
                <a:gs pos="0">
                  <a:schemeClr val="accent1">
                    <a:tint val="48000"/>
                    <a:satMod val="103000"/>
                    <a:lumMod val="102000"/>
                    <a:tint val="94000"/>
                  </a:schemeClr>
                </a:gs>
                <a:gs pos="50000">
                  <a:schemeClr val="accent1">
                    <a:tint val="48000"/>
                    <a:satMod val="110000"/>
                    <a:lumMod val="100000"/>
                    <a:shade val="100000"/>
                  </a:schemeClr>
                </a:gs>
                <a:gs pos="100000">
                  <a:schemeClr val="accent1">
                    <a:tint val="48000"/>
                    <a:lumMod val="99000"/>
                    <a:satMod val="120000"/>
                    <a:shade val="78000"/>
                  </a:schemeClr>
                </a:gs>
              </a:gsLst>
              <a:lin ang="5400000" scaled="0"/>
            </a:gradFill>
            <a:ln>
              <a:noFill/>
            </a:ln>
            <a:effectLst/>
          </c:spPr>
          <c:invertIfNegative val="0"/>
          <c:cat>
            <c:strRef>
              <c:f>Sheet1!$A$2:$A$14</c:f>
              <c:strCache>
                <c:ptCount val="13"/>
                <c:pt idx="0">
                  <c:v>Ace2</c:v>
                </c:pt>
                <c:pt idx="1">
                  <c:v>Aft1</c:v>
                </c:pt>
                <c:pt idx="2">
                  <c:v>Aft2</c:v>
                </c:pt>
                <c:pt idx="3">
                  <c:v>Bas1</c:v>
                </c:pt>
                <c:pt idx="4">
                  <c:v>Cad1</c:v>
                </c:pt>
                <c:pt idx="5">
                  <c:v>Cbf1</c:v>
                </c:pt>
                <c:pt idx="6">
                  <c:v>Cin5</c:v>
                </c:pt>
                <c:pt idx="7">
                  <c:v>Cup9</c:v>
                </c:pt>
                <c:pt idx="8">
                  <c:v>Dal80</c:v>
                </c:pt>
                <c:pt idx="9">
                  <c:v>Gat1</c:v>
                </c:pt>
                <c:pt idx="10">
                  <c:v>Gcn4</c:v>
                </c:pt>
                <c:pt idx="11">
                  <c:v>Mata2</c:v>
                </c:pt>
                <c:pt idx="12">
                  <c:v>Mcm1</c:v>
                </c:pt>
              </c:strCache>
            </c:strRef>
          </c:cat>
          <c:val>
            <c:numRef>
              <c:f>Sheet1!$H$2:$H$14</c:f>
              <c:numCache>
                <c:formatCode>General</c:formatCode>
                <c:ptCount val="13"/>
                <c:pt idx="0">
                  <c:v>0.032</c:v>
                </c:pt>
                <c:pt idx="1">
                  <c:v>0.032</c:v>
                </c:pt>
                <c:pt idx="2">
                  <c:v>0.027</c:v>
                </c:pt>
                <c:pt idx="3">
                  <c:v>0.027</c:v>
                </c:pt>
                <c:pt idx="4">
                  <c:v>0.054</c:v>
                </c:pt>
                <c:pt idx="5">
                  <c:v>0.04</c:v>
                </c:pt>
                <c:pt idx="6">
                  <c:v>0.023</c:v>
                </c:pt>
                <c:pt idx="7">
                  <c:v>0.035</c:v>
                </c:pt>
                <c:pt idx="8">
                  <c:v>0.032</c:v>
                </c:pt>
                <c:pt idx="9">
                  <c:v>0.025</c:v>
                </c:pt>
                <c:pt idx="10">
                  <c:v>0.028</c:v>
                </c:pt>
                <c:pt idx="11">
                  <c:v>0.069</c:v>
                </c:pt>
                <c:pt idx="12">
                  <c:v>0.04</c:v>
                </c:pt>
              </c:numCache>
            </c:numRef>
          </c:val>
        </c:ser>
        <c:dLbls>
          <c:showLegendKey val="0"/>
          <c:showVal val="0"/>
          <c:showCatName val="0"/>
          <c:showSerName val="0"/>
          <c:showPercent val="0"/>
          <c:showBubbleSize val="0"/>
        </c:dLbls>
        <c:gapWidth val="150"/>
        <c:axId val="-376276080"/>
        <c:axId val="-376299104"/>
      </c:barChart>
      <c:catAx>
        <c:axId val="-376276080"/>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76299104"/>
        <c:crosses val="autoZero"/>
        <c:auto val="1"/>
        <c:lblAlgn val="ctr"/>
        <c:lblOffset val="100"/>
        <c:noMultiLvlLbl val="0"/>
      </c:catAx>
      <c:valAx>
        <c:axId val="-376299104"/>
        <c:scaling>
          <c:orientation val="minMax"/>
          <c:max val="0.12"/>
          <c:min val="0.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7627608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clustered"/>
        <c:varyColors val="0"/>
        <c:ser>
          <c:idx val="0"/>
          <c:order val="0"/>
          <c:tx>
            <c:strRef>
              <c:f>Sheet1!$B$29</c:f>
              <c:strCache>
                <c:ptCount val="1"/>
                <c:pt idx="0">
                  <c:v>PWM </c:v>
                </c:pt>
              </c:strCache>
            </c:strRef>
          </c:tx>
          <c:spPr>
            <a:solidFill>
              <a:schemeClr val="accent1">
                <a:shade val="47000"/>
              </a:schemeClr>
            </a:solidFill>
            <a:ln>
              <a:noFill/>
            </a:ln>
            <a:effectLst/>
          </c:spPr>
          <c:invertIfNegative val="0"/>
          <c:cat>
            <c:strRef>
              <c:f>Sheet1!$A$30:$A$44</c:f>
              <c:strCache>
                <c:ptCount val="15"/>
                <c:pt idx="0">
                  <c:v>Met31</c:v>
                </c:pt>
                <c:pt idx="1">
                  <c:v>Met32</c:v>
                </c:pt>
                <c:pt idx="2">
                  <c:v>Msn1</c:v>
                </c:pt>
                <c:pt idx="3">
                  <c:v>Msn2</c:v>
                </c:pt>
                <c:pt idx="4">
                  <c:v>Nrg2</c:v>
                </c:pt>
                <c:pt idx="5">
                  <c:v>Pdr3</c:v>
                </c:pt>
                <c:pt idx="6">
                  <c:v>Pho4</c:v>
                </c:pt>
                <c:pt idx="7">
                  <c:v>Reb1</c:v>
                </c:pt>
                <c:pt idx="8">
                  <c:v>Rox1</c:v>
                </c:pt>
                <c:pt idx="9">
                  <c:v>Rpn4</c:v>
                </c:pt>
                <c:pt idx="10">
                  <c:v>Sko1</c:v>
                </c:pt>
                <c:pt idx="11">
                  <c:v>Stb5</c:v>
                </c:pt>
                <c:pt idx="12">
                  <c:v>Yap1</c:v>
                </c:pt>
                <c:pt idx="13">
                  <c:v>Yap3</c:v>
                </c:pt>
                <c:pt idx="14">
                  <c:v>Yap7</c:v>
                </c:pt>
              </c:strCache>
            </c:strRef>
          </c:cat>
          <c:val>
            <c:numRef>
              <c:f>Sheet1!$B$30:$B$44</c:f>
              <c:numCache>
                <c:formatCode>General</c:formatCode>
                <c:ptCount val="15"/>
                <c:pt idx="0">
                  <c:v>0.042</c:v>
                </c:pt>
                <c:pt idx="1">
                  <c:v>0.075</c:v>
                </c:pt>
                <c:pt idx="2">
                  <c:v>0.04</c:v>
                </c:pt>
                <c:pt idx="3">
                  <c:v>0.094</c:v>
                </c:pt>
                <c:pt idx="4">
                  <c:v>0.044</c:v>
                </c:pt>
                <c:pt idx="5">
                  <c:v>0.037</c:v>
                </c:pt>
                <c:pt idx="6">
                  <c:v>0.043</c:v>
                </c:pt>
                <c:pt idx="7">
                  <c:v>0.045</c:v>
                </c:pt>
                <c:pt idx="8">
                  <c:v>0.046</c:v>
                </c:pt>
                <c:pt idx="9">
                  <c:v>0.054</c:v>
                </c:pt>
                <c:pt idx="10">
                  <c:v>0.051</c:v>
                </c:pt>
                <c:pt idx="11">
                  <c:v>0.071</c:v>
                </c:pt>
                <c:pt idx="12">
                  <c:v>0.019</c:v>
                </c:pt>
                <c:pt idx="13">
                  <c:v>0.016</c:v>
                </c:pt>
                <c:pt idx="14">
                  <c:v>0.043</c:v>
                </c:pt>
              </c:numCache>
            </c:numRef>
          </c:val>
        </c:ser>
        <c:ser>
          <c:idx val="1"/>
          <c:order val="1"/>
          <c:tx>
            <c:strRef>
              <c:f>Sheet1!$C$29</c:f>
              <c:strCache>
                <c:ptCount val="1"/>
                <c:pt idx="0">
                  <c:v>LM</c:v>
                </c:pt>
              </c:strCache>
            </c:strRef>
          </c:tx>
          <c:spPr>
            <a:solidFill>
              <a:schemeClr val="accent1">
                <a:shade val="65000"/>
              </a:schemeClr>
            </a:solidFill>
            <a:ln>
              <a:noFill/>
            </a:ln>
            <a:effectLst/>
          </c:spPr>
          <c:invertIfNegative val="0"/>
          <c:cat>
            <c:strRef>
              <c:f>Sheet1!$A$30:$A$44</c:f>
              <c:strCache>
                <c:ptCount val="15"/>
                <c:pt idx="0">
                  <c:v>Met31</c:v>
                </c:pt>
                <c:pt idx="1">
                  <c:v>Met32</c:v>
                </c:pt>
                <c:pt idx="2">
                  <c:v>Msn1</c:v>
                </c:pt>
                <c:pt idx="3">
                  <c:v>Msn2</c:v>
                </c:pt>
                <c:pt idx="4">
                  <c:v>Nrg2</c:v>
                </c:pt>
                <c:pt idx="5">
                  <c:v>Pdr3</c:v>
                </c:pt>
                <c:pt idx="6">
                  <c:v>Pho4</c:v>
                </c:pt>
                <c:pt idx="7">
                  <c:v>Reb1</c:v>
                </c:pt>
                <c:pt idx="8">
                  <c:v>Rox1</c:v>
                </c:pt>
                <c:pt idx="9">
                  <c:v>Rpn4</c:v>
                </c:pt>
                <c:pt idx="10">
                  <c:v>Sko1</c:v>
                </c:pt>
                <c:pt idx="11">
                  <c:v>Stb5</c:v>
                </c:pt>
                <c:pt idx="12">
                  <c:v>Yap1</c:v>
                </c:pt>
                <c:pt idx="13">
                  <c:v>Yap3</c:v>
                </c:pt>
                <c:pt idx="14">
                  <c:v>Yap7</c:v>
                </c:pt>
              </c:strCache>
            </c:strRef>
          </c:cat>
          <c:val>
            <c:numRef>
              <c:f>Sheet1!$C$30:$C$44</c:f>
              <c:numCache>
                <c:formatCode>General</c:formatCode>
                <c:ptCount val="15"/>
                <c:pt idx="0">
                  <c:v>0.065</c:v>
                </c:pt>
                <c:pt idx="1">
                  <c:v>0.115</c:v>
                </c:pt>
                <c:pt idx="2">
                  <c:v>0.056</c:v>
                </c:pt>
                <c:pt idx="3">
                  <c:v>0.143</c:v>
                </c:pt>
                <c:pt idx="4">
                  <c:v>0.077</c:v>
                </c:pt>
                <c:pt idx="5">
                  <c:v>0.062</c:v>
                </c:pt>
                <c:pt idx="6">
                  <c:v>0.066</c:v>
                </c:pt>
                <c:pt idx="7">
                  <c:v>0.087</c:v>
                </c:pt>
                <c:pt idx="8">
                  <c:v>0.061</c:v>
                </c:pt>
                <c:pt idx="9">
                  <c:v>0.108</c:v>
                </c:pt>
                <c:pt idx="10">
                  <c:v>0.079</c:v>
                </c:pt>
                <c:pt idx="11">
                  <c:v>0.126</c:v>
                </c:pt>
                <c:pt idx="12">
                  <c:v>0.04</c:v>
                </c:pt>
                <c:pt idx="13">
                  <c:v>0.035</c:v>
                </c:pt>
                <c:pt idx="14">
                  <c:v>0.083</c:v>
                </c:pt>
              </c:numCache>
            </c:numRef>
          </c:val>
        </c:ser>
        <c:ser>
          <c:idx val="2"/>
          <c:order val="2"/>
          <c:tx>
            <c:strRef>
              <c:f>Sheet1!$D$29</c:f>
              <c:strCache>
                <c:ptCount val="1"/>
                <c:pt idx="0">
                  <c:v>SVR</c:v>
                </c:pt>
              </c:strCache>
            </c:strRef>
          </c:tx>
          <c:spPr>
            <a:solidFill>
              <a:schemeClr val="accent1">
                <a:shade val="82000"/>
              </a:schemeClr>
            </a:solidFill>
            <a:ln>
              <a:noFill/>
            </a:ln>
            <a:effectLst/>
          </c:spPr>
          <c:invertIfNegative val="0"/>
          <c:cat>
            <c:strRef>
              <c:f>Sheet1!$A$30:$A$44</c:f>
              <c:strCache>
                <c:ptCount val="15"/>
                <c:pt idx="0">
                  <c:v>Met31</c:v>
                </c:pt>
                <c:pt idx="1">
                  <c:v>Met32</c:v>
                </c:pt>
                <c:pt idx="2">
                  <c:v>Msn1</c:v>
                </c:pt>
                <c:pt idx="3">
                  <c:v>Msn2</c:v>
                </c:pt>
                <c:pt idx="4">
                  <c:v>Nrg2</c:v>
                </c:pt>
                <c:pt idx="5">
                  <c:v>Pdr3</c:v>
                </c:pt>
                <c:pt idx="6">
                  <c:v>Pho4</c:v>
                </c:pt>
                <c:pt idx="7">
                  <c:v>Reb1</c:v>
                </c:pt>
                <c:pt idx="8">
                  <c:v>Rox1</c:v>
                </c:pt>
                <c:pt idx="9">
                  <c:v>Rpn4</c:v>
                </c:pt>
                <c:pt idx="10">
                  <c:v>Sko1</c:v>
                </c:pt>
                <c:pt idx="11">
                  <c:v>Stb5</c:v>
                </c:pt>
                <c:pt idx="12">
                  <c:v>Yap1</c:v>
                </c:pt>
                <c:pt idx="13">
                  <c:v>Yap3</c:v>
                </c:pt>
                <c:pt idx="14">
                  <c:v>Yap7</c:v>
                </c:pt>
              </c:strCache>
            </c:strRef>
          </c:cat>
          <c:val>
            <c:numRef>
              <c:f>Sheet1!$D$30:$D$44</c:f>
              <c:numCache>
                <c:formatCode>General</c:formatCode>
                <c:ptCount val="15"/>
                <c:pt idx="0">
                  <c:v>0.033</c:v>
                </c:pt>
                <c:pt idx="1">
                  <c:v>0.061</c:v>
                </c:pt>
                <c:pt idx="2">
                  <c:v>0.034</c:v>
                </c:pt>
                <c:pt idx="3">
                  <c:v>0.067</c:v>
                </c:pt>
                <c:pt idx="4">
                  <c:v>0.036</c:v>
                </c:pt>
                <c:pt idx="5">
                  <c:v>0.029</c:v>
                </c:pt>
                <c:pt idx="6">
                  <c:v>0.037</c:v>
                </c:pt>
                <c:pt idx="7">
                  <c:v>0.039</c:v>
                </c:pt>
                <c:pt idx="8">
                  <c:v>0.042</c:v>
                </c:pt>
                <c:pt idx="9">
                  <c:v>0.053</c:v>
                </c:pt>
                <c:pt idx="10">
                  <c:v>0.043</c:v>
                </c:pt>
                <c:pt idx="11">
                  <c:v>0.056</c:v>
                </c:pt>
                <c:pt idx="12">
                  <c:v>0.02</c:v>
                </c:pt>
                <c:pt idx="13">
                  <c:v>0.018</c:v>
                </c:pt>
                <c:pt idx="14">
                  <c:v>0.04</c:v>
                </c:pt>
              </c:numCache>
            </c:numRef>
          </c:val>
        </c:ser>
        <c:ser>
          <c:idx val="3"/>
          <c:order val="3"/>
          <c:tx>
            <c:strRef>
              <c:f>Sheet1!$E$29</c:f>
              <c:strCache>
                <c:ptCount val="1"/>
                <c:pt idx="0">
                  <c:v>DNN</c:v>
                </c:pt>
              </c:strCache>
            </c:strRef>
          </c:tx>
          <c:spPr>
            <a:solidFill>
              <a:schemeClr val="accent1"/>
            </a:solidFill>
            <a:ln>
              <a:noFill/>
            </a:ln>
            <a:effectLst/>
          </c:spPr>
          <c:invertIfNegative val="0"/>
          <c:cat>
            <c:strRef>
              <c:f>Sheet1!$A$30:$A$44</c:f>
              <c:strCache>
                <c:ptCount val="15"/>
                <c:pt idx="0">
                  <c:v>Met31</c:v>
                </c:pt>
                <c:pt idx="1">
                  <c:v>Met32</c:v>
                </c:pt>
                <c:pt idx="2">
                  <c:v>Msn1</c:v>
                </c:pt>
                <c:pt idx="3">
                  <c:v>Msn2</c:v>
                </c:pt>
                <c:pt idx="4">
                  <c:v>Nrg2</c:v>
                </c:pt>
                <c:pt idx="5">
                  <c:v>Pdr3</c:v>
                </c:pt>
                <c:pt idx="6">
                  <c:v>Pho4</c:v>
                </c:pt>
                <c:pt idx="7">
                  <c:v>Reb1</c:v>
                </c:pt>
                <c:pt idx="8">
                  <c:v>Rox1</c:v>
                </c:pt>
                <c:pt idx="9">
                  <c:v>Rpn4</c:v>
                </c:pt>
                <c:pt idx="10">
                  <c:v>Sko1</c:v>
                </c:pt>
                <c:pt idx="11">
                  <c:v>Stb5</c:v>
                </c:pt>
                <c:pt idx="12">
                  <c:v>Yap1</c:v>
                </c:pt>
                <c:pt idx="13">
                  <c:v>Yap3</c:v>
                </c:pt>
                <c:pt idx="14">
                  <c:v>Yap7</c:v>
                </c:pt>
              </c:strCache>
            </c:strRef>
          </c:cat>
          <c:val>
            <c:numRef>
              <c:f>Sheet1!$E$30:$E$44</c:f>
              <c:numCache>
                <c:formatCode>General</c:formatCode>
                <c:ptCount val="15"/>
                <c:pt idx="0">
                  <c:v>0.037</c:v>
                </c:pt>
                <c:pt idx="1">
                  <c:v>0.065</c:v>
                </c:pt>
                <c:pt idx="2">
                  <c:v>0.037</c:v>
                </c:pt>
                <c:pt idx="3">
                  <c:v>0.077</c:v>
                </c:pt>
                <c:pt idx="4">
                  <c:v>0.041</c:v>
                </c:pt>
                <c:pt idx="5">
                  <c:v>0.035</c:v>
                </c:pt>
                <c:pt idx="6">
                  <c:v>0.038</c:v>
                </c:pt>
                <c:pt idx="7">
                  <c:v>0.041</c:v>
                </c:pt>
                <c:pt idx="8">
                  <c:v>0.043</c:v>
                </c:pt>
                <c:pt idx="9">
                  <c:v>0.051</c:v>
                </c:pt>
                <c:pt idx="10">
                  <c:v>0.047</c:v>
                </c:pt>
                <c:pt idx="11">
                  <c:v>0.064</c:v>
                </c:pt>
                <c:pt idx="12">
                  <c:v>0.017</c:v>
                </c:pt>
                <c:pt idx="13">
                  <c:v>0.015</c:v>
                </c:pt>
                <c:pt idx="14">
                  <c:v>0.041</c:v>
                </c:pt>
              </c:numCache>
            </c:numRef>
          </c:val>
        </c:ser>
        <c:ser>
          <c:idx val="4"/>
          <c:order val="4"/>
          <c:tx>
            <c:strRef>
              <c:f>Sheet1!$F$29</c:f>
              <c:strCache>
                <c:ptCount val="1"/>
                <c:pt idx="0">
                  <c:v>CNN</c:v>
                </c:pt>
              </c:strCache>
            </c:strRef>
          </c:tx>
          <c:spPr>
            <a:solidFill>
              <a:schemeClr val="accent1">
                <a:tint val="83000"/>
              </a:schemeClr>
            </a:solidFill>
            <a:ln>
              <a:noFill/>
            </a:ln>
            <a:effectLst/>
          </c:spPr>
          <c:invertIfNegative val="0"/>
          <c:cat>
            <c:strRef>
              <c:f>Sheet1!$A$30:$A$44</c:f>
              <c:strCache>
                <c:ptCount val="15"/>
                <c:pt idx="0">
                  <c:v>Met31</c:v>
                </c:pt>
                <c:pt idx="1">
                  <c:v>Met32</c:v>
                </c:pt>
                <c:pt idx="2">
                  <c:v>Msn1</c:v>
                </c:pt>
                <c:pt idx="3">
                  <c:v>Msn2</c:v>
                </c:pt>
                <c:pt idx="4">
                  <c:v>Nrg2</c:v>
                </c:pt>
                <c:pt idx="5">
                  <c:v>Pdr3</c:v>
                </c:pt>
                <c:pt idx="6">
                  <c:v>Pho4</c:v>
                </c:pt>
                <c:pt idx="7">
                  <c:v>Reb1</c:v>
                </c:pt>
                <c:pt idx="8">
                  <c:v>Rox1</c:v>
                </c:pt>
                <c:pt idx="9">
                  <c:v>Rpn4</c:v>
                </c:pt>
                <c:pt idx="10">
                  <c:v>Sko1</c:v>
                </c:pt>
                <c:pt idx="11">
                  <c:v>Stb5</c:v>
                </c:pt>
                <c:pt idx="12">
                  <c:v>Yap1</c:v>
                </c:pt>
                <c:pt idx="13">
                  <c:v>Yap3</c:v>
                </c:pt>
                <c:pt idx="14">
                  <c:v>Yap7</c:v>
                </c:pt>
              </c:strCache>
            </c:strRef>
          </c:cat>
          <c:val>
            <c:numRef>
              <c:f>Sheet1!$F$30:$F$44</c:f>
              <c:numCache>
                <c:formatCode>General</c:formatCode>
                <c:ptCount val="15"/>
                <c:pt idx="0">
                  <c:v>0.029</c:v>
                </c:pt>
                <c:pt idx="1">
                  <c:v>0.057</c:v>
                </c:pt>
                <c:pt idx="2">
                  <c:v>0.029</c:v>
                </c:pt>
                <c:pt idx="3">
                  <c:v>0.063</c:v>
                </c:pt>
                <c:pt idx="4">
                  <c:v>0.032</c:v>
                </c:pt>
                <c:pt idx="5">
                  <c:v>0.03</c:v>
                </c:pt>
                <c:pt idx="6">
                  <c:v>0.031</c:v>
                </c:pt>
                <c:pt idx="7">
                  <c:v>0.038</c:v>
                </c:pt>
                <c:pt idx="8">
                  <c:v>0.04</c:v>
                </c:pt>
                <c:pt idx="9">
                  <c:v>0.056</c:v>
                </c:pt>
                <c:pt idx="10">
                  <c:v>0.038</c:v>
                </c:pt>
                <c:pt idx="11">
                  <c:v>0.048</c:v>
                </c:pt>
                <c:pt idx="12">
                  <c:v>0.018</c:v>
                </c:pt>
                <c:pt idx="13">
                  <c:v>0.015</c:v>
                </c:pt>
                <c:pt idx="14">
                  <c:v>0.041</c:v>
                </c:pt>
              </c:numCache>
            </c:numRef>
          </c:val>
        </c:ser>
        <c:ser>
          <c:idx val="5"/>
          <c:order val="5"/>
          <c:tx>
            <c:strRef>
              <c:f>Sheet1!$G$29</c:f>
              <c:strCache>
                <c:ptCount val="1"/>
                <c:pt idx="0">
                  <c:v>FS</c:v>
                </c:pt>
              </c:strCache>
            </c:strRef>
          </c:tx>
          <c:spPr>
            <a:solidFill>
              <a:schemeClr val="accent1">
                <a:tint val="65000"/>
              </a:schemeClr>
            </a:solidFill>
            <a:ln>
              <a:noFill/>
            </a:ln>
            <a:effectLst/>
          </c:spPr>
          <c:invertIfNegative val="0"/>
          <c:cat>
            <c:strRef>
              <c:f>Sheet1!$A$30:$A$44</c:f>
              <c:strCache>
                <c:ptCount val="15"/>
                <c:pt idx="0">
                  <c:v>Met31</c:v>
                </c:pt>
                <c:pt idx="1">
                  <c:v>Met32</c:v>
                </c:pt>
                <c:pt idx="2">
                  <c:v>Msn1</c:v>
                </c:pt>
                <c:pt idx="3">
                  <c:v>Msn2</c:v>
                </c:pt>
                <c:pt idx="4">
                  <c:v>Nrg2</c:v>
                </c:pt>
                <c:pt idx="5">
                  <c:v>Pdr3</c:v>
                </c:pt>
                <c:pt idx="6">
                  <c:v>Pho4</c:v>
                </c:pt>
                <c:pt idx="7">
                  <c:v>Reb1</c:v>
                </c:pt>
                <c:pt idx="8">
                  <c:v>Rox1</c:v>
                </c:pt>
                <c:pt idx="9">
                  <c:v>Rpn4</c:v>
                </c:pt>
                <c:pt idx="10">
                  <c:v>Sko1</c:v>
                </c:pt>
                <c:pt idx="11">
                  <c:v>Stb5</c:v>
                </c:pt>
                <c:pt idx="12">
                  <c:v>Yap1</c:v>
                </c:pt>
                <c:pt idx="13">
                  <c:v>Yap3</c:v>
                </c:pt>
                <c:pt idx="14">
                  <c:v>Yap7</c:v>
                </c:pt>
              </c:strCache>
            </c:strRef>
          </c:cat>
          <c:val>
            <c:numRef>
              <c:f>Sheet1!$G$30:$G$44</c:f>
              <c:numCache>
                <c:formatCode>General</c:formatCode>
                <c:ptCount val="15"/>
                <c:pt idx="0">
                  <c:v>0.039</c:v>
                </c:pt>
                <c:pt idx="1">
                  <c:v>0.071</c:v>
                </c:pt>
                <c:pt idx="2">
                  <c:v>0.035</c:v>
                </c:pt>
                <c:pt idx="3">
                  <c:v>0.081</c:v>
                </c:pt>
                <c:pt idx="4">
                  <c:v>0.042</c:v>
                </c:pt>
                <c:pt idx="5">
                  <c:v>0.032</c:v>
                </c:pt>
                <c:pt idx="6">
                  <c:v>0.036</c:v>
                </c:pt>
                <c:pt idx="7">
                  <c:v>0.041</c:v>
                </c:pt>
                <c:pt idx="8">
                  <c:v>0.043</c:v>
                </c:pt>
                <c:pt idx="9">
                  <c:v>0.051</c:v>
                </c:pt>
                <c:pt idx="10">
                  <c:v>0.044</c:v>
                </c:pt>
                <c:pt idx="11">
                  <c:v>0.062</c:v>
                </c:pt>
                <c:pt idx="12">
                  <c:v>0.017</c:v>
                </c:pt>
                <c:pt idx="13">
                  <c:v>0.014</c:v>
                </c:pt>
                <c:pt idx="14">
                  <c:v>0.041</c:v>
                </c:pt>
              </c:numCache>
            </c:numRef>
          </c:val>
        </c:ser>
        <c:ser>
          <c:idx val="6"/>
          <c:order val="6"/>
          <c:tx>
            <c:strRef>
              <c:f>Sheet1!$H$29</c:f>
              <c:strCache>
                <c:ptCount val="1"/>
                <c:pt idx="0">
                  <c:v>S2V</c:v>
                </c:pt>
              </c:strCache>
            </c:strRef>
          </c:tx>
          <c:spPr>
            <a:solidFill>
              <a:schemeClr val="accent1">
                <a:tint val="48000"/>
              </a:schemeClr>
            </a:solidFill>
            <a:ln>
              <a:noFill/>
            </a:ln>
            <a:effectLst/>
          </c:spPr>
          <c:invertIfNegative val="0"/>
          <c:cat>
            <c:strRef>
              <c:f>Sheet1!$A$30:$A$44</c:f>
              <c:strCache>
                <c:ptCount val="15"/>
                <c:pt idx="0">
                  <c:v>Met31</c:v>
                </c:pt>
                <c:pt idx="1">
                  <c:v>Met32</c:v>
                </c:pt>
                <c:pt idx="2">
                  <c:v>Msn1</c:v>
                </c:pt>
                <c:pt idx="3">
                  <c:v>Msn2</c:v>
                </c:pt>
                <c:pt idx="4">
                  <c:v>Nrg2</c:v>
                </c:pt>
                <c:pt idx="5">
                  <c:v>Pdr3</c:v>
                </c:pt>
                <c:pt idx="6">
                  <c:v>Pho4</c:v>
                </c:pt>
                <c:pt idx="7">
                  <c:v>Reb1</c:v>
                </c:pt>
                <c:pt idx="8">
                  <c:v>Rox1</c:v>
                </c:pt>
                <c:pt idx="9">
                  <c:v>Rpn4</c:v>
                </c:pt>
                <c:pt idx="10">
                  <c:v>Sko1</c:v>
                </c:pt>
                <c:pt idx="11">
                  <c:v>Stb5</c:v>
                </c:pt>
                <c:pt idx="12">
                  <c:v>Yap1</c:v>
                </c:pt>
                <c:pt idx="13">
                  <c:v>Yap3</c:v>
                </c:pt>
                <c:pt idx="14">
                  <c:v>Yap7</c:v>
                </c:pt>
              </c:strCache>
            </c:strRef>
          </c:cat>
          <c:val>
            <c:numRef>
              <c:f>Sheet1!$H$30:$H$44</c:f>
              <c:numCache>
                <c:formatCode>General</c:formatCode>
                <c:ptCount val="15"/>
                <c:pt idx="0">
                  <c:v>0.033</c:v>
                </c:pt>
                <c:pt idx="1">
                  <c:v>0.065</c:v>
                </c:pt>
                <c:pt idx="2">
                  <c:v>0.024</c:v>
                </c:pt>
                <c:pt idx="3">
                  <c:v>0.049</c:v>
                </c:pt>
                <c:pt idx="4">
                  <c:v>0.029</c:v>
                </c:pt>
                <c:pt idx="5">
                  <c:v>0.027</c:v>
                </c:pt>
                <c:pt idx="6">
                  <c:v>0.022</c:v>
                </c:pt>
                <c:pt idx="7">
                  <c:v>0.037</c:v>
                </c:pt>
                <c:pt idx="8">
                  <c:v>0.029</c:v>
                </c:pt>
                <c:pt idx="9">
                  <c:v>0.053</c:v>
                </c:pt>
                <c:pt idx="10">
                  <c:v>0.03</c:v>
                </c:pt>
                <c:pt idx="11">
                  <c:v>0.045</c:v>
                </c:pt>
                <c:pt idx="12">
                  <c:v>0.014</c:v>
                </c:pt>
                <c:pt idx="13">
                  <c:v>0.011</c:v>
                </c:pt>
                <c:pt idx="14">
                  <c:v>0.038</c:v>
                </c:pt>
              </c:numCache>
            </c:numRef>
          </c:val>
        </c:ser>
        <c:dLbls>
          <c:showLegendKey val="0"/>
          <c:showVal val="0"/>
          <c:showCatName val="0"/>
          <c:showSerName val="0"/>
          <c:showPercent val="0"/>
          <c:showBubbleSize val="0"/>
        </c:dLbls>
        <c:gapWidth val="150"/>
        <c:axId val="-372176944"/>
        <c:axId val="-372175168"/>
      </c:barChart>
      <c:catAx>
        <c:axId val="-372176944"/>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72175168"/>
        <c:crosses val="autoZero"/>
        <c:auto val="1"/>
        <c:lblAlgn val="ctr"/>
        <c:lblOffset val="100"/>
        <c:noMultiLvlLbl val="0"/>
      </c:catAx>
      <c:valAx>
        <c:axId val="-372175168"/>
        <c:scaling>
          <c:orientation val="minMax"/>
          <c:max val="0.12"/>
          <c:min val="0.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7217694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smtClean="0"/>
              <a:t>Classification</a:t>
            </a:r>
            <a:r>
              <a:rPr lang="en-US" sz="2400" baseline="0" dirty="0" smtClean="0"/>
              <a:t> Accuracy on Citation Networks</a:t>
            </a:r>
            <a:endParaRPr lang="en-US" sz="2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DeepWalk</c:v>
                </c:pt>
              </c:strCache>
            </c:strRef>
          </c:tx>
          <c:spPr>
            <a:solidFill>
              <a:schemeClr val="accent1"/>
            </a:solidFill>
            <a:ln>
              <a:noFill/>
            </a:ln>
            <a:effectLst/>
          </c:spPr>
          <c:invertIfNegative val="0"/>
          <c:cat>
            <c:strRef>
              <c:f>Sheet1!$A$2:$A$4</c:f>
              <c:strCache>
                <c:ptCount val="3"/>
                <c:pt idx="0">
                  <c:v>Citeseer</c:v>
                </c:pt>
                <c:pt idx="1">
                  <c:v>Cora</c:v>
                </c:pt>
                <c:pt idx="2">
                  <c:v>Pubmed</c:v>
                </c:pt>
              </c:strCache>
            </c:strRef>
          </c:cat>
          <c:val>
            <c:numRef>
              <c:f>Sheet1!$B$2:$B$4</c:f>
              <c:numCache>
                <c:formatCode>0.00%</c:formatCode>
                <c:ptCount val="3"/>
                <c:pt idx="0">
                  <c:v>0.524</c:v>
                </c:pt>
                <c:pt idx="1">
                  <c:v>0.699</c:v>
                </c:pt>
                <c:pt idx="2">
                  <c:v>0.73</c:v>
                </c:pt>
              </c:numCache>
            </c:numRef>
          </c:val>
        </c:ser>
        <c:ser>
          <c:idx val="1"/>
          <c:order val="1"/>
          <c:tx>
            <c:strRef>
              <c:f>Sheet1!$C$1</c:f>
              <c:strCache>
                <c:ptCount val="1"/>
                <c:pt idx="0">
                  <c:v>node2vec</c:v>
                </c:pt>
              </c:strCache>
            </c:strRef>
          </c:tx>
          <c:spPr>
            <a:solidFill>
              <a:schemeClr val="accent2"/>
            </a:solidFill>
            <a:ln>
              <a:noFill/>
            </a:ln>
            <a:effectLst/>
          </c:spPr>
          <c:invertIfNegative val="0"/>
          <c:cat>
            <c:strRef>
              <c:f>Sheet1!$A$2:$A$4</c:f>
              <c:strCache>
                <c:ptCount val="3"/>
                <c:pt idx="0">
                  <c:v>Citeseer</c:v>
                </c:pt>
                <c:pt idx="1">
                  <c:v>Cora</c:v>
                </c:pt>
                <c:pt idx="2">
                  <c:v>Pubmed</c:v>
                </c:pt>
              </c:strCache>
            </c:strRef>
          </c:cat>
          <c:val>
            <c:numRef>
              <c:f>Sheet1!$C$2:$C$4</c:f>
              <c:numCache>
                <c:formatCode>0.00%</c:formatCode>
                <c:ptCount val="3"/>
                <c:pt idx="0">
                  <c:v>0.53</c:v>
                </c:pt>
                <c:pt idx="1">
                  <c:v>0.725</c:v>
                </c:pt>
                <c:pt idx="2">
                  <c:v>0.757</c:v>
                </c:pt>
              </c:numCache>
            </c:numRef>
          </c:val>
        </c:ser>
        <c:ser>
          <c:idx val="2"/>
          <c:order val="2"/>
          <c:tx>
            <c:strRef>
              <c:f>Sheet1!$D$1</c:f>
              <c:strCache>
                <c:ptCount val="1"/>
                <c:pt idx="0">
                  <c:v>structure2vec</c:v>
                </c:pt>
              </c:strCache>
            </c:strRef>
          </c:tx>
          <c:spPr>
            <a:solidFill>
              <a:schemeClr val="accent3"/>
            </a:solidFill>
            <a:ln>
              <a:noFill/>
            </a:ln>
            <a:effectLst/>
          </c:spPr>
          <c:invertIfNegative val="0"/>
          <c:cat>
            <c:strRef>
              <c:f>Sheet1!$A$2:$A$4</c:f>
              <c:strCache>
                <c:ptCount val="3"/>
                <c:pt idx="0">
                  <c:v>Citeseer</c:v>
                </c:pt>
                <c:pt idx="1">
                  <c:v>Cora</c:v>
                </c:pt>
                <c:pt idx="2">
                  <c:v>Pubmed</c:v>
                </c:pt>
              </c:strCache>
            </c:strRef>
          </c:cat>
          <c:val>
            <c:numRef>
              <c:f>Sheet1!$D$2:$D$4</c:f>
              <c:numCache>
                <c:formatCode>0.00%</c:formatCode>
                <c:ptCount val="3"/>
                <c:pt idx="0">
                  <c:v>0.707</c:v>
                </c:pt>
                <c:pt idx="1">
                  <c:v>0.819</c:v>
                </c:pt>
                <c:pt idx="2">
                  <c:v>0.778</c:v>
                </c:pt>
              </c:numCache>
            </c:numRef>
          </c:val>
        </c:ser>
        <c:ser>
          <c:idx val="3"/>
          <c:order val="3"/>
          <c:tx>
            <c:strRef>
              <c:f>Sheet1!$E$1</c:f>
              <c:strCache>
                <c:ptCount val="1"/>
                <c:pt idx="0">
                  <c:v>Column1</c:v>
                </c:pt>
              </c:strCache>
            </c:strRef>
          </c:tx>
          <c:spPr>
            <a:solidFill>
              <a:schemeClr val="accent4"/>
            </a:solidFill>
            <a:ln>
              <a:noFill/>
            </a:ln>
            <a:effectLst/>
          </c:spPr>
          <c:invertIfNegative val="0"/>
          <c:cat>
            <c:strRef>
              <c:f>Sheet1!$A$2:$A$4</c:f>
              <c:strCache>
                <c:ptCount val="3"/>
                <c:pt idx="0">
                  <c:v>Citeseer</c:v>
                </c:pt>
                <c:pt idx="1">
                  <c:v>Cora</c:v>
                </c:pt>
                <c:pt idx="2">
                  <c:v>Pubmed</c:v>
                </c:pt>
              </c:strCache>
            </c:strRef>
          </c:cat>
          <c:val>
            <c:numRef>
              <c:f>Sheet1!$E$2:$E$4</c:f>
              <c:numCache>
                <c:formatCode>General</c:formatCode>
                <c:ptCount val="3"/>
              </c:numCache>
            </c:numRef>
          </c:val>
        </c:ser>
        <c:ser>
          <c:idx val="4"/>
          <c:order val="4"/>
          <c:tx>
            <c:strRef>
              <c:f>Sheet1!$F$1</c:f>
              <c:strCache>
                <c:ptCount val="1"/>
                <c:pt idx="0">
                  <c:v>Column2</c:v>
                </c:pt>
              </c:strCache>
            </c:strRef>
          </c:tx>
          <c:spPr>
            <a:solidFill>
              <a:schemeClr val="accent5"/>
            </a:solidFill>
            <a:ln>
              <a:noFill/>
            </a:ln>
            <a:effectLst/>
          </c:spPr>
          <c:invertIfNegative val="0"/>
          <c:cat>
            <c:strRef>
              <c:f>Sheet1!$A$2:$A$4</c:f>
              <c:strCache>
                <c:ptCount val="3"/>
                <c:pt idx="0">
                  <c:v>Citeseer</c:v>
                </c:pt>
                <c:pt idx="1">
                  <c:v>Cora</c:v>
                </c:pt>
                <c:pt idx="2">
                  <c:v>Pubmed</c:v>
                </c:pt>
              </c:strCache>
            </c:strRef>
          </c:cat>
          <c:val>
            <c:numRef>
              <c:f>Sheet1!$F$2:$F$4</c:f>
              <c:numCache>
                <c:formatCode>General</c:formatCode>
                <c:ptCount val="3"/>
              </c:numCache>
            </c:numRef>
          </c:val>
        </c:ser>
        <c:dLbls>
          <c:showLegendKey val="0"/>
          <c:showVal val="0"/>
          <c:showCatName val="0"/>
          <c:showSerName val="0"/>
          <c:showPercent val="0"/>
          <c:showBubbleSize val="0"/>
        </c:dLbls>
        <c:gapWidth val="219"/>
        <c:overlap val="-27"/>
        <c:axId val="-470445984"/>
        <c:axId val="-470453264"/>
      </c:barChart>
      <c:catAx>
        <c:axId val="-47044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0453264"/>
        <c:crosses val="autoZero"/>
        <c:auto val="1"/>
        <c:lblAlgn val="ctr"/>
        <c:lblOffset val="100"/>
        <c:noMultiLvlLbl val="0"/>
      </c:catAx>
      <c:valAx>
        <c:axId val="-470453264"/>
        <c:scaling>
          <c:orientation val="minMax"/>
          <c:min val="0.4"/>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70445984"/>
        <c:crosses val="autoZero"/>
        <c:crossBetween val="between"/>
      </c:val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Blogcatalog</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deepwalk</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Sheet1!$B$1:$J$1</c:f>
              <c:strCache>
                <c:ptCount val="9"/>
                <c:pt idx="0">
                  <c:v>0.1</c:v>
                </c:pt>
                <c:pt idx="1">
                  <c:v>0.2</c:v>
                </c:pt>
                <c:pt idx="2">
                  <c:v>0.3</c:v>
                </c:pt>
                <c:pt idx="3">
                  <c:v>0.4</c:v>
                </c:pt>
                <c:pt idx="4">
                  <c:v>0.5</c:v>
                </c:pt>
                <c:pt idx="5">
                  <c:v>0.6</c:v>
                </c:pt>
                <c:pt idx="6">
                  <c:v>0.7</c:v>
                </c:pt>
                <c:pt idx="7">
                  <c:v>0.8</c:v>
                </c:pt>
                <c:pt idx="8">
                  <c:v>0.9</c:v>
                </c:pt>
              </c:strCache>
            </c:strRef>
          </c:cat>
          <c:val>
            <c:numRef>
              <c:f>Sheet1!$B$2:$J$2</c:f>
              <c:numCache>
                <c:formatCode>General</c:formatCode>
                <c:ptCount val="9"/>
                <c:pt idx="0">
                  <c:v>17.89</c:v>
                </c:pt>
                <c:pt idx="1">
                  <c:v>18.31</c:v>
                </c:pt>
                <c:pt idx="2">
                  <c:v>19.73</c:v>
                </c:pt>
                <c:pt idx="3">
                  <c:v>20.03</c:v>
                </c:pt>
                <c:pt idx="4">
                  <c:v>20.0</c:v>
                </c:pt>
                <c:pt idx="5">
                  <c:v>19.88</c:v>
                </c:pt>
                <c:pt idx="6">
                  <c:v>22.34</c:v>
                </c:pt>
                <c:pt idx="7">
                  <c:v>22.44</c:v>
                </c:pt>
                <c:pt idx="8">
                  <c:v>22.33</c:v>
                </c:pt>
              </c:numCache>
            </c:numRef>
          </c:val>
          <c:smooth val="0"/>
        </c:ser>
        <c:ser>
          <c:idx val="1"/>
          <c:order val="1"/>
          <c:tx>
            <c:strRef>
              <c:f>Sheet1!$A$3</c:f>
              <c:strCache>
                <c:ptCount val="1"/>
                <c:pt idx="0">
                  <c:v>node2vec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Sheet1!$B$1:$J$1</c:f>
              <c:strCache>
                <c:ptCount val="9"/>
                <c:pt idx="0">
                  <c:v>0.1</c:v>
                </c:pt>
                <c:pt idx="1">
                  <c:v>0.2</c:v>
                </c:pt>
                <c:pt idx="2">
                  <c:v>0.3</c:v>
                </c:pt>
                <c:pt idx="3">
                  <c:v>0.4</c:v>
                </c:pt>
                <c:pt idx="4">
                  <c:v>0.5</c:v>
                </c:pt>
                <c:pt idx="5">
                  <c:v>0.6</c:v>
                </c:pt>
                <c:pt idx="6">
                  <c:v>0.7</c:v>
                </c:pt>
                <c:pt idx="7">
                  <c:v>0.8</c:v>
                </c:pt>
                <c:pt idx="8">
                  <c:v>0.9</c:v>
                </c:pt>
              </c:strCache>
            </c:strRef>
          </c:cat>
          <c:val>
            <c:numRef>
              <c:f>Sheet1!$B$3:$J$3</c:f>
              <c:numCache>
                <c:formatCode>General</c:formatCode>
                <c:ptCount val="9"/>
                <c:pt idx="0">
                  <c:v>18.54</c:v>
                </c:pt>
                <c:pt idx="1">
                  <c:v>19.64</c:v>
                </c:pt>
                <c:pt idx="2">
                  <c:v>20.18</c:v>
                </c:pt>
                <c:pt idx="3">
                  <c:v>20.96</c:v>
                </c:pt>
                <c:pt idx="4">
                  <c:v>23.2</c:v>
                </c:pt>
                <c:pt idx="5">
                  <c:v>24.15</c:v>
                </c:pt>
                <c:pt idx="6">
                  <c:v>24.31</c:v>
                </c:pt>
                <c:pt idx="7">
                  <c:v>24.47</c:v>
                </c:pt>
                <c:pt idx="8">
                  <c:v>24.39</c:v>
                </c:pt>
              </c:numCache>
            </c:numRef>
          </c:val>
          <c:smooth val="0"/>
        </c:ser>
        <c:ser>
          <c:idx val="2"/>
          <c:order val="2"/>
          <c:tx>
            <c:strRef>
              <c:f>Sheet1!$A$4</c:f>
              <c:strCache>
                <c:ptCount val="1"/>
                <c:pt idx="0">
                  <c:v>gcn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Sheet1!$B$1:$J$1</c:f>
              <c:strCache>
                <c:ptCount val="9"/>
                <c:pt idx="0">
                  <c:v>0.1</c:v>
                </c:pt>
                <c:pt idx="1">
                  <c:v>0.2</c:v>
                </c:pt>
                <c:pt idx="2">
                  <c:v>0.3</c:v>
                </c:pt>
                <c:pt idx="3">
                  <c:v>0.4</c:v>
                </c:pt>
                <c:pt idx="4">
                  <c:v>0.5</c:v>
                </c:pt>
                <c:pt idx="5">
                  <c:v>0.6</c:v>
                </c:pt>
                <c:pt idx="6">
                  <c:v>0.7</c:v>
                </c:pt>
                <c:pt idx="7">
                  <c:v>0.8</c:v>
                </c:pt>
                <c:pt idx="8">
                  <c:v>0.9</c:v>
                </c:pt>
              </c:strCache>
            </c:strRef>
          </c:cat>
          <c:val>
            <c:numRef>
              <c:f>Sheet1!$B$4:$J$4</c:f>
              <c:numCache>
                <c:formatCode>General</c:formatCode>
                <c:ptCount val="9"/>
                <c:pt idx="0">
                  <c:v>19.31</c:v>
                </c:pt>
                <c:pt idx="1">
                  <c:v>20.96</c:v>
                </c:pt>
                <c:pt idx="2">
                  <c:v>20.43</c:v>
                </c:pt>
                <c:pt idx="3">
                  <c:v>22.3</c:v>
                </c:pt>
                <c:pt idx="4">
                  <c:v>21.86</c:v>
                </c:pt>
                <c:pt idx="5">
                  <c:v>22.14</c:v>
                </c:pt>
                <c:pt idx="6">
                  <c:v>23.06</c:v>
                </c:pt>
                <c:pt idx="7">
                  <c:v>23.2</c:v>
                </c:pt>
                <c:pt idx="8">
                  <c:v>23.43</c:v>
                </c:pt>
              </c:numCache>
            </c:numRef>
          </c:val>
          <c:smooth val="0"/>
        </c:ser>
        <c:ser>
          <c:idx val="3"/>
          <c:order val="3"/>
          <c:tx>
            <c:strRef>
              <c:f>Sheet1!$A$5</c:f>
              <c:strCache>
                <c:ptCount val="1"/>
                <c:pt idx="0">
                  <c:v>s2v</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Sheet1!$B$1:$J$1</c:f>
              <c:strCache>
                <c:ptCount val="9"/>
                <c:pt idx="0">
                  <c:v>0.1</c:v>
                </c:pt>
                <c:pt idx="1">
                  <c:v>0.2</c:v>
                </c:pt>
                <c:pt idx="2">
                  <c:v>0.3</c:v>
                </c:pt>
                <c:pt idx="3">
                  <c:v>0.4</c:v>
                </c:pt>
                <c:pt idx="4">
                  <c:v>0.5</c:v>
                </c:pt>
                <c:pt idx="5">
                  <c:v>0.6</c:v>
                </c:pt>
                <c:pt idx="6">
                  <c:v>0.7</c:v>
                </c:pt>
                <c:pt idx="7">
                  <c:v>0.8</c:v>
                </c:pt>
                <c:pt idx="8">
                  <c:v>0.9</c:v>
                </c:pt>
              </c:strCache>
            </c:strRef>
          </c:cat>
          <c:val>
            <c:numRef>
              <c:f>Sheet1!$B$5:$J$5</c:f>
              <c:numCache>
                <c:formatCode>General</c:formatCode>
                <c:ptCount val="9"/>
                <c:pt idx="0">
                  <c:v>19.78</c:v>
                </c:pt>
                <c:pt idx="1">
                  <c:v>22.39</c:v>
                </c:pt>
                <c:pt idx="2">
                  <c:v>23.0</c:v>
                </c:pt>
                <c:pt idx="3">
                  <c:v>25.16</c:v>
                </c:pt>
                <c:pt idx="4">
                  <c:v>25.89</c:v>
                </c:pt>
                <c:pt idx="5">
                  <c:v>26.96</c:v>
                </c:pt>
                <c:pt idx="6">
                  <c:v>26.86</c:v>
                </c:pt>
                <c:pt idx="7">
                  <c:v>27.46</c:v>
                </c:pt>
                <c:pt idx="8">
                  <c:v>27.69</c:v>
                </c:pt>
              </c:numCache>
            </c:numRef>
          </c:val>
          <c:smooth val="0"/>
        </c:ser>
        <c:dLbls>
          <c:showLegendKey val="0"/>
          <c:showVal val="0"/>
          <c:showCatName val="0"/>
          <c:showSerName val="0"/>
          <c:showPercent val="0"/>
          <c:showBubbleSize val="0"/>
        </c:dLbls>
        <c:marker val="1"/>
        <c:smooth val="0"/>
        <c:axId val="-470711120"/>
        <c:axId val="-470715840"/>
      </c:lineChart>
      <c:catAx>
        <c:axId val="-47071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70715840"/>
        <c:crosses val="autoZero"/>
        <c:auto val="1"/>
        <c:lblAlgn val="ctr"/>
        <c:lblOffset val="100"/>
        <c:noMultiLvlLbl val="0"/>
      </c:catAx>
      <c:valAx>
        <c:axId val="-470715840"/>
        <c:scaling>
          <c:orientation val="minMax"/>
          <c:min val="15.0"/>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70711120"/>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Wikipedia</a:t>
            </a:r>
          </a:p>
        </c:rich>
      </c:tx>
      <c:layout>
        <c:manualLayout>
          <c:xMode val="edge"/>
          <c:yMode val="edge"/>
          <c:x val="0.502740431966194"/>
          <c:y val="0.0297152222953079"/>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deepwalk</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Sheet1!$B$1:$J$1</c:f>
              <c:strCache>
                <c:ptCount val="9"/>
                <c:pt idx="0">
                  <c:v>0.1</c:v>
                </c:pt>
                <c:pt idx="1">
                  <c:v>0.2</c:v>
                </c:pt>
                <c:pt idx="2">
                  <c:v>0.3</c:v>
                </c:pt>
                <c:pt idx="3">
                  <c:v>0.4</c:v>
                </c:pt>
                <c:pt idx="4">
                  <c:v>0.5</c:v>
                </c:pt>
                <c:pt idx="5">
                  <c:v>0.6</c:v>
                </c:pt>
                <c:pt idx="6">
                  <c:v>0.7</c:v>
                </c:pt>
                <c:pt idx="7">
                  <c:v>0.8</c:v>
                </c:pt>
                <c:pt idx="8">
                  <c:v>0.9</c:v>
                </c:pt>
              </c:strCache>
            </c:strRef>
          </c:cat>
          <c:val>
            <c:numRef>
              <c:f>Sheet1!$B$2:$J$2</c:f>
              <c:numCache>
                <c:formatCode>General</c:formatCode>
                <c:ptCount val="9"/>
                <c:pt idx="0">
                  <c:v>10.16</c:v>
                </c:pt>
                <c:pt idx="1">
                  <c:v>10.57</c:v>
                </c:pt>
                <c:pt idx="2">
                  <c:v>11.63</c:v>
                </c:pt>
                <c:pt idx="3">
                  <c:v>12.39</c:v>
                </c:pt>
                <c:pt idx="4">
                  <c:v>12.71</c:v>
                </c:pt>
                <c:pt idx="5">
                  <c:v>13.04</c:v>
                </c:pt>
                <c:pt idx="6">
                  <c:v>13.73</c:v>
                </c:pt>
                <c:pt idx="7">
                  <c:v>14.06</c:v>
                </c:pt>
                <c:pt idx="8">
                  <c:v>14.88</c:v>
                </c:pt>
              </c:numCache>
            </c:numRef>
          </c:val>
          <c:smooth val="0"/>
        </c:ser>
        <c:ser>
          <c:idx val="1"/>
          <c:order val="1"/>
          <c:tx>
            <c:strRef>
              <c:f>Sheet1!$A$3</c:f>
              <c:strCache>
                <c:ptCount val="1"/>
                <c:pt idx="0">
                  <c:v>node2vec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Sheet1!$B$1:$J$1</c:f>
              <c:strCache>
                <c:ptCount val="9"/>
                <c:pt idx="0">
                  <c:v>0.1</c:v>
                </c:pt>
                <c:pt idx="1">
                  <c:v>0.2</c:v>
                </c:pt>
                <c:pt idx="2">
                  <c:v>0.3</c:v>
                </c:pt>
                <c:pt idx="3">
                  <c:v>0.4</c:v>
                </c:pt>
                <c:pt idx="4">
                  <c:v>0.5</c:v>
                </c:pt>
                <c:pt idx="5">
                  <c:v>0.6</c:v>
                </c:pt>
                <c:pt idx="6">
                  <c:v>0.7</c:v>
                </c:pt>
                <c:pt idx="7">
                  <c:v>0.8</c:v>
                </c:pt>
                <c:pt idx="8">
                  <c:v>0.9</c:v>
                </c:pt>
              </c:strCache>
            </c:strRef>
          </c:cat>
          <c:val>
            <c:numRef>
              <c:f>Sheet1!$B$3:$J$3</c:f>
              <c:numCache>
                <c:formatCode>General</c:formatCode>
                <c:ptCount val="9"/>
                <c:pt idx="0">
                  <c:v>11.97</c:v>
                </c:pt>
                <c:pt idx="1">
                  <c:v>11.72</c:v>
                </c:pt>
                <c:pt idx="2">
                  <c:v>12.0</c:v>
                </c:pt>
                <c:pt idx="3">
                  <c:v>13.05</c:v>
                </c:pt>
                <c:pt idx="4">
                  <c:v>13.89</c:v>
                </c:pt>
                <c:pt idx="5">
                  <c:v>14.64</c:v>
                </c:pt>
                <c:pt idx="6">
                  <c:v>14.99</c:v>
                </c:pt>
                <c:pt idx="7">
                  <c:v>14.88</c:v>
                </c:pt>
                <c:pt idx="8">
                  <c:v>15.83</c:v>
                </c:pt>
              </c:numCache>
            </c:numRef>
          </c:val>
          <c:smooth val="0"/>
        </c:ser>
        <c:ser>
          <c:idx val="2"/>
          <c:order val="2"/>
          <c:tx>
            <c:strRef>
              <c:f>Sheet1!$A$4</c:f>
              <c:strCache>
                <c:ptCount val="1"/>
                <c:pt idx="0">
                  <c:v>gcn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Sheet1!$B$1:$J$1</c:f>
              <c:strCache>
                <c:ptCount val="9"/>
                <c:pt idx="0">
                  <c:v>0.1</c:v>
                </c:pt>
                <c:pt idx="1">
                  <c:v>0.2</c:v>
                </c:pt>
                <c:pt idx="2">
                  <c:v>0.3</c:v>
                </c:pt>
                <c:pt idx="3">
                  <c:v>0.4</c:v>
                </c:pt>
                <c:pt idx="4">
                  <c:v>0.5</c:v>
                </c:pt>
                <c:pt idx="5">
                  <c:v>0.6</c:v>
                </c:pt>
                <c:pt idx="6">
                  <c:v>0.7</c:v>
                </c:pt>
                <c:pt idx="7">
                  <c:v>0.8</c:v>
                </c:pt>
                <c:pt idx="8">
                  <c:v>0.9</c:v>
                </c:pt>
              </c:strCache>
            </c:strRef>
          </c:cat>
          <c:val>
            <c:numRef>
              <c:f>Sheet1!$B$4:$J$4</c:f>
              <c:numCache>
                <c:formatCode>General</c:formatCode>
                <c:ptCount val="9"/>
                <c:pt idx="0">
                  <c:v>11.3</c:v>
                </c:pt>
                <c:pt idx="1">
                  <c:v>11.64</c:v>
                </c:pt>
                <c:pt idx="2">
                  <c:v>12.41</c:v>
                </c:pt>
                <c:pt idx="3">
                  <c:v>12.32</c:v>
                </c:pt>
                <c:pt idx="4">
                  <c:v>13.11</c:v>
                </c:pt>
                <c:pt idx="5">
                  <c:v>12.98</c:v>
                </c:pt>
                <c:pt idx="6">
                  <c:v>13.47</c:v>
                </c:pt>
                <c:pt idx="7">
                  <c:v>13.87</c:v>
                </c:pt>
                <c:pt idx="8">
                  <c:v>14.34</c:v>
                </c:pt>
              </c:numCache>
            </c:numRef>
          </c:val>
          <c:smooth val="0"/>
        </c:ser>
        <c:ser>
          <c:idx val="3"/>
          <c:order val="3"/>
          <c:tx>
            <c:strRef>
              <c:f>Sheet1!$A$5</c:f>
              <c:strCache>
                <c:ptCount val="1"/>
                <c:pt idx="0">
                  <c:v>s2v</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Sheet1!$B$1:$J$1</c:f>
              <c:strCache>
                <c:ptCount val="9"/>
                <c:pt idx="0">
                  <c:v>0.1</c:v>
                </c:pt>
                <c:pt idx="1">
                  <c:v>0.2</c:v>
                </c:pt>
                <c:pt idx="2">
                  <c:v>0.3</c:v>
                </c:pt>
                <c:pt idx="3">
                  <c:v>0.4</c:v>
                </c:pt>
                <c:pt idx="4">
                  <c:v>0.5</c:v>
                </c:pt>
                <c:pt idx="5">
                  <c:v>0.6</c:v>
                </c:pt>
                <c:pt idx="6">
                  <c:v>0.7</c:v>
                </c:pt>
                <c:pt idx="7">
                  <c:v>0.8</c:v>
                </c:pt>
                <c:pt idx="8">
                  <c:v>0.9</c:v>
                </c:pt>
              </c:strCache>
            </c:strRef>
          </c:cat>
          <c:val>
            <c:numRef>
              <c:f>Sheet1!$B$5:$J$5</c:f>
              <c:numCache>
                <c:formatCode>General</c:formatCode>
                <c:ptCount val="9"/>
                <c:pt idx="0">
                  <c:v>11.53</c:v>
                </c:pt>
                <c:pt idx="1">
                  <c:v>11.63</c:v>
                </c:pt>
                <c:pt idx="2">
                  <c:v>12.38</c:v>
                </c:pt>
                <c:pt idx="3">
                  <c:v>13.05</c:v>
                </c:pt>
                <c:pt idx="4">
                  <c:v>14.12</c:v>
                </c:pt>
                <c:pt idx="5">
                  <c:v>16.65</c:v>
                </c:pt>
                <c:pt idx="6">
                  <c:v>16.8</c:v>
                </c:pt>
                <c:pt idx="7">
                  <c:v>17.37</c:v>
                </c:pt>
                <c:pt idx="8">
                  <c:v>17.27</c:v>
                </c:pt>
              </c:numCache>
            </c:numRef>
          </c:val>
          <c:smooth val="0"/>
        </c:ser>
        <c:dLbls>
          <c:showLegendKey val="0"/>
          <c:showVal val="0"/>
          <c:showCatName val="0"/>
          <c:showSerName val="0"/>
          <c:showPercent val="0"/>
          <c:showBubbleSize val="0"/>
        </c:dLbls>
        <c:marker val="1"/>
        <c:smooth val="0"/>
        <c:axId val="-369586832"/>
        <c:axId val="-442856816"/>
      </c:lineChart>
      <c:catAx>
        <c:axId val="-36958683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b="1" dirty="0" smtClean="0"/>
                  <a:t>-Fraction</a:t>
                </a:r>
                <a:r>
                  <a:rPr lang="en-US" b="1" baseline="0" dirty="0" smtClean="0"/>
                  <a:t> of training-</a:t>
                </a:r>
                <a:endParaRPr lang="en-US" b="1" dirty="0"/>
              </a:p>
            </c:rich>
          </c:tx>
          <c:layout>
            <c:manualLayout>
              <c:xMode val="edge"/>
              <c:yMode val="edge"/>
              <c:x val="0.0"/>
              <c:y val="0.81585045424383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42856816"/>
        <c:crosses val="autoZero"/>
        <c:auto val="1"/>
        <c:lblAlgn val="ctr"/>
        <c:lblOffset val="100"/>
        <c:noMultiLvlLbl val="0"/>
      </c:catAx>
      <c:valAx>
        <c:axId val="-442856816"/>
        <c:scaling>
          <c:orientation val="minMax"/>
          <c:min val="5.0"/>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9586832"/>
        <c:crosses val="autoZero"/>
        <c:crossBetween val="between"/>
        <c:majorUnit val="4.0"/>
      </c:valAx>
      <c:spPr>
        <a:noFill/>
        <a:ln>
          <a:noFill/>
        </a:ln>
        <a:effectLst/>
      </c:spPr>
    </c:plotArea>
    <c:legend>
      <c:legendPos val="l"/>
      <c:layout>
        <c:manualLayout>
          <c:xMode val="edge"/>
          <c:yMode val="edge"/>
          <c:x val="0.0235963108679676"/>
          <c:y val="0.193069613360997"/>
          <c:w val="0.237915167124208"/>
          <c:h val="0.52036996705092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smtClean="0"/>
              <a:t>Generalization</a:t>
            </a:r>
            <a:r>
              <a:rPr lang="en-US" sz="2400" baseline="0" dirty="0" smtClean="0"/>
              <a:t> to large instances</a:t>
            </a:r>
            <a:endParaRPr lang="en-US" sz="2400"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50-100</c:v>
                </c:pt>
              </c:strCache>
            </c:strRef>
          </c:tx>
          <c:spPr>
            <a:ln w="50800" cap="rnd">
              <a:solidFill>
                <a:schemeClr val="accent1"/>
              </a:solidFill>
              <a:round/>
            </a:ln>
            <a:effectLst/>
          </c:spPr>
          <c:marker>
            <c:symbol val="none"/>
          </c:marker>
          <c:cat>
            <c:strRef>
              <c:f>Sheet1!$A$2:$A$8</c:f>
              <c:strCache>
                <c:ptCount val="7"/>
                <c:pt idx="0">
                  <c:v>50-100</c:v>
                </c:pt>
                <c:pt idx="1">
                  <c:v>100-200</c:v>
                </c:pt>
                <c:pt idx="2">
                  <c:v>200-300</c:v>
                </c:pt>
                <c:pt idx="3">
                  <c:v>300-400</c:v>
                </c:pt>
                <c:pt idx="4">
                  <c:v>400-500</c:v>
                </c:pt>
                <c:pt idx="5">
                  <c:v>500-600</c:v>
                </c:pt>
                <c:pt idx="6">
                  <c:v>1000-1200</c:v>
                </c:pt>
              </c:strCache>
            </c:strRef>
          </c:cat>
          <c:val>
            <c:numRef>
              <c:f>Sheet1!$B$2:$B$8</c:f>
              <c:numCache>
                <c:formatCode>General</c:formatCode>
                <c:ptCount val="7"/>
                <c:pt idx="0">
                  <c:v>1.0033</c:v>
                </c:pt>
                <c:pt idx="1">
                  <c:v>1.0041</c:v>
                </c:pt>
                <c:pt idx="2">
                  <c:v>1.0045</c:v>
                </c:pt>
                <c:pt idx="3">
                  <c:v>1.004</c:v>
                </c:pt>
                <c:pt idx="4">
                  <c:v>1.0045</c:v>
                </c:pt>
                <c:pt idx="5">
                  <c:v>1.0048</c:v>
                </c:pt>
                <c:pt idx="6">
                  <c:v>1.0062</c:v>
                </c:pt>
              </c:numCache>
            </c:numRef>
          </c:val>
          <c:smooth val="0"/>
        </c:ser>
        <c:ser>
          <c:idx val="1"/>
          <c:order val="1"/>
          <c:tx>
            <c:strRef>
              <c:f>Sheet1!$A$3</c:f>
              <c:strCache>
                <c:ptCount val="1"/>
                <c:pt idx="0">
                  <c:v>100-200</c:v>
                </c:pt>
              </c:strCache>
            </c:strRef>
          </c:tx>
          <c:spPr>
            <a:ln w="28575" cap="rnd">
              <a:solidFill>
                <a:schemeClr val="accent2"/>
              </a:solidFill>
              <a:round/>
            </a:ln>
            <a:effectLst/>
          </c:spPr>
          <c:marker>
            <c:symbol val="none"/>
          </c:marker>
          <c:cat>
            <c:strRef>
              <c:f>Sheet1!$A$2:$A$8</c:f>
              <c:strCache>
                <c:ptCount val="7"/>
                <c:pt idx="0">
                  <c:v>50-100</c:v>
                </c:pt>
                <c:pt idx="1">
                  <c:v>100-200</c:v>
                </c:pt>
                <c:pt idx="2">
                  <c:v>200-300</c:v>
                </c:pt>
                <c:pt idx="3">
                  <c:v>300-400</c:v>
                </c:pt>
                <c:pt idx="4">
                  <c:v>400-500</c:v>
                </c:pt>
                <c:pt idx="5">
                  <c:v>500-600</c:v>
                </c:pt>
                <c:pt idx="6">
                  <c:v>1000-1200</c:v>
                </c:pt>
              </c:strCache>
            </c:strRef>
          </c:cat>
          <c:val>
            <c:numRef>
              <c:f>Sheet1!$C$2:$C$8</c:f>
              <c:numCache>
                <c:formatCode>General</c:formatCode>
                <c:ptCount val="7"/>
              </c:numCache>
            </c:numRef>
          </c:val>
          <c:smooth val="0"/>
        </c:ser>
        <c:ser>
          <c:idx val="2"/>
          <c:order val="2"/>
          <c:tx>
            <c:strRef>
              <c:f>Sheet1!$D$1</c:f>
              <c:strCache>
                <c:ptCount val="1"/>
              </c:strCache>
            </c:strRef>
          </c:tx>
          <c:spPr>
            <a:ln w="28575" cap="rnd">
              <a:solidFill>
                <a:schemeClr val="accent3"/>
              </a:solidFill>
              <a:round/>
            </a:ln>
            <a:effectLst/>
          </c:spPr>
          <c:marker>
            <c:symbol val="none"/>
          </c:marker>
          <c:cat>
            <c:strRef>
              <c:f>Sheet1!$A$2:$A$8</c:f>
              <c:strCache>
                <c:ptCount val="7"/>
                <c:pt idx="0">
                  <c:v>50-100</c:v>
                </c:pt>
                <c:pt idx="1">
                  <c:v>100-200</c:v>
                </c:pt>
                <c:pt idx="2">
                  <c:v>200-300</c:v>
                </c:pt>
                <c:pt idx="3">
                  <c:v>300-400</c:v>
                </c:pt>
                <c:pt idx="4">
                  <c:v>400-500</c:v>
                </c:pt>
                <c:pt idx="5">
                  <c:v>500-600</c:v>
                </c:pt>
                <c:pt idx="6">
                  <c:v>1000-1200</c:v>
                </c:pt>
              </c:strCache>
            </c:strRef>
          </c:cat>
          <c:val>
            <c:numRef>
              <c:f>Sheet1!$D$2:$D$8</c:f>
              <c:numCache>
                <c:formatCode>General</c:formatCode>
                <c:ptCount val="7"/>
              </c:numCache>
            </c:numRef>
          </c:val>
          <c:smooth val="0"/>
        </c:ser>
        <c:ser>
          <c:idx val="3"/>
          <c:order val="3"/>
          <c:tx>
            <c:strRef>
              <c:f>Sheet1!$A$5</c:f>
              <c:strCache>
                <c:ptCount val="1"/>
                <c:pt idx="0">
                  <c:v>300-400</c:v>
                </c:pt>
              </c:strCache>
            </c:strRef>
          </c:tx>
          <c:spPr>
            <a:ln w="28575" cap="rnd">
              <a:solidFill>
                <a:schemeClr val="accent4"/>
              </a:solidFill>
              <a:round/>
            </a:ln>
            <a:effectLst/>
          </c:spPr>
          <c:marker>
            <c:symbol val="none"/>
          </c:marker>
          <c:cat>
            <c:strRef>
              <c:f>Sheet1!$A$2:$A$8</c:f>
              <c:strCache>
                <c:ptCount val="7"/>
                <c:pt idx="0">
                  <c:v>50-100</c:v>
                </c:pt>
                <c:pt idx="1">
                  <c:v>100-200</c:v>
                </c:pt>
                <c:pt idx="2">
                  <c:v>200-300</c:v>
                </c:pt>
                <c:pt idx="3">
                  <c:v>300-400</c:v>
                </c:pt>
                <c:pt idx="4">
                  <c:v>400-500</c:v>
                </c:pt>
                <c:pt idx="5">
                  <c:v>500-600</c:v>
                </c:pt>
                <c:pt idx="6">
                  <c:v>1000-1200</c:v>
                </c:pt>
              </c:strCache>
            </c:strRef>
          </c:cat>
          <c:val>
            <c:numRef>
              <c:f>Sheet1!$E$2:$E$8</c:f>
              <c:numCache>
                <c:formatCode>General</c:formatCode>
                <c:ptCount val="7"/>
              </c:numCache>
            </c:numRef>
          </c:val>
          <c:smooth val="0"/>
        </c:ser>
        <c:ser>
          <c:idx val="4"/>
          <c:order val="4"/>
          <c:tx>
            <c:strRef>
              <c:f>Sheet1!$A$6</c:f>
              <c:strCache>
                <c:ptCount val="1"/>
                <c:pt idx="0">
                  <c:v>400-500</c:v>
                </c:pt>
              </c:strCache>
            </c:strRef>
          </c:tx>
          <c:spPr>
            <a:ln w="28575" cap="rnd">
              <a:solidFill>
                <a:schemeClr val="accent5"/>
              </a:solidFill>
              <a:round/>
            </a:ln>
            <a:effectLst/>
          </c:spPr>
          <c:marker>
            <c:symbol val="none"/>
          </c:marker>
          <c:cat>
            <c:strRef>
              <c:f>Sheet1!$A$2:$A$8</c:f>
              <c:strCache>
                <c:ptCount val="7"/>
                <c:pt idx="0">
                  <c:v>50-100</c:v>
                </c:pt>
                <c:pt idx="1">
                  <c:v>100-200</c:v>
                </c:pt>
                <c:pt idx="2">
                  <c:v>200-300</c:v>
                </c:pt>
                <c:pt idx="3">
                  <c:v>300-400</c:v>
                </c:pt>
                <c:pt idx="4">
                  <c:v>400-500</c:v>
                </c:pt>
                <c:pt idx="5">
                  <c:v>500-600</c:v>
                </c:pt>
                <c:pt idx="6">
                  <c:v>1000-1200</c:v>
                </c:pt>
              </c:strCache>
            </c:strRef>
          </c:cat>
          <c:val>
            <c:numRef>
              <c:f>Sheet1!$F$2:$F$8</c:f>
              <c:numCache>
                <c:formatCode>General</c:formatCode>
                <c:ptCount val="7"/>
              </c:numCache>
            </c:numRef>
          </c:val>
          <c:smooth val="0"/>
        </c:ser>
        <c:ser>
          <c:idx val="5"/>
          <c:order val="5"/>
          <c:tx>
            <c:strRef>
              <c:f>Sheet1!$A$7</c:f>
              <c:strCache>
                <c:ptCount val="1"/>
                <c:pt idx="0">
                  <c:v>500-600</c:v>
                </c:pt>
              </c:strCache>
            </c:strRef>
          </c:tx>
          <c:spPr>
            <a:ln w="28575" cap="rnd">
              <a:solidFill>
                <a:schemeClr val="accent6"/>
              </a:solidFill>
              <a:round/>
            </a:ln>
            <a:effectLst/>
          </c:spPr>
          <c:marker>
            <c:symbol val="none"/>
          </c:marker>
          <c:cat>
            <c:strRef>
              <c:f>Sheet1!$A$2:$A$8</c:f>
              <c:strCache>
                <c:ptCount val="7"/>
                <c:pt idx="0">
                  <c:v>50-100</c:v>
                </c:pt>
                <c:pt idx="1">
                  <c:v>100-200</c:v>
                </c:pt>
                <c:pt idx="2">
                  <c:v>200-300</c:v>
                </c:pt>
                <c:pt idx="3">
                  <c:v>300-400</c:v>
                </c:pt>
                <c:pt idx="4">
                  <c:v>400-500</c:v>
                </c:pt>
                <c:pt idx="5">
                  <c:v>500-600</c:v>
                </c:pt>
                <c:pt idx="6">
                  <c:v>1000-1200</c:v>
                </c:pt>
              </c:strCache>
            </c:strRef>
          </c:cat>
          <c:val>
            <c:numRef>
              <c:f>Sheet1!$G$2:$G$8</c:f>
              <c:numCache>
                <c:formatCode>General</c:formatCode>
                <c:ptCount val="7"/>
              </c:numCache>
            </c:numRef>
          </c:val>
          <c:smooth val="0"/>
        </c:ser>
        <c:ser>
          <c:idx val="6"/>
          <c:order val="6"/>
          <c:tx>
            <c:strRef>
              <c:f>Sheet1!$A$8</c:f>
              <c:strCache>
                <c:ptCount val="1"/>
                <c:pt idx="0">
                  <c:v>1000-1200</c:v>
                </c:pt>
              </c:strCache>
            </c:strRef>
          </c:tx>
          <c:spPr>
            <a:ln w="28575" cap="rnd">
              <a:solidFill>
                <a:schemeClr val="accent1">
                  <a:lumMod val="60000"/>
                </a:schemeClr>
              </a:solidFill>
              <a:round/>
            </a:ln>
            <a:effectLst/>
          </c:spPr>
          <c:marker>
            <c:symbol val="none"/>
          </c:marker>
          <c:cat>
            <c:strRef>
              <c:f>Sheet1!$A$2:$A$8</c:f>
              <c:strCache>
                <c:ptCount val="7"/>
                <c:pt idx="0">
                  <c:v>50-100</c:v>
                </c:pt>
                <c:pt idx="1">
                  <c:v>100-200</c:v>
                </c:pt>
                <c:pt idx="2">
                  <c:v>200-300</c:v>
                </c:pt>
                <c:pt idx="3">
                  <c:v>300-400</c:v>
                </c:pt>
                <c:pt idx="4">
                  <c:v>400-500</c:v>
                </c:pt>
                <c:pt idx="5">
                  <c:v>500-600</c:v>
                </c:pt>
                <c:pt idx="6">
                  <c:v>1000-1200</c:v>
                </c:pt>
              </c:strCache>
            </c:strRef>
          </c:cat>
          <c:val>
            <c:numRef>
              <c:f>Sheet1!$H$2:$H$8</c:f>
              <c:numCache>
                <c:formatCode>General</c:formatCode>
                <c:ptCount val="7"/>
              </c:numCache>
            </c:numRef>
          </c:val>
          <c:smooth val="0"/>
        </c:ser>
        <c:dLbls>
          <c:showLegendKey val="0"/>
          <c:showVal val="0"/>
          <c:showCatName val="0"/>
          <c:showSerName val="0"/>
          <c:showPercent val="0"/>
          <c:showBubbleSize val="0"/>
        </c:dLbls>
        <c:smooth val="0"/>
        <c:axId val="-443948448"/>
        <c:axId val="-443946672"/>
      </c:lineChart>
      <c:catAx>
        <c:axId val="-44394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3946672"/>
        <c:crosses val="autoZero"/>
        <c:auto val="1"/>
        <c:lblAlgn val="ctr"/>
        <c:lblOffset val="100"/>
        <c:noMultiLvlLbl val="0"/>
      </c:catAx>
      <c:valAx>
        <c:axId val="-443946672"/>
        <c:scaling>
          <c:orientation val="minMax"/>
          <c:min val="1.0"/>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3948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2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EBE52F-F4A1-B847-BB89-D5046D06F44A}"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C764C3AB-2D3E-324F-B2A4-ADC1EF817389}">
      <dgm:prSet phldrT="[Text]" custT="1"/>
      <dgm:spPr/>
      <dgm:t>
        <a:bodyPr/>
        <a:lstStyle/>
        <a:p>
          <a:r>
            <a:rPr lang="en-US" sz="2400" dirty="0" smtClean="0"/>
            <a:t>Branch and Bound</a:t>
          </a:r>
          <a:endParaRPr lang="en-US" sz="2400" dirty="0"/>
        </a:p>
      </dgm:t>
    </dgm:pt>
    <dgm:pt modelId="{36446715-390E-E545-BD11-B96D07046FF9}" type="parTrans" cxnId="{C9F8881B-D170-F940-8CB1-120891AEEDA6}">
      <dgm:prSet/>
      <dgm:spPr/>
      <dgm:t>
        <a:bodyPr/>
        <a:lstStyle/>
        <a:p>
          <a:endParaRPr lang="en-US"/>
        </a:p>
      </dgm:t>
    </dgm:pt>
    <dgm:pt modelId="{BCD0B3AA-4783-104E-9449-31448DAEADD0}" type="sibTrans" cxnId="{C9F8881B-D170-F940-8CB1-120891AEEDA6}">
      <dgm:prSet/>
      <dgm:spPr/>
      <dgm:t>
        <a:bodyPr/>
        <a:lstStyle/>
        <a:p>
          <a:endParaRPr lang="en-US"/>
        </a:p>
      </dgm:t>
    </dgm:pt>
    <dgm:pt modelId="{60C69DB2-93E0-7F41-81FB-0D6AD1B4D065}">
      <dgm:prSet phldrT="[Text]" custT="1"/>
      <dgm:spPr/>
      <dgm:t>
        <a:bodyPr/>
        <a:lstStyle/>
        <a:p>
          <a:r>
            <a:rPr lang="en-US" sz="2400" dirty="0" smtClean="0"/>
            <a:t>Constructive Approximation</a:t>
          </a:r>
          <a:endParaRPr lang="en-US" sz="2400" dirty="0"/>
        </a:p>
      </dgm:t>
    </dgm:pt>
    <dgm:pt modelId="{BE679A8F-8DE0-954A-AD15-8F304BC24E69}" type="parTrans" cxnId="{3A0B8209-7F2B-A64A-B60C-6140A0F50EBA}">
      <dgm:prSet/>
      <dgm:spPr/>
      <dgm:t>
        <a:bodyPr/>
        <a:lstStyle/>
        <a:p>
          <a:endParaRPr lang="en-US"/>
        </a:p>
      </dgm:t>
    </dgm:pt>
    <dgm:pt modelId="{1154286D-A9A4-BE4F-98E7-7C91D8F9D8E2}" type="sibTrans" cxnId="{3A0B8209-7F2B-A64A-B60C-6140A0F50EBA}">
      <dgm:prSet/>
      <dgm:spPr/>
      <dgm:t>
        <a:bodyPr/>
        <a:lstStyle/>
        <a:p>
          <a:endParaRPr lang="en-US"/>
        </a:p>
      </dgm:t>
    </dgm:pt>
    <dgm:pt modelId="{78EEB79B-CED2-F843-B6C2-57BD23F4EFA7}">
      <dgm:prSet custT="1"/>
      <dgm:spPr/>
      <dgm:t>
        <a:bodyPr/>
        <a:lstStyle/>
        <a:p>
          <a:r>
            <a:rPr lang="en-US" sz="2400" dirty="0" smtClean="0"/>
            <a:t>Exponential time complexity</a:t>
          </a:r>
          <a:endParaRPr lang="en-US" sz="2400" dirty="0"/>
        </a:p>
      </dgm:t>
    </dgm:pt>
    <dgm:pt modelId="{907B7742-FF59-8941-BDED-6C537C814BA8}" type="parTrans" cxnId="{FAD4755E-60C0-584D-8616-75CDBD79EC59}">
      <dgm:prSet/>
      <dgm:spPr/>
      <dgm:t>
        <a:bodyPr/>
        <a:lstStyle/>
        <a:p>
          <a:endParaRPr lang="en-US"/>
        </a:p>
      </dgm:t>
    </dgm:pt>
    <dgm:pt modelId="{7867B43C-F0B5-D445-9171-7FD20C9C4944}" type="sibTrans" cxnId="{FAD4755E-60C0-584D-8616-75CDBD79EC59}">
      <dgm:prSet/>
      <dgm:spPr/>
      <dgm:t>
        <a:bodyPr/>
        <a:lstStyle/>
        <a:p>
          <a:endParaRPr lang="en-US"/>
        </a:p>
      </dgm:t>
    </dgm:pt>
    <dgm:pt modelId="{8BC88BAE-4BBD-584C-93A9-9D2D2123525E}">
      <dgm:prSet custT="1"/>
      <dgm:spPr/>
      <dgm:t>
        <a:bodyPr/>
        <a:lstStyle/>
        <a:p>
          <a:r>
            <a:rPr lang="en-US" sz="2400" dirty="0" smtClean="0"/>
            <a:t>Results too weak</a:t>
          </a:r>
          <a:endParaRPr lang="en-US" sz="2400" dirty="0"/>
        </a:p>
      </dgm:t>
    </dgm:pt>
    <dgm:pt modelId="{A89B2B0F-EFE0-8440-B175-C79C6F9E1D1E}" type="parTrans" cxnId="{87EC4FF6-6810-CD4C-AE01-E253963B8A43}">
      <dgm:prSet/>
      <dgm:spPr/>
      <dgm:t>
        <a:bodyPr/>
        <a:lstStyle/>
        <a:p>
          <a:endParaRPr lang="en-US"/>
        </a:p>
      </dgm:t>
    </dgm:pt>
    <dgm:pt modelId="{3AAF8EF0-B9E6-3244-B9F6-E8FF2EAF9AAE}" type="sibTrans" cxnId="{87EC4FF6-6810-CD4C-AE01-E253963B8A43}">
      <dgm:prSet/>
      <dgm:spPr/>
      <dgm:t>
        <a:bodyPr/>
        <a:lstStyle/>
        <a:p>
          <a:endParaRPr lang="en-US"/>
        </a:p>
      </dgm:t>
    </dgm:pt>
    <dgm:pt modelId="{19558970-95CB-D04E-8A9D-5D12C09987D3}" type="pres">
      <dgm:prSet presAssocID="{9FEBE52F-F4A1-B847-BB89-D5046D06F44A}" presName="linear" presStyleCnt="0">
        <dgm:presLayoutVars>
          <dgm:dir/>
          <dgm:animLvl val="lvl"/>
          <dgm:resizeHandles val="exact"/>
        </dgm:presLayoutVars>
      </dgm:prSet>
      <dgm:spPr/>
      <dgm:t>
        <a:bodyPr/>
        <a:lstStyle/>
        <a:p>
          <a:endParaRPr lang="en-US"/>
        </a:p>
      </dgm:t>
    </dgm:pt>
    <dgm:pt modelId="{43F36FE1-AEA6-6744-9ECC-8CE696D8BA83}" type="pres">
      <dgm:prSet presAssocID="{C764C3AB-2D3E-324F-B2A4-ADC1EF817389}" presName="parentLin" presStyleCnt="0"/>
      <dgm:spPr/>
    </dgm:pt>
    <dgm:pt modelId="{8349B15F-5090-4846-BEBD-A08A5EFF11C9}" type="pres">
      <dgm:prSet presAssocID="{C764C3AB-2D3E-324F-B2A4-ADC1EF817389}" presName="parentLeftMargin" presStyleLbl="node1" presStyleIdx="0" presStyleCnt="2"/>
      <dgm:spPr/>
      <dgm:t>
        <a:bodyPr/>
        <a:lstStyle/>
        <a:p>
          <a:endParaRPr lang="en-US"/>
        </a:p>
      </dgm:t>
    </dgm:pt>
    <dgm:pt modelId="{7B084A38-75A2-B04B-95E2-5F9A1C31B2D8}" type="pres">
      <dgm:prSet presAssocID="{C764C3AB-2D3E-324F-B2A4-ADC1EF817389}" presName="parentText" presStyleLbl="node1" presStyleIdx="0" presStyleCnt="2">
        <dgm:presLayoutVars>
          <dgm:chMax val="0"/>
          <dgm:bulletEnabled val="1"/>
        </dgm:presLayoutVars>
      </dgm:prSet>
      <dgm:spPr/>
      <dgm:t>
        <a:bodyPr/>
        <a:lstStyle/>
        <a:p>
          <a:endParaRPr lang="en-US"/>
        </a:p>
      </dgm:t>
    </dgm:pt>
    <dgm:pt modelId="{264DD553-A14D-5C47-9F5B-D39A7177E071}" type="pres">
      <dgm:prSet presAssocID="{C764C3AB-2D3E-324F-B2A4-ADC1EF817389}" presName="negativeSpace" presStyleCnt="0"/>
      <dgm:spPr/>
    </dgm:pt>
    <dgm:pt modelId="{274CA243-9896-E34E-A310-D8F0B7C2B489}" type="pres">
      <dgm:prSet presAssocID="{C764C3AB-2D3E-324F-B2A4-ADC1EF817389}" presName="childText" presStyleLbl="conFgAcc1" presStyleIdx="0" presStyleCnt="2">
        <dgm:presLayoutVars>
          <dgm:bulletEnabled val="1"/>
        </dgm:presLayoutVars>
      </dgm:prSet>
      <dgm:spPr/>
      <dgm:t>
        <a:bodyPr/>
        <a:lstStyle/>
        <a:p>
          <a:endParaRPr lang="en-US"/>
        </a:p>
      </dgm:t>
    </dgm:pt>
    <dgm:pt modelId="{98D4FE00-085E-784B-A1FD-5CF55001CDC2}" type="pres">
      <dgm:prSet presAssocID="{BCD0B3AA-4783-104E-9449-31448DAEADD0}" presName="spaceBetweenRectangles" presStyleCnt="0"/>
      <dgm:spPr/>
    </dgm:pt>
    <dgm:pt modelId="{64F53B53-89C9-8F45-8D5C-CC2389C62899}" type="pres">
      <dgm:prSet presAssocID="{60C69DB2-93E0-7F41-81FB-0D6AD1B4D065}" presName="parentLin" presStyleCnt="0"/>
      <dgm:spPr/>
    </dgm:pt>
    <dgm:pt modelId="{45160AE1-36FC-3742-9853-3DB246353A0E}" type="pres">
      <dgm:prSet presAssocID="{60C69DB2-93E0-7F41-81FB-0D6AD1B4D065}" presName="parentLeftMargin" presStyleLbl="node1" presStyleIdx="0" presStyleCnt="2"/>
      <dgm:spPr/>
      <dgm:t>
        <a:bodyPr/>
        <a:lstStyle/>
        <a:p>
          <a:endParaRPr lang="en-US"/>
        </a:p>
      </dgm:t>
    </dgm:pt>
    <dgm:pt modelId="{55FC6F0B-904E-6B49-86CA-A4CB110EA2DB}" type="pres">
      <dgm:prSet presAssocID="{60C69DB2-93E0-7F41-81FB-0D6AD1B4D065}" presName="parentText" presStyleLbl="node1" presStyleIdx="1" presStyleCnt="2" custScaleX="113961">
        <dgm:presLayoutVars>
          <dgm:chMax val="0"/>
          <dgm:bulletEnabled val="1"/>
        </dgm:presLayoutVars>
      </dgm:prSet>
      <dgm:spPr/>
      <dgm:t>
        <a:bodyPr/>
        <a:lstStyle/>
        <a:p>
          <a:endParaRPr lang="en-US"/>
        </a:p>
      </dgm:t>
    </dgm:pt>
    <dgm:pt modelId="{3F79737C-0F73-2840-A93B-C5F8521F76D1}" type="pres">
      <dgm:prSet presAssocID="{60C69DB2-93E0-7F41-81FB-0D6AD1B4D065}" presName="negativeSpace" presStyleCnt="0"/>
      <dgm:spPr/>
    </dgm:pt>
    <dgm:pt modelId="{64ACF79D-E34B-7144-98FF-90BB72C44E34}" type="pres">
      <dgm:prSet presAssocID="{60C69DB2-93E0-7F41-81FB-0D6AD1B4D065}" presName="childText" presStyleLbl="conFgAcc1" presStyleIdx="1" presStyleCnt="2">
        <dgm:presLayoutVars>
          <dgm:bulletEnabled val="1"/>
        </dgm:presLayoutVars>
      </dgm:prSet>
      <dgm:spPr/>
      <dgm:t>
        <a:bodyPr/>
        <a:lstStyle/>
        <a:p>
          <a:endParaRPr lang="en-US"/>
        </a:p>
      </dgm:t>
    </dgm:pt>
  </dgm:ptLst>
  <dgm:cxnLst>
    <dgm:cxn modelId="{DD7E2DA6-1614-414F-A21C-CB5F4ED2C9CB}" type="presOf" srcId="{78EEB79B-CED2-F843-B6C2-57BD23F4EFA7}" destId="{274CA243-9896-E34E-A310-D8F0B7C2B489}" srcOrd="0" destOrd="0" presId="urn:microsoft.com/office/officeart/2005/8/layout/list1"/>
    <dgm:cxn modelId="{5307E496-5590-A244-B5D8-729758F9B7F1}" type="presOf" srcId="{60C69DB2-93E0-7F41-81FB-0D6AD1B4D065}" destId="{45160AE1-36FC-3742-9853-3DB246353A0E}" srcOrd="0" destOrd="0" presId="urn:microsoft.com/office/officeart/2005/8/layout/list1"/>
    <dgm:cxn modelId="{AD0377A8-AA8F-594F-81FD-B8A561E24809}" type="presOf" srcId="{8BC88BAE-4BBD-584C-93A9-9D2D2123525E}" destId="{64ACF79D-E34B-7144-98FF-90BB72C44E34}" srcOrd="0" destOrd="0" presId="urn:microsoft.com/office/officeart/2005/8/layout/list1"/>
    <dgm:cxn modelId="{5EE49FEF-9139-494E-9F8B-D711B0A18EE4}" type="presOf" srcId="{60C69DB2-93E0-7F41-81FB-0D6AD1B4D065}" destId="{55FC6F0B-904E-6B49-86CA-A4CB110EA2DB}" srcOrd="1" destOrd="0" presId="urn:microsoft.com/office/officeart/2005/8/layout/list1"/>
    <dgm:cxn modelId="{FAD4755E-60C0-584D-8616-75CDBD79EC59}" srcId="{C764C3AB-2D3E-324F-B2A4-ADC1EF817389}" destId="{78EEB79B-CED2-F843-B6C2-57BD23F4EFA7}" srcOrd="0" destOrd="0" parTransId="{907B7742-FF59-8941-BDED-6C537C814BA8}" sibTransId="{7867B43C-F0B5-D445-9171-7FD20C9C4944}"/>
    <dgm:cxn modelId="{6C3B3869-B4D2-C64B-94E5-25B25C6AE7C7}" type="presOf" srcId="{9FEBE52F-F4A1-B847-BB89-D5046D06F44A}" destId="{19558970-95CB-D04E-8A9D-5D12C09987D3}" srcOrd="0" destOrd="0" presId="urn:microsoft.com/office/officeart/2005/8/layout/list1"/>
    <dgm:cxn modelId="{3A0B8209-7F2B-A64A-B60C-6140A0F50EBA}" srcId="{9FEBE52F-F4A1-B847-BB89-D5046D06F44A}" destId="{60C69DB2-93E0-7F41-81FB-0D6AD1B4D065}" srcOrd="1" destOrd="0" parTransId="{BE679A8F-8DE0-954A-AD15-8F304BC24E69}" sibTransId="{1154286D-A9A4-BE4F-98E7-7C91D8F9D8E2}"/>
    <dgm:cxn modelId="{87EC4FF6-6810-CD4C-AE01-E253963B8A43}" srcId="{60C69DB2-93E0-7F41-81FB-0D6AD1B4D065}" destId="{8BC88BAE-4BBD-584C-93A9-9D2D2123525E}" srcOrd="0" destOrd="0" parTransId="{A89B2B0F-EFE0-8440-B175-C79C6F9E1D1E}" sibTransId="{3AAF8EF0-B9E6-3244-B9F6-E8FF2EAF9AAE}"/>
    <dgm:cxn modelId="{A1D4269F-3F1D-8C4A-AB5C-9CFDB7962DFC}" type="presOf" srcId="{C764C3AB-2D3E-324F-B2A4-ADC1EF817389}" destId="{7B084A38-75A2-B04B-95E2-5F9A1C31B2D8}" srcOrd="1" destOrd="0" presId="urn:microsoft.com/office/officeart/2005/8/layout/list1"/>
    <dgm:cxn modelId="{4E712F34-94A6-2747-8677-9AC78FD29A0E}" type="presOf" srcId="{C764C3AB-2D3E-324F-B2A4-ADC1EF817389}" destId="{8349B15F-5090-4846-BEBD-A08A5EFF11C9}" srcOrd="0" destOrd="0" presId="urn:microsoft.com/office/officeart/2005/8/layout/list1"/>
    <dgm:cxn modelId="{C9F8881B-D170-F940-8CB1-120891AEEDA6}" srcId="{9FEBE52F-F4A1-B847-BB89-D5046D06F44A}" destId="{C764C3AB-2D3E-324F-B2A4-ADC1EF817389}" srcOrd="0" destOrd="0" parTransId="{36446715-390E-E545-BD11-B96D07046FF9}" sibTransId="{BCD0B3AA-4783-104E-9449-31448DAEADD0}"/>
    <dgm:cxn modelId="{58887B46-D4FA-124E-84AD-D82286340359}" type="presParOf" srcId="{19558970-95CB-D04E-8A9D-5D12C09987D3}" destId="{43F36FE1-AEA6-6744-9ECC-8CE696D8BA83}" srcOrd="0" destOrd="0" presId="urn:microsoft.com/office/officeart/2005/8/layout/list1"/>
    <dgm:cxn modelId="{CEB0681B-122A-8441-B26F-788746F97088}" type="presParOf" srcId="{43F36FE1-AEA6-6744-9ECC-8CE696D8BA83}" destId="{8349B15F-5090-4846-BEBD-A08A5EFF11C9}" srcOrd="0" destOrd="0" presId="urn:microsoft.com/office/officeart/2005/8/layout/list1"/>
    <dgm:cxn modelId="{027DF5ED-0736-BB45-B0E2-9E76F9536270}" type="presParOf" srcId="{43F36FE1-AEA6-6744-9ECC-8CE696D8BA83}" destId="{7B084A38-75A2-B04B-95E2-5F9A1C31B2D8}" srcOrd="1" destOrd="0" presId="urn:microsoft.com/office/officeart/2005/8/layout/list1"/>
    <dgm:cxn modelId="{92DDA4C3-3C1E-8048-BCA9-B94B6FA3A5E5}" type="presParOf" srcId="{19558970-95CB-D04E-8A9D-5D12C09987D3}" destId="{264DD553-A14D-5C47-9F5B-D39A7177E071}" srcOrd="1" destOrd="0" presId="urn:microsoft.com/office/officeart/2005/8/layout/list1"/>
    <dgm:cxn modelId="{06655270-BD63-3545-81D5-357752359C53}" type="presParOf" srcId="{19558970-95CB-D04E-8A9D-5D12C09987D3}" destId="{274CA243-9896-E34E-A310-D8F0B7C2B489}" srcOrd="2" destOrd="0" presId="urn:microsoft.com/office/officeart/2005/8/layout/list1"/>
    <dgm:cxn modelId="{D390C4A6-C174-D343-94F6-A6F4A95115BC}" type="presParOf" srcId="{19558970-95CB-D04E-8A9D-5D12C09987D3}" destId="{98D4FE00-085E-784B-A1FD-5CF55001CDC2}" srcOrd="3" destOrd="0" presId="urn:microsoft.com/office/officeart/2005/8/layout/list1"/>
    <dgm:cxn modelId="{2DDB3561-66DB-924F-B5EE-E66AAF239B3B}" type="presParOf" srcId="{19558970-95CB-D04E-8A9D-5D12C09987D3}" destId="{64F53B53-89C9-8F45-8D5C-CC2389C62899}" srcOrd="4" destOrd="0" presId="urn:microsoft.com/office/officeart/2005/8/layout/list1"/>
    <dgm:cxn modelId="{4EEB2C3B-7482-634D-B17F-B73D3A8B0050}" type="presParOf" srcId="{64F53B53-89C9-8F45-8D5C-CC2389C62899}" destId="{45160AE1-36FC-3742-9853-3DB246353A0E}" srcOrd="0" destOrd="0" presId="urn:microsoft.com/office/officeart/2005/8/layout/list1"/>
    <dgm:cxn modelId="{673EA198-085C-5249-AEAF-3C59A4358DE3}" type="presParOf" srcId="{64F53B53-89C9-8F45-8D5C-CC2389C62899}" destId="{55FC6F0B-904E-6B49-86CA-A4CB110EA2DB}" srcOrd="1" destOrd="0" presId="urn:microsoft.com/office/officeart/2005/8/layout/list1"/>
    <dgm:cxn modelId="{F81F6FF4-033B-9D4B-A578-BB876E38DBF9}" type="presParOf" srcId="{19558970-95CB-D04E-8A9D-5D12C09987D3}" destId="{3F79737C-0F73-2840-A93B-C5F8521F76D1}" srcOrd="5" destOrd="0" presId="urn:microsoft.com/office/officeart/2005/8/layout/list1"/>
    <dgm:cxn modelId="{391B1C49-D921-1247-AF94-97971A50B453}" type="presParOf" srcId="{19558970-95CB-D04E-8A9D-5D12C09987D3}" destId="{64ACF79D-E34B-7144-98FF-90BB72C44E34}"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CA243-9896-E34E-A310-D8F0B7C2B489}">
      <dsp:nvSpPr>
        <dsp:cNvPr id="0" name=""/>
        <dsp:cNvSpPr/>
      </dsp:nvSpPr>
      <dsp:spPr>
        <a:xfrm>
          <a:off x="0" y="487941"/>
          <a:ext cx="5276224" cy="1184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9494" tIns="666496" rIns="409494"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Exponential time complexity</a:t>
          </a:r>
          <a:endParaRPr lang="en-US" sz="2400" kern="1200" dirty="0"/>
        </a:p>
      </dsp:txBody>
      <dsp:txXfrm>
        <a:off x="0" y="487941"/>
        <a:ext cx="5276224" cy="1184400"/>
      </dsp:txXfrm>
    </dsp:sp>
    <dsp:sp modelId="{7B084A38-75A2-B04B-95E2-5F9A1C31B2D8}">
      <dsp:nvSpPr>
        <dsp:cNvPr id="0" name=""/>
        <dsp:cNvSpPr/>
      </dsp:nvSpPr>
      <dsp:spPr>
        <a:xfrm>
          <a:off x="263811" y="15621"/>
          <a:ext cx="3693356" cy="9446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600" tIns="0" rIns="139600" bIns="0" numCol="1" spcCol="1270" anchor="ctr" anchorCtr="0">
          <a:noAutofit/>
        </a:bodyPr>
        <a:lstStyle/>
        <a:p>
          <a:pPr lvl="0" algn="l" defTabSz="1066800">
            <a:lnSpc>
              <a:spcPct val="90000"/>
            </a:lnSpc>
            <a:spcBef>
              <a:spcPct val="0"/>
            </a:spcBef>
            <a:spcAft>
              <a:spcPct val="35000"/>
            </a:spcAft>
          </a:pPr>
          <a:r>
            <a:rPr lang="en-US" sz="2400" kern="1200" dirty="0" smtClean="0"/>
            <a:t>Branch and Bound</a:t>
          </a:r>
          <a:endParaRPr lang="en-US" sz="2400" kern="1200" dirty="0"/>
        </a:p>
      </dsp:txBody>
      <dsp:txXfrm>
        <a:off x="309925" y="61735"/>
        <a:ext cx="3601128" cy="852412"/>
      </dsp:txXfrm>
    </dsp:sp>
    <dsp:sp modelId="{64ACF79D-E34B-7144-98FF-90BB72C44E34}">
      <dsp:nvSpPr>
        <dsp:cNvPr id="0" name=""/>
        <dsp:cNvSpPr/>
      </dsp:nvSpPr>
      <dsp:spPr>
        <a:xfrm>
          <a:off x="0" y="2317461"/>
          <a:ext cx="5276224" cy="1184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9494" tIns="666496" rIns="409494"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Results too weak</a:t>
          </a:r>
          <a:endParaRPr lang="en-US" sz="2400" kern="1200" dirty="0"/>
        </a:p>
      </dsp:txBody>
      <dsp:txXfrm>
        <a:off x="0" y="2317461"/>
        <a:ext cx="5276224" cy="1184400"/>
      </dsp:txXfrm>
    </dsp:sp>
    <dsp:sp modelId="{55FC6F0B-904E-6B49-86CA-A4CB110EA2DB}">
      <dsp:nvSpPr>
        <dsp:cNvPr id="0" name=""/>
        <dsp:cNvSpPr/>
      </dsp:nvSpPr>
      <dsp:spPr>
        <a:xfrm>
          <a:off x="263811" y="1845141"/>
          <a:ext cx="4208986" cy="9446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600" tIns="0" rIns="139600" bIns="0" numCol="1" spcCol="1270" anchor="ctr" anchorCtr="0">
          <a:noAutofit/>
        </a:bodyPr>
        <a:lstStyle/>
        <a:p>
          <a:pPr lvl="0" algn="l" defTabSz="1066800">
            <a:lnSpc>
              <a:spcPct val="90000"/>
            </a:lnSpc>
            <a:spcBef>
              <a:spcPct val="0"/>
            </a:spcBef>
            <a:spcAft>
              <a:spcPct val="35000"/>
            </a:spcAft>
          </a:pPr>
          <a:r>
            <a:rPr lang="en-US" sz="2400" kern="1200" dirty="0" smtClean="0"/>
            <a:t>Constructive Approximation</a:t>
          </a:r>
          <a:endParaRPr lang="en-US" sz="2400" kern="1200" dirty="0"/>
        </a:p>
      </dsp:txBody>
      <dsp:txXfrm>
        <a:off x="309925" y="1891255"/>
        <a:ext cx="4116758" cy="85241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9DD83-5954-174F-B81C-AF05D3F05C6B}" type="datetimeFigureOut">
              <a:rPr lang="en-US" smtClean="0"/>
              <a:t>11/3/17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8EDF4-92A4-1845-87BB-AED20B532170}" type="slidenum">
              <a:rPr lang="en-US" smtClean="0"/>
              <a:t>‹#›</a:t>
            </a:fld>
            <a:endParaRPr lang="en-US"/>
          </a:p>
        </p:txBody>
      </p:sp>
    </p:spTree>
    <p:extLst>
      <p:ext uri="{BB962C8B-B14F-4D97-AF65-F5344CB8AC3E}">
        <p14:creationId xmlns:p14="http://schemas.microsoft.com/office/powerpoint/2010/main" val="367040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28EDF4-92A4-1845-87BB-AED20B532170}" type="slidenum">
              <a:rPr lang="en-US" smtClean="0"/>
              <a:t>2</a:t>
            </a:fld>
            <a:endParaRPr lang="en-US"/>
          </a:p>
        </p:txBody>
      </p:sp>
    </p:spTree>
    <p:extLst>
      <p:ext uri="{BB962C8B-B14F-4D97-AF65-F5344CB8AC3E}">
        <p14:creationId xmlns:p14="http://schemas.microsoft.com/office/powerpoint/2010/main" val="137447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28EDF4-92A4-1845-87BB-AED20B532170}" type="slidenum">
              <a:rPr lang="en-US" smtClean="0"/>
              <a:t>4</a:t>
            </a:fld>
            <a:endParaRPr lang="en-US"/>
          </a:p>
        </p:txBody>
      </p:sp>
    </p:spTree>
    <p:extLst>
      <p:ext uri="{BB962C8B-B14F-4D97-AF65-F5344CB8AC3E}">
        <p14:creationId xmlns:p14="http://schemas.microsoft.com/office/powerpoint/2010/main" val="978472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D845A47-E12B-4378-850B-C8D0A43CA548}" type="slidenum">
              <a:rPr lang="en-US" smtClean="0"/>
              <a:pPr/>
              <a:t>11</a:t>
            </a:fld>
            <a:endParaRPr lang="en-US"/>
          </a:p>
        </p:txBody>
      </p:sp>
    </p:spTree>
    <p:extLst>
      <p:ext uri="{BB962C8B-B14F-4D97-AF65-F5344CB8AC3E}">
        <p14:creationId xmlns:p14="http://schemas.microsoft.com/office/powerpoint/2010/main" val="1329346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845A47-E12B-4378-850B-C8D0A43CA548}" type="slidenum">
              <a:rPr lang="en-US" smtClean="0"/>
              <a:pPr/>
              <a:t>13</a:t>
            </a:fld>
            <a:endParaRPr lang="en-US"/>
          </a:p>
        </p:txBody>
      </p:sp>
    </p:spTree>
    <p:extLst>
      <p:ext uri="{BB962C8B-B14F-4D97-AF65-F5344CB8AC3E}">
        <p14:creationId xmlns:p14="http://schemas.microsoft.com/office/powerpoint/2010/main" val="1722680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845A47-E12B-4378-850B-C8D0A43CA548}" type="slidenum">
              <a:rPr lang="en-US" smtClean="0"/>
              <a:pPr/>
              <a:t>14</a:t>
            </a:fld>
            <a:endParaRPr lang="en-US"/>
          </a:p>
        </p:txBody>
      </p:sp>
    </p:spTree>
    <p:extLst>
      <p:ext uri="{BB962C8B-B14F-4D97-AF65-F5344CB8AC3E}">
        <p14:creationId xmlns:p14="http://schemas.microsoft.com/office/powerpoint/2010/main" val="2091801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845A47-E12B-4378-850B-C8D0A43CA548}" type="slidenum">
              <a:rPr lang="en-US" smtClean="0"/>
              <a:pPr/>
              <a:t>15</a:t>
            </a:fld>
            <a:endParaRPr lang="en-US"/>
          </a:p>
        </p:txBody>
      </p:sp>
    </p:spTree>
    <p:extLst>
      <p:ext uri="{BB962C8B-B14F-4D97-AF65-F5344CB8AC3E}">
        <p14:creationId xmlns:p14="http://schemas.microsoft.com/office/powerpoint/2010/main" val="170829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unroll the interactions between users and items, we can get a dependency graph which looks like this. Here the dependency comes from the assumption that the user or item's latent representation will change over time, after each interaction event. We can then abstract it as a directed graph on the right hand side. </a:t>
            </a:r>
          </a:p>
          <a:p>
            <a:endParaRPr lang="en-US" baseline="0" dirty="0" smtClean="0"/>
          </a:p>
          <a:p>
            <a:r>
              <a:rPr lang="en-US" baseline="0" dirty="0" smtClean="0"/>
              <a:t>Different from the previous scenario, here we get a single gigantic graph. So we apply stochastic training with truncated backpropagation through time, which is commonly used in recurrent neural network. </a:t>
            </a:r>
            <a:endParaRPr lang="en-US" dirty="0"/>
          </a:p>
        </p:txBody>
      </p:sp>
      <p:sp>
        <p:nvSpPr>
          <p:cNvPr id="4" name="Slide Number Placeholder 3"/>
          <p:cNvSpPr>
            <a:spLocks noGrp="1"/>
          </p:cNvSpPr>
          <p:nvPr>
            <p:ph type="sldNum" sz="quarter" idx="10"/>
          </p:nvPr>
        </p:nvSpPr>
        <p:spPr/>
        <p:txBody>
          <a:bodyPr/>
          <a:lstStyle/>
          <a:p>
            <a:fld id="{D728EDF4-92A4-1845-87BB-AED20B532170}" type="slidenum">
              <a:rPr lang="en-US" smtClean="0"/>
              <a:t>22</a:t>
            </a:fld>
            <a:endParaRPr lang="en-US"/>
          </a:p>
        </p:txBody>
      </p:sp>
    </p:spTree>
    <p:extLst>
      <p:ext uri="{BB962C8B-B14F-4D97-AF65-F5344CB8AC3E}">
        <p14:creationId xmlns:p14="http://schemas.microsoft.com/office/powerpoint/2010/main" val="1354944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92591A-5493-3F4C-A77A-13653B69ED63}" type="datetimeFigureOut">
              <a:rPr lang="en-US" smtClean="0"/>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0F787-8969-B444-8077-476ED4561357}" type="slidenum">
              <a:rPr lang="en-US" smtClean="0"/>
              <a:t>‹#›</a:t>
            </a:fld>
            <a:endParaRPr lang="en-US"/>
          </a:p>
        </p:txBody>
      </p:sp>
    </p:spTree>
    <p:extLst>
      <p:ext uri="{BB962C8B-B14F-4D97-AF65-F5344CB8AC3E}">
        <p14:creationId xmlns:p14="http://schemas.microsoft.com/office/powerpoint/2010/main" val="122106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2591A-5493-3F4C-A77A-13653B69ED63}" type="datetimeFigureOut">
              <a:rPr lang="en-US" smtClean="0"/>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0F787-8969-B444-8077-476ED4561357}" type="slidenum">
              <a:rPr lang="en-US" smtClean="0"/>
              <a:t>‹#›</a:t>
            </a:fld>
            <a:endParaRPr lang="en-US"/>
          </a:p>
        </p:txBody>
      </p:sp>
    </p:spTree>
    <p:extLst>
      <p:ext uri="{BB962C8B-B14F-4D97-AF65-F5344CB8AC3E}">
        <p14:creationId xmlns:p14="http://schemas.microsoft.com/office/powerpoint/2010/main" val="604491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2591A-5493-3F4C-A77A-13653B69ED63}" type="datetimeFigureOut">
              <a:rPr lang="en-US" smtClean="0"/>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0F787-8969-B444-8077-476ED4561357}" type="slidenum">
              <a:rPr lang="en-US" smtClean="0"/>
              <a:t>‹#›</a:t>
            </a:fld>
            <a:endParaRPr lang="en-US"/>
          </a:p>
        </p:txBody>
      </p:sp>
    </p:spTree>
    <p:extLst>
      <p:ext uri="{BB962C8B-B14F-4D97-AF65-F5344CB8AC3E}">
        <p14:creationId xmlns:p14="http://schemas.microsoft.com/office/powerpoint/2010/main" val="2087460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2591A-5493-3F4C-A77A-13653B69ED63}" type="datetimeFigureOut">
              <a:rPr lang="en-US" smtClean="0"/>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0F787-8969-B444-8077-476ED4561357}" type="slidenum">
              <a:rPr lang="en-US" smtClean="0"/>
              <a:t>‹#›</a:t>
            </a:fld>
            <a:endParaRPr lang="en-US"/>
          </a:p>
        </p:txBody>
      </p:sp>
    </p:spTree>
    <p:extLst>
      <p:ext uri="{BB962C8B-B14F-4D97-AF65-F5344CB8AC3E}">
        <p14:creationId xmlns:p14="http://schemas.microsoft.com/office/powerpoint/2010/main" val="1116094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92591A-5493-3F4C-A77A-13653B69ED63}" type="datetimeFigureOut">
              <a:rPr lang="en-US" smtClean="0"/>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0F787-8969-B444-8077-476ED4561357}" type="slidenum">
              <a:rPr lang="en-US" smtClean="0"/>
              <a:t>‹#›</a:t>
            </a:fld>
            <a:endParaRPr lang="en-US"/>
          </a:p>
        </p:txBody>
      </p:sp>
    </p:spTree>
    <p:extLst>
      <p:ext uri="{BB962C8B-B14F-4D97-AF65-F5344CB8AC3E}">
        <p14:creationId xmlns:p14="http://schemas.microsoft.com/office/powerpoint/2010/main" val="2078374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92591A-5493-3F4C-A77A-13653B69ED63}" type="datetimeFigureOut">
              <a:rPr lang="en-US" smtClean="0"/>
              <a:t>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0F787-8969-B444-8077-476ED4561357}" type="slidenum">
              <a:rPr lang="en-US" smtClean="0"/>
              <a:t>‹#›</a:t>
            </a:fld>
            <a:endParaRPr lang="en-US"/>
          </a:p>
        </p:txBody>
      </p:sp>
    </p:spTree>
    <p:extLst>
      <p:ext uri="{BB962C8B-B14F-4D97-AF65-F5344CB8AC3E}">
        <p14:creationId xmlns:p14="http://schemas.microsoft.com/office/powerpoint/2010/main" val="268210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92591A-5493-3F4C-A77A-13653B69ED63}" type="datetimeFigureOut">
              <a:rPr lang="en-US" smtClean="0"/>
              <a:t>11/3/17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30F787-8969-B444-8077-476ED4561357}" type="slidenum">
              <a:rPr lang="en-US" smtClean="0"/>
              <a:t>‹#›</a:t>
            </a:fld>
            <a:endParaRPr lang="en-US"/>
          </a:p>
        </p:txBody>
      </p:sp>
    </p:spTree>
    <p:extLst>
      <p:ext uri="{BB962C8B-B14F-4D97-AF65-F5344CB8AC3E}">
        <p14:creationId xmlns:p14="http://schemas.microsoft.com/office/powerpoint/2010/main" val="25317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92591A-5493-3F4C-A77A-13653B69ED63}" type="datetimeFigureOut">
              <a:rPr lang="en-US" smtClean="0"/>
              <a:t>11/3/17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30F787-8969-B444-8077-476ED4561357}" type="slidenum">
              <a:rPr lang="en-US" smtClean="0"/>
              <a:t>‹#›</a:t>
            </a:fld>
            <a:endParaRPr lang="en-US"/>
          </a:p>
        </p:txBody>
      </p:sp>
    </p:spTree>
    <p:extLst>
      <p:ext uri="{BB962C8B-B14F-4D97-AF65-F5344CB8AC3E}">
        <p14:creationId xmlns:p14="http://schemas.microsoft.com/office/powerpoint/2010/main" val="990179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92591A-5493-3F4C-A77A-13653B69ED63}" type="datetimeFigureOut">
              <a:rPr lang="en-US" smtClean="0"/>
              <a:t>11/3/17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30F787-8969-B444-8077-476ED4561357}" type="slidenum">
              <a:rPr lang="en-US" smtClean="0"/>
              <a:t>‹#›</a:t>
            </a:fld>
            <a:endParaRPr lang="en-US"/>
          </a:p>
        </p:txBody>
      </p:sp>
    </p:spTree>
    <p:extLst>
      <p:ext uri="{BB962C8B-B14F-4D97-AF65-F5344CB8AC3E}">
        <p14:creationId xmlns:p14="http://schemas.microsoft.com/office/powerpoint/2010/main" val="110157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92591A-5493-3F4C-A77A-13653B69ED63}" type="datetimeFigureOut">
              <a:rPr lang="en-US" smtClean="0"/>
              <a:t>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0F787-8969-B444-8077-476ED4561357}" type="slidenum">
              <a:rPr lang="en-US" smtClean="0"/>
              <a:t>‹#›</a:t>
            </a:fld>
            <a:endParaRPr lang="en-US"/>
          </a:p>
        </p:txBody>
      </p:sp>
    </p:spTree>
    <p:extLst>
      <p:ext uri="{BB962C8B-B14F-4D97-AF65-F5344CB8AC3E}">
        <p14:creationId xmlns:p14="http://schemas.microsoft.com/office/powerpoint/2010/main" val="660486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92591A-5493-3F4C-A77A-13653B69ED63}" type="datetimeFigureOut">
              <a:rPr lang="en-US" smtClean="0"/>
              <a:t>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0F787-8969-B444-8077-476ED4561357}" type="slidenum">
              <a:rPr lang="en-US" smtClean="0"/>
              <a:t>‹#›</a:t>
            </a:fld>
            <a:endParaRPr lang="en-US"/>
          </a:p>
        </p:txBody>
      </p:sp>
    </p:spTree>
    <p:extLst>
      <p:ext uri="{BB962C8B-B14F-4D97-AF65-F5344CB8AC3E}">
        <p14:creationId xmlns:p14="http://schemas.microsoft.com/office/powerpoint/2010/main" val="4538862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2591A-5493-3F4C-A77A-13653B69ED63}" type="datetimeFigureOut">
              <a:rPr lang="en-US" smtClean="0"/>
              <a:t>11/3/17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0F787-8969-B444-8077-476ED4561357}" type="slidenum">
              <a:rPr lang="en-US" smtClean="0"/>
              <a:t>‹#›</a:t>
            </a:fld>
            <a:endParaRPr lang="en-US"/>
          </a:p>
        </p:txBody>
      </p:sp>
    </p:spTree>
    <p:extLst>
      <p:ext uri="{BB962C8B-B14F-4D97-AF65-F5344CB8AC3E}">
        <p14:creationId xmlns:p14="http://schemas.microsoft.com/office/powerpoint/2010/main" val="1051645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4" Type="http://schemas.openxmlformats.org/officeDocument/2006/relationships/image" Target="../media/image46.png"/><Relationship Id="rId5" Type="http://schemas.openxmlformats.org/officeDocument/2006/relationships/image" Target="../media/image45.png"/><Relationship Id="rId6" Type="http://schemas.openxmlformats.org/officeDocument/2006/relationships/image" Target="../media/image47.png"/><Relationship Id="rId12" Type="http://schemas.openxmlformats.org/officeDocument/2006/relationships/image" Target="../media/image55.png"/><Relationship Id="rId13" Type="http://schemas.openxmlformats.org/officeDocument/2006/relationships/image" Target="../media/image56.png"/><Relationship Id="rId14" Type="http://schemas.openxmlformats.org/officeDocument/2006/relationships/image" Target="../media/image57.png"/><Relationship Id="rId15" Type="http://schemas.openxmlformats.org/officeDocument/2006/relationships/image" Target="../media/image58.png"/><Relationship Id="rId16" Type="http://schemas.openxmlformats.org/officeDocument/2006/relationships/image" Target="../media/image59.png"/><Relationship Id="rId1" Type="http://schemas.openxmlformats.org/officeDocument/2006/relationships/slideLayout" Target="../slideLayouts/slideLayout2.xml"/><Relationship Id="rId17" Type="http://schemas.openxmlformats.org/officeDocument/2006/relationships/image" Target="../media/image60.png"/></Relationships>
</file>

<file path=ppt/slides/_rels/slide11.xml.rels><?xml version="1.0" encoding="UTF-8" standalone="yes"?>
<Relationships xmlns="http://schemas.openxmlformats.org/package/2006/relationships"><Relationship Id="rId20" Type="http://schemas.openxmlformats.org/officeDocument/2006/relationships/image" Target="../media/image270.png"/><Relationship Id="rId21" Type="http://schemas.openxmlformats.org/officeDocument/2006/relationships/image" Target="../media/image280.png"/><Relationship Id="rId22" Type="http://schemas.openxmlformats.org/officeDocument/2006/relationships/image" Target="../media/image290.png"/><Relationship Id="rId23" Type="http://schemas.openxmlformats.org/officeDocument/2006/relationships/image" Target="../media/image30.png"/><Relationship Id="rId24" Type="http://schemas.openxmlformats.org/officeDocument/2006/relationships/image" Target="../media/image31.png"/><Relationship Id="rId25" Type="http://schemas.openxmlformats.org/officeDocument/2006/relationships/image" Target="../media/image32.png"/><Relationship Id="rId26" Type="http://schemas.openxmlformats.org/officeDocument/2006/relationships/image" Target="../media/image33.png"/><Relationship Id="rId27" Type="http://schemas.openxmlformats.org/officeDocument/2006/relationships/image" Target="../media/image34.png"/><Relationship Id="rId28"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30" Type="http://schemas.openxmlformats.org/officeDocument/2006/relationships/image" Target="../media/image37.png"/><Relationship Id="rId31" Type="http://schemas.openxmlformats.org/officeDocument/2006/relationships/image" Target="../media/image38.png"/><Relationship Id="rId32" Type="http://schemas.openxmlformats.org/officeDocument/2006/relationships/image" Target="../media/image39.png"/><Relationship Id="rId33" Type="http://schemas.openxmlformats.org/officeDocument/2006/relationships/image" Target="../media/image40.png"/><Relationship Id="rId34" Type="http://schemas.openxmlformats.org/officeDocument/2006/relationships/image" Target="../media/image41.png"/><Relationship Id="rId35" Type="http://schemas.openxmlformats.org/officeDocument/2006/relationships/image" Target="../media/image42.png"/><Relationship Id="rId36" Type="http://schemas.openxmlformats.org/officeDocument/2006/relationships/image" Target="../media/image139.png"/><Relationship Id="rId37" Type="http://schemas.openxmlformats.org/officeDocument/2006/relationships/image" Target="../media/image140.png"/><Relationship Id="rId6" Type="http://schemas.openxmlformats.org/officeDocument/2006/relationships/image" Target="../media/image28.png"/><Relationship Id="rId39" Type="http://schemas.openxmlformats.org/officeDocument/2006/relationships/image" Target="../media/image44.png"/><Relationship Id="rId7" Type="http://schemas.openxmlformats.org/officeDocument/2006/relationships/image" Target="../media/image29.png"/><Relationship Id="rId38" Type="http://schemas.openxmlformats.org/officeDocument/2006/relationships/image" Target="../media/image43.png"/><Relationship Id="rId15" Type="http://schemas.openxmlformats.org/officeDocument/2006/relationships/image" Target="../media/image220.png"/><Relationship Id="rId16" Type="http://schemas.openxmlformats.org/officeDocument/2006/relationships/image" Target="../media/image230.png"/><Relationship Id="rId17" Type="http://schemas.openxmlformats.org/officeDocument/2006/relationships/image" Target="../media/image240.png"/><Relationship Id="rId18" Type="http://schemas.openxmlformats.org/officeDocument/2006/relationships/image" Target="../media/image250.png"/><Relationship Id="rId19" Type="http://schemas.openxmlformats.org/officeDocument/2006/relationships/image" Target="../media/image260.png"/><Relationship Id="rId40" Type="http://schemas.openxmlformats.org/officeDocument/2006/relationships/image" Target="../media/image48.png"/><Relationship Id="rId41"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8" Type="http://schemas.openxmlformats.org/officeDocument/2006/relationships/image" Target="../media/image126.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emf"/><Relationship Id="rId5" Type="http://schemas.openxmlformats.org/officeDocument/2006/relationships/image" Target="../media/image65.emf"/><Relationship Id="rId6" Type="http://schemas.openxmlformats.org/officeDocument/2006/relationships/image" Target="../media/image66.png"/><Relationship Id="rId7"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8.jpe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tiff"/><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 Id="rId3" Type="http://schemas.openxmlformats.org/officeDocument/2006/relationships/chart" Target="../charts/chart5.xml"/></Relationships>
</file>

<file path=ppt/slides/_rels/slide22.xml.rels><?xml version="1.0" encoding="UTF-8" standalone="yes"?>
<Relationships xmlns="http://schemas.openxmlformats.org/package/2006/relationships"><Relationship Id="rId46" Type="http://schemas.openxmlformats.org/officeDocument/2006/relationships/image" Target="../media/image75.png"/><Relationship Id="rId47" Type="http://schemas.microsoft.com/office/2007/relationships/hdphoto" Target="../media/hdphoto2.wdp"/><Relationship Id="rId48" Type="http://schemas.openxmlformats.org/officeDocument/2006/relationships/image" Target="../media/image76.png"/><Relationship Id="rId49" Type="http://schemas.openxmlformats.org/officeDocument/2006/relationships/image" Target="../media/image77.png"/><Relationship Id="rId23" Type="http://schemas.openxmlformats.org/officeDocument/2006/relationships/image" Target="../media/image1830.png"/><Relationship Id="rId24" Type="http://schemas.openxmlformats.org/officeDocument/2006/relationships/image" Target="../media/image234.png"/><Relationship Id="rId25" Type="http://schemas.openxmlformats.org/officeDocument/2006/relationships/image" Target="../media/image235.png"/><Relationship Id="rId26" Type="http://schemas.openxmlformats.org/officeDocument/2006/relationships/image" Target="../media/image236.png"/><Relationship Id="rId27" Type="http://schemas.openxmlformats.org/officeDocument/2006/relationships/image" Target="../media/image237.png"/><Relationship Id="rId28" Type="http://schemas.openxmlformats.org/officeDocument/2006/relationships/image" Target="../media/image238.png"/><Relationship Id="rId29" Type="http://schemas.openxmlformats.org/officeDocument/2006/relationships/image" Target="../media/image1871.png"/><Relationship Id="rId50" Type="http://schemas.openxmlformats.org/officeDocument/2006/relationships/image" Target="../media/image78.png"/><Relationship Id="rId51" Type="http://schemas.microsoft.com/office/2007/relationships/hdphoto" Target="../media/hdphoto3.wdp"/><Relationship Id="rId52" Type="http://schemas.openxmlformats.org/officeDocument/2006/relationships/image" Target="../media/image79.png"/><Relationship Id="rId53" Type="http://schemas.openxmlformats.org/officeDocument/2006/relationships/image" Target="../media/image80.png"/><Relationship Id="rId54" Type="http://schemas.openxmlformats.org/officeDocument/2006/relationships/image" Target="../media/image81.png"/><Relationship Id="rId55"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7.xml"/><Relationship Id="rId56" Type="http://schemas.microsoft.com/office/2007/relationships/hdphoto" Target="../media/hdphoto4.wdp"/><Relationship Id="rId57" Type="http://schemas.openxmlformats.org/officeDocument/2006/relationships/image" Target="../media/image83.png"/><Relationship Id="rId58" Type="http://schemas.microsoft.com/office/2007/relationships/hdphoto" Target="../media/hdphoto5.wdp"/><Relationship Id="rId30" Type="http://schemas.openxmlformats.org/officeDocument/2006/relationships/image" Target="../media/image1881.png"/><Relationship Id="rId31" Type="http://schemas.openxmlformats.org/officeDocument/2006/relationships/image" Target="../media/image1910.png"/><Relationship Id="rId32" Type="http://schemas.openxmlformats.org/officeDocument/2006/relationships/image" Target="../media/image1920.png"/><Relationship Id="rId33" Type="http://schemas.openxmlformats.org/officeDocument/2006/relationships/image" Target="../media/image1930.png"/><Relationship Id="rId34" Type="http://schemas.openxmlformats.org/officeDocument/2006/relationships/image" Target="../media/image1940.png"/><Relationship Id="rId35" Type="http://schemas.openxmlformats.org/officeDocument/2006/relationships/image" Target="../media/image1950.png"/><Relationship Id="rId36" Type="http://schemas.openxmlformats.org/officeDocument/2006/relationships/image" Target="../media/image1960.png"/><Relationship Id="rId37" Type="http://schemas.openxmlformats.org/officeDocument/2006/relationships/image" Target="../media/image1970.png"/><Relationship Id="rId38" Type="http://schemas.openxmlformats.org/officeDocument/2006/relationships/image" Target="../media/image239.png"/><Relationship Id="rId39" Type="http://schemas.openxmlformats.org/officeDocument/2006/relationships/image" Target="../media/image1990.png"/><Relationship Id="rId10" Type="http://schemas.openxmlformats.org/officeDocument/2006/relationships/image" Target="../media/image1730.png"/><Relationship Id="rId16" Type="http://schemas.openxmlformats.org/officeDocument/2006/relationships/image" Target="../media/image1780.png"/><Relationship Id="rId40" Type="http://schemas.openxmlformats.org/officeDocument/2006/relationships/image" Target="../media/image70.png"/><Relationship Id="rId41" Type="http://schemas.openxmlformats.org/officeDocument/2006/relationships/image" Target="../media/image71.png"/><Relationship Id="rId42" Type="http://schemas.openxmlformats.org/officeDocument/2006/relationships/image" Target="../media/image72.png"/><Relationship Id="rId43" Type="http://schemas.openxmlformats.org/officeDocument/2006/relationships/image" Target="../media/image73.png"/><Relationship Id="rId44" Type="http://schemas.openxmlformats.org/officeDocument/2006/relationships/image" Target="../media/image74.png"/><Relationship Id="rId45"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86.tiff"/><Relationship Id="rId4" Type="http://schemas.openxmlformats.org/officeDocument/2006/relationships/image" Target="../media/image87.tiff"/><Relationship Id="rId1" Type="http://schemas.openxmlformats.org/officeDocument/2006/relationships/slideLayout" Target="../slideLayouts/slideLayout7.xml"/><Relationship Id="rId2" Type="http://schemas.openxmlformats.org/officeDocument/2006/relationships/image" Target="../media/image85.tiff"/></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8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 Id="rId3" Type="http://schemas.openxmlformats.org/officeDocument/2006/relationships/image" Target="../media/image10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tif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0.png"/><Relationship Id="rId1" Type="http://schemas.microsoft.com/office/2007/relationships/media" Target="../media/media1.mp4"/><Relationship Id="rId2" Type="http://schemas.openxmlformats.org/officeDocument/2006/relationships/video" Target="../media/media1.mp4"/></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tiff"/><Relationship Id="rId1" Type="http://schemas.openxmlformats.org/officeDocument/2006/relationships/slideLayout" Target="../slideLayouts/slideLayout7.xml"/><Relationship Id="rId2"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5.tiff"/><Relationship Id="rId4" Type="http://schemas.openxmlformats.org/officeDocument/2006/relationships/image" Target="../media/image116.tiff"/><Relationship Id="rId5" Type="http://schemas.openxmlformats.org/officeDocument/2006/relationships/image" Target="../media/image117.tiff"/><Relationship Id="rId6" Type="http://schemas.openxmlformats.org/officeDocument/2006/relationships/image" Target="../media/image118.tiff"/><Relationship Id="rId7" Type="http://schemas.openxmlformats.org/officeDocument/2006/relationships/image" Target="../media/image119.tiff"/><Relationship Id="rId8" Type="http://schemas.openxmlformats.org/officeDocument/2006/relationships/image" Target="../media/image120.tiff"/><Relationship Id="rId1" Type="http://schemas.openxmlformats.org/officeDocument/2006/relationships/slideLayout" Target="../slideLayouts/slideLayout6.xml"/><Relationship Id="rId2" Type="http://schemas.openxmlformats.org/officeDocument/2006/relationships/image" Target="../media/image114.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9" Type="http://schemas.openxmlformats.org/officeDocument/2006/relationships/image" Target="../media/image620.png"/><Relationship Id="rId20" Type="http://schemas.openxmlformats.org/officeDocument/2006/relationships/image" Target="../media/image630.png"/><Relationship Id="rId21" Type="http://schemas.openxmlformats.org/officeDocument/2006/relationships/image" Target="../media/image640.png"/><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22"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1" Type="http://schemas.openxmlformats.org/officeDocument/2006/relationships/image" Target="../media/image45.png"/><Relationship Id="rId22" Type="http://schemas.openxmlformats.org/officeDocument/2006/relationships/image" Target="../media/image23.png"/><Relationship Id="rId23" Type="http://schemas.openxmlformats.org/officeDocument/2006/relationships/image" Target="../media/image24.png"/><Relationship Id="rId11" Type="http://schemas.openxmlformats.org/officeDocument/2006/relationships/image" Target="../media/image54.png"/><Relationship Id="rId1" Type="http://schemas.openxmlformats.org/officeDocument/2006/relationships/slideLayout" Target="../slideLayouts/slideLayout2.xml"/><Relationship Id="rId20"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Graph Representation Learning with Deep Embedding Approach</a:t>
            </a:r>
            <a:endParaRPr lang="en-US" dirty="0"/>
          </a:p>
        </p:txBody>
      </p:sp>
      <p:sp>
        <p:nvSpPr>
          <p:cNvPr id="3" name="Subtitle 2"/>
          <p:cNvSpPr>
            <a:spLocks noGrp="1"/>
          </p:cNvSpPr>
          <p:nvPr>
            <p:ph type="subTitle" idx="1"/>
          </p:nvPr>
        </p:nvSpPr>
        <p:spPr>
          <a:xfrm>
            <a:off x="1524000" y="4028758"/>
            <a:ext cx="9144000" cy="1655762"/>
          </a:xfrm>
        </p:spPr>
        <p:txBody>
          <a:bodyPr>
            <a:normAutofit fontScale="92500" lnSpcReduction="20000"/>
          </a:bodyPr>
          <a:lstStyle/>
          <a:p>
            <a:r>
              <a:rPr lang="en-US" sz="3500" dirty="0" smtClean="0"/>
              <a:t>Hanjun Dai</a:t>
            </a:r>
          </a:p>
          <a:p>
            <a:endParaRPr lang="en-US" sz="2600" dirty="0" smtClean="0"/>
          </a:p>
          <a:p>
            <a:r>
              <a:rPr lang="en-US" sz="2600" dirty="0" smtClean="0"/>
              <a:t>Ph.D. student in School of Computational Science &amp; Engineering</a:t>
            </a:r>
          </a:p>
          <a:p>
            <a:r>
              <a:rPr lang="en-US" sz="2600" dirty="0" smtClean="0"/>
              <a:t>Georgia Institute of Technology</a:t>
            </a:r>
            <a:endParaRPr lang="en-US" sz="2600" dirty="0"/>
          </a:p>
        </p:txBody>
      </p:sp>
      <p:pic>
        <p:nvPicPr>
          <p:cNvPr id="4" name="Picture 3"/>
          <p:cNvPicPr>
            <a:picLocks noChangeAspect="1"/>
          </p:cNvPicPr>
          <p:nvPr/>
        </p:nvPicPr>
        <p:blipFill>
          <a:blip r:embed="rId2"/>
          <a:stretch>
            <a:fillRect/>
          </a:stretch>
        </p:blipFill>
        <p:spPr>
          <a:xfrm>
            <a:off x="8870382" y="0"/>
            <a:ext cx="3321618" cy="795130"/>
          </a:xfrm>
          <a:prstGeom prst="rect">
            <a:avLst/>
          </a:prstGeom>
        </p:spPr>
      </p:pic>
    </p:spTree>
    <p:extLst>
      <p:ext uri="{BB962C8B-B14F-4D97-AF65-F5344CB8AC3E}">
        <p14:creationId xmlns:p14="http://schemas.microsoft.com/office/powerpoint/2010/main" val="511980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 name="Group 254"/>
          <p:cNvGrpSpPr/>
          <p:nvPr/>
        </p:nvGrpSpPr>
        <p:grpSpPr>
          <a:xfrm>
            <a:off x="7680230" y="3944925"/>
            <a:ext cx="2304148" cy="2137106"/>
            <a:chOff x="7680230" y="3944925"/>
            <a:chExt cx="2304148" cy="2137106"/>
          </a:xfrm>
        </p:grpSpPr>
        <p:sp>
          <p:nvSpPr>
            <p:cNvPr id="205" name="Freeform 204"/>
            <p:cNvSpPr/>
            <p:nvPr/>
          </p:nvSpPr>
          <p:spPr bwMode="auto">
            <a:xfrm>
              <a:off x="7680230" y="3944925"/>
              <a:ext cx="2304148" cy="2137106"/>
            </a:xfrm>
            <a:custGeom>
              <a:avLst/>
              <a:gdLst>
                <a:gd name="connsiteX0" fmla="*/ 235015 w 1512287"/>
                <a:gd name="connsiteY0" fmla="*/ 338019 h 1316476"/>
                <a:gd name="connsiteX1" fmla="*/ 275208 w 1512287"/>
                <a:gd name="connsiteY1" fmla="*/ 227487 h 1316476"/>
                <a:gd name="connsiteX2" fmla="*/ 385740 w 1512287"/>
                <a:gd name="connsiteY2" fmla="*/ 66713 h 1316476"/>
                <a:gd name="connsiteX3" fmla="*/ 536465 w 1512287"/>
                <a:gd name="connsiteY3" fmla="*/ 6423 h 1316476"/>
                <a:gd name="connsiteX4" fmla="*/ 727384 w 1512287"/>
                <a:gd name="connsiteY4" fmla="*/ 16471 h 1316476"/>
                <a:gd name="connsiteX5" fmla="*/ 717336 w 1512287"/>
                <a:gd name="connsiteY5" fmla="*/ 137052 h 1316476"/>
                <a:gd name="connsiteX6" fmla="*/ 667094 w 1512287"/>
                <a:gd name="connsiteY6" fmla="*/ 247583 h 1316476"/>
                <a:gd name="connsiteX7" fmla="*/ 596755 w 1512287"/>
                <a:gd name="connsiteY7" fmla="*/ 297825 h 1316476"/>
                <a:gd name="connsiteX8" fmla="*/ 817819 w 1512287"/>
                <a:gd name="connsiteY8" fmla="*/ 287777 h 1316476"/>
                <a:gd name="connsiteX9" fmla="*/ 918303 w 1512287"/>
                <a:gd name="connsiteY9" fmla="*/ 137052 h 1316476"/>
                <a:gd name="connsiteX10" fmla="*/ 1119270 w 1512287"/>
                <a:gd name="connsiteY10" fmla="*/ 86810 h 1316476"/>
                <a:gd name="connsiteX11" fmla="*/ 1360430 w 1512287"/>
                <a:gd name="connsiteY11" fmla="*/ 26520 h 1316476"/>
                <a:gd name="connsiteX12" fmla="*/ 1511155 w 1512287"/>
                <a:gd name="connsiteY12" fmla="*/ 187293 h 1316476"/>
                <a:gd name="connsiteX13" fmla="*/ 1410672 w 1512287"/>
                <a:gd name="connsiteY13" fmla="*/ 338019 h 1316476"/>
                <a:gd name="connsiteX14" fmla="*/ 1089125 w 1512287"/>
                <a:gd name="connsiteY14" fmla="*/ 408357 h 1316476"/>
                <a:gd name="connsiteX15" fmla="*/ 626900 w 1512287"/>
                <a:gd name="connsiteY15" fmla="*/ 528937 h 1316476"/>
                <a:gd name="connsiteX16" fmla="*/ 425933 w 1512287"/>
                <a:gd name="connsiteY16" fmla="*/ 629421 h 1316476"/>
                <a:gd name="connsiteX17" fmla="*/ 646997 w 1512287"/>
                <a:gd name="connsiteY17" fmla="*/ 770098 h 1316476"/>
                <a:gd name="connsiteX18" fmla="*/ 888158 w 1512287"/>
                <a:gd name="connsiteY18" fmla="*/ 850485 h 1316476"/>
                <a:gd name="connsiteX19" fmla="*/ 1069028 w 1512287"/>
                <a:gd name="connsiteY19" fmla="*/ 1021307 h 1316476"/>
                <a:gd name="connsiteX20" fmla="*/ 978593 w 1512287"/>
                <a:gd name="connsiteY20" fmla="*/ 1182080 h 1316476"/>
                <a:gd name="connsiteX21" fmla="*/ 727384 w 1512287"/>
                <a:gd name="connsiteY21" fmla="*/ 1182080 h 1316476"/>
                <a:gd name="connsiteX22" fmla="*/ 586707 w 1512287"/>
                <a:gd name="connsiteY22" fmla="*/ 1041403 h 1316476"/>
                <a:gd name="connsiteX23" fmla="*/ 405837 w 1512287"/>
                <a:gd name="connsiteY23" fmla="*/ 890678 h 1316476"/>
                <a:gd name="connsiteX24" fmla="*/ 395788 w 1512287"/>
                <a:gd name="connsiteY24" fmla="*/ 930871 h 1316476"/>
                <a:gd name="connsiteX25" fmla="*/ 435982 w 1512287"/>
                <a:gd name="connsiteY25" fmla="*/ 1222274 h 1316476"/>
                <a:gd name="connsiteX26" fmla="*/ 204870 w 1512287"/>
                <a:gd name="connsiteY26" fmla="*/ 1312709 h 1316476"/>
                <a:gd name="connsiteX27" fmla="*/ 134531 w 1512287"/>
                <a:gd name="connsiteY27" fmla="*/ 1282564 h 1316476"/>
                <a:gd name="connsiteX28" fmla="*/ 3903 w 1512287"/>
                <a:gd name="connsiteY28" fmla="*/ 1131838 h 1316476"/>
                <a:gd name="connsiteX29" fmla="*/ 44096 w 1512287"/>
                <a:gd name="connsiteY29" fmla="*/ 950968 h 1316476"/>
                <a:gd name="connsiteX30" fmla="*/ 144580 w 1512287"/>
                <a:gd name="connsiteY30" fmla="*/ 739953 h 1316476"/>
                <a:gd name="connsiteX31" fmla="*/ 23999 w 1512287"/>
                <a:gd name="connsiteY31" fmla="*/ 629421 h 1316476"/>
                <a:gd name="connsiteX32" fmla="*/ 114434 w 1512287"/>
                <a:gd name="connsiteY32" fmla="*/ 378212 h 1316476"/>
                <a:gd name="connsiteX33" fmla="*/ 235015 w 1512287"/>
                <a:gd name="connsiteY33" fmla="*/ 338019 h 1316476"/>
                <a:gd name="connsiteX0" fmla="*/ 235015 w 1512287"/>
                <a:gd name="connsiteY0" fmla="*/ 338019 h 1316476"/>
                <a:gd name="connsiteX1" fmla="*/ 275208 w 1512287"/>
                <a:gd name="connsiteY1" fmla="*/ 227487 h 1316476"/>
                <a:gd name="connsiteX2" fmla="*/ 385740 w 1512287"/>
                <a:gd name="connsiteY2" fmla="*/ 66713 h 1316476"/>
                <a:gd name="connsiteX3" fmla="*/ 536465 w 1512287"/>
                <a:gd name="connsiteY3" fmla="*/ 6423 h 1316476"/>
                <a:gd name="connsiteX4" fmla="*/ 727384 w 1512287"/>
                <a:gd name="connsiteY4" fmla="*/ 16471 h 1316476"/>
                <a:gd name="connsiteX5" fmla="*/ 717336 w 1512287"/>
                <a:gd name="connsiteY5" fmla="*/ 137052 h 1316476"/>
                <a:gd name="connsiteX6" fmla="*/ 667094 w 1512287"/>
                <a:gd name="connsiteY6" fmla="*/ 247583 h 1316476"/>
                <a:gd name="connsiteX7" fmla="*/ 626900 w 1512287"/>
                <a:gd name="connsiteY7" fmla="*/ 348066 h 1316476"/>
                <a:gd name="connsiteX8" fmla="*/ 817819 w 1512287"/>
                <a:gd name="connsiteY8" fmla="*/ 287777 h 1316476"/>
                <a:gd name="connsiteX9" fmla="*/ 918303 w 1512287"/>
                <a:gd name="connsiteY9" fmla="*/ 137052 h 1316476"/>
                <a:gd name="connsiteX10" fmla="*/ 1119270 w 1512287"/>
                <a:gd name="connsiteY10" fmla="*/ 86810 h 1316476"/>
                <a:gd name="connsiteX11" fmla="*/ 1360430 w 1512287"/>
                <a:gd name="connsiteY11" fmla="*/ 26520 h 1316476"/>
                <a:gd name="connsiteX12" fmla="*/ 1511155 w 1512287"/>
                <a:gd name="connsiteY12" fmla="*/ 187293 h 1316476"/>
                <a:gd name="connsiteX13" fmla="*/ 1410672 w 1512287"/>
                <a:gd name="connsiteY13" fmla="*/ 338019 h 1316476"/>
                <a:gd name="connsiteX14" fmla="*/ 1089125 w 1512287"/>
                <a:gd name="connsiteY14" fmla="*/ 408357 h 1316476"/>
                <a:gd name="connsiteX15" fmla="*/ 626900 w 1512287"/>
                <a:gd name="connsiteY15" fmla="*/ 528937 h 1316476"/>
                <a:gd name="connsiteX16" fmla="*/ 425933 w 1512287"/>
                <a:gd name="connsiteY16" fmla="*/ 629421 h 1316476"/>
                <a:gd name="connsiteX17" fmla="*/ 646997 w 1512287"/>
                <a:gd name="connsiteY17" fmla="*/ 770098 h 1316476"/>
                <a:gd name="connsiteX18" fmla="*/ 888158 w 1512287"/>
                <a:gd name="connsiteY18" fmla="*/ 850485 h 1316476"/>
                <a:gd name="connsiteX19" fmla="*/ 1069028 w 1512287"/>
                <a:gd name="connsiteY19" fmla="*/ 1021307 h 1316476"/>
                <a:gd name="connsiteX20" fmla="*/ 978593 w 1512287"/>
                <a:gd name="connsiteY20" fmla="*/ 1182080 h 1316476"/>
                <a:gd name="connsiteX21" fmla="*/ 727384 w 1512287"/>
                <a:gd name="connsiteY21" fmla="*/ 1182080 h 1316476"/>
                <a:gd name="connsiteX22" fmla="*/ 586707 w 1512287"/>
                <a:gd name="connsiteY22" fmla="*/ 1041403 h 1316476"/>
                <a:gd name="connsiteX23" fmla="*/ 405837 w 1512287"/>
                <a:gd name="connsiteY23" fmla="*/ 890678 h 1316476"/>
                <a:gd name="connsiteX24" fmla="*/ 395788 w 1512287"/>
                <a:gd name="connsiteY24" fmla="*/ 930871 h 1316476"/>
                <a:gd name="connsiteX25" fmla="*/ 435982 w 1512287"/>
                <a:gd name="connsiteY25" fmla="*/ 1222274 h 1316476"/>
                <a:gd name="connsiteX26" fmla="*/ 204870 w 1512287"/>
                <a:gd name="connsiteY26" fmla="*/ 1312709 h 1316476"/>
                <a:gd name="connsiteX27" fmla="*/ 134531 w 1512287"/>
                <a:gd name="connsiteY27" fmla="*/ 1282564 h 1316476"/>
                <a:gd name="connsiteX28" fmla="*/ 3903 w 1512287"/>
                <a:gd name="connsiteY28" fmla="*/ 1131838 h 1316476"/>
                <a:gd name="connsiteX29" fmla="*/ 44096 w 1512287"/>
                <a:gd name="connsiteY29" fmla="*/ 950968 h 1316476"/>
                <a:gd name="connsiteX30" fmla="*/ 144580 w 1512287"/>
                <a:gd name="connsiteY30" fmla="*/ 739953 h 1316476"/>
                <a:gd name="connsiteX31" fmla="*/ 23999 w 1512287"/>
                <a:gd name="connsiteY31" fmla="*/ 629421 h 1316476"/>
                <a:gd name="connsiteX32" fmla="*/ 114434 w 1512287"/>
                <a:gd name="connsiteY32" fmla="*/ 378212 h 1316476"/>
                <a:gd name="connsiteX33" fmla="*/ 235015 w 1512287"/>
                <a:gd name="connsiteY33" fmla="*/ 338019 h 1316476"/>
                <a:gd name="connsiteX0" fmla="*/ 235015 w 1512287"/>
                <a:gd name="connsiteY0" fmla="*/ 338019 h 1316476"/>
                <a:gd name="connsiteX1" fmla="*/ 275208 w 1512287"/>
                <a:gd name="connsiteY1" fmla="*/ 227487 h 1316476"/>
                <a:gd name="connsiteX2" fmla="*/ 385740 w 1512287"/>
                <a:gd name="connsiteY2" fmla="*/ 66713 h 1316476"/>
                <a:gd name="connsiteX3" fmla="*/ 536465 w 1512287"/>
                <a:gd name="connsiteY3" fmla="*/ 6423 h 1316476"/>
                <a:gd name="connsiteX4" fmla="*/ 727384 w 1512287"/>
                <a:gd name="connsiteY4" fmla="*/ 16471 h 1316476"/>
                <a:gd name="connsiteX5" fmla="*/ 717336 w 1512287"/>
                <a:gd name="connsiteY5" fmla="*/ 137052 h 1316476"/>
                <a:gd name="connsiteX6" fmla="*/ 667094 w 1512287"/>
                <a:gd name="connsiteY6" fmla="*/ 247583 h 1316476"/>
                <a:gd name="connsiteX7" fmla="*/ 626900 w 1512287"/>
                <a:gd name="connsiteY7" fmla="*/ 348066 h 1316476"/>
                <a:gd name="connsiteX8" fmla="*/ 817819 w 1512287"/>
                <a:gd name="connsiteY8" fmla="*/ 287777 h 1316476"/>
                <a:gd name="connsiteX9" fmla="*/ 938400 w 1512287"/>
                <a:gd name="connsiteY9" fmla="*/ 197342 h 1316476"/>
                <a:gd name="connsiteX10" fmla="*/ 1119270 w 1512287"/>
                <a:gd name="connsiteY10" fmla="*/ 86810 h 1316476"/>
                <a:gd name="connsiteX11" fmla="*/ 1360430 w 1512287"/>
                <a:gd name="connsiteY11" fmla="*/ 26520 h 1316476"/>
                <a:gd name="connsiteX12" fmla="*/ 1511155 w 1512287"/>
                <a:gd name="connsiteY12" fmla="*/ 187293 h 1316476"/>
                <a:gd name="connsiteX13" fmla="*/ 1410672 w 1512287"/>
                <a:gd name="connsiteY13" fmla="*/ 338019 h 1316476"/>
                <a:gd name="connsiteX14" fmla="*/ 1089125 w 1512287"/>
                <a:gd name="connsiteY14" fmla="*/ 408357 h 1316476"/>
                <a:gd name="connsiteX15" fmla="*/ 626900 w 1512287"/>
                <a:gd name="connsiteY15" fmla="*/ 528937 h 1316476"/>
                <a:gd name="connsiteX16" fmla="*/ 425933 w 1512287"/>
                <a:gd name="connsiteY16" fmla="*/ 629421 h 1316476"/>
                <a:gd name="connsiteX17" fmla="*/ 646997 w 1512287"/>
                <a:gd name="connsiteY17" fmla="*/ 770098 h 1316476"/>
                <a:gd name="connsiteX18" fmla="*/ 888158 w 1512287"/>
                <a:gd name="connsiteY18" fmla="*/ 850485 h 1316476"/>
                <a:gd name="connsiteX19" fmla="*/ 1069028 w 1512287"/>
                <a:gd name="connsiteY19" fmla="*/ 1021307 h 1316476"/>
                <a:gd name="connsiteX20" fmla="*/ 978593 w 1512287"/>
                <a:gd name="connsiteY20" fmla="*/ 1182080 h 1316476"/>
                <a:gd name="connsiteX21" fmla="*/ 727384 w 1512287"/>
                <a:gd name="connsiteY21" fmla="*/ 1182080 h 1316476"/>
                <a:gd name="connsiteX22" fmla="*/ 586707 w 1512287"/>
                <a:gd name="connsiteY22" fmla="*/ 1041403 h 1316476"/>
                <a:gd name="connsiteX23" fmla="*/ 405837 w 1512287"/>
                <a:gd name="connsiteY23" fmla="*/ 890678 h 1316476"/>
                <a:gd name="connsiteX24" fmla="*/ 395788 w 1512287"/>
                <a:gd name="connsiteY24" fmla="*/ 930871 h 1316476"/>
                <a:gd name="connsiteX25" fmla="*/ 435982 w 1512287"/>
                <a:gd name="connsiteY25" fmla="*/ 1222274 h 1316476"/>
                <a:gd name="connsiteX26" fmla="*/ 204870 w 1512287"/>
                <a:gd name="connsiteY26" fmla="*/ 1312709 h 1316476"/>
                <a:gd name="connsiteX27" fmla="*/ 134531 w 1512287"/>
                <a:gd name="connsiteY27" fmla="*/ 1282564 h 1316476"/>
                <a:gd name="connsiteX28" fmla="*/ 3903 w 1512287"/>
                <a:gd name="connsiteY28" fmla="*/ 1131838 h 1316476"/>
                <a:gd name="connsiteX29" fmla="*/ 44096 w 1512287"/>
                <a:gd name="connsiteY29" fmla="*/ 950968 h 1316476"/>
                <a:gd name="connsiteX30" fmla="*/ 144580 w 1512287"/>
                <a:gd name="connsiteY30" fmla="*/ 739953 h 1316476"/>
                <a:gd name="connsiteX31" fmla="*/ 23999 w 1512287"/>
                <a:gd name="connsiteY31" fmla="*/ 629421 h 1316476"/>
                <a:gd name="connsiteX32" fmla="*/ 114434 w 1512287"/>
                <a:gd name="connsiteY32" fmla="*/ 378212 h 1316476"/>
                <a:gd name="connsiteX33" fmla="*/ 235015 w 1512287"/>
                <a:gd name="connsiteY33" fmla="*/ 338019 h 1316476"/>
                <a:gd name="connsiteX0" fmla="*/ 235015 w 1512287"/>
                <a:gd name="connsiteY0" fmla="*/ 356359 h 1334816"/>
                <a:gd name="connsiteX1" fmla="*/ 275208 w 1512287"/>
                <a:gd name="connsiteY1" fmla="*/ 245827 h 1334816"/>
                <a:gd name="connsiteX2" fmla="*/ 365644 w 1512287"/>
                <a:gd name="connsiteY2" fmla="*/ 14715 h 1334816"/>
                <a:gd name="connsiteX3" fmla="*/ 536465 w 1512287"/>
                <a:gd name="connsiteY3" fmla="*/ 24763 h 1334816"/>
                <a:gd name="connsiteX4" fmla="*/ 727384 w 1512287"/>
                <a:gd name="connsiteY4" fmla="*/ 34811 h 1334816"/>
                <a:gd name="connsiteX5" fmla="*/ 717336 w 1512287"/>
                <a:gd name="connsiteY5" fmla="*/ 155392 h 1334816"/>
                <a:gd name="connsiteX6" fmla="*/ 667094 w 1512287"/>
                <a:gd name="connsiteY6" fmla="*/ 265923 h 1334816"/>
                <a:gd name="connsiteX7" fmla="*/ 626900 w 1512287"/>
                <a:gd name="connsiteY7" fmla="*/ 366406 h 1334816"/>
                <a:gd name="connsiteX8" fmla="*/ 817819 w 1512287"/>
                <a:gd name="connsiteY8" fmla="*/ 306117 h 1334816"/>
                <a:gd name="connsiteX9" fmla="*/ 938400 w 1512287"/>
                <a:gd name="connsiteY9" fmla="*/ 215682 h 1334816"/>
                <a:gd name="connsiteX10" fmla="*/ 1119270 w 1512287"/>
                <a:gd name="connsiteY10" fmla="*/ 105150 h 1334816"/>
                <a:gd name="connsiteX11" fmla="*/ 1360430 w 1512287"/>
                <a:gd name="connsiteY11" fmla="*/ 44860 h 1334816"/>
                <a:gd name="connsiteX12" fmla="*/ 1511155 w 1512287"/>
                <a:gd name="connsiteY12" fmla="*/ 205633 h 1334816"/>
                <a:gd name="connsiteX13" fmla="*/ 1410672 w 1512287"/>
                <a:gd name="connsiteY13" fmla="*/ 356359 h 1334816"/>
                <a:gd name="connsiteX14" fmla="*/ 1089125 w 1512287"/>
                <a:gd name="connsiteY14" fmla="*/ 426697 h 1334816"/>
                <a:gd name="connsiteX15" fmla="*/ 626900 w 1512287"/>
                <a:gd name="connsiteY15" fmla="*/ 547277 h 1334816"/>
                <a:gd name="connsiteX16" fmla="*/ 425933 w 1512287"/>
                <a:gd name="connsiteY16" fmla="*/ 647761 h 1334816"/>
                <a:gd name="connsiteX17" fmla="*/ 646997 w 1512287"/>
                <a:gd name="connsiteY17" fmla="*/ 788438 h 1334816"/>
                <a:gd name="connsiteX18" fmla="*/ 888158 w 1512287"/>
                <a:gd name="connsiteY18" fmla="*/ 868825 h 1334816"/>
                <a:gd name="connsiteX19" fmla="*/ 1069028 w 1512287"/>
                <a:gd name="connsiteY19" fmla="*/ 1039647 h 1334816"/>
                <a:gd name="connsiteX20" fmla="*/ 978593 w 1512287"/>
                <a:gd name="connsiteY20" fmla="*/ 1200420 h 1334816"/>
                <a:gd name="connsiteX21" fmla="*/ 727384 w 1512287"/>
                <a:gd name="connsiteY21" fmla="*/ 1200420 h 1334816"/>
                <a:gd name="connsiteX22" fmla="*/ 586707 w 1512287"/>
                <a:gd name="connsiteY22" fmla="*/ 1059743 h 1334816"/>
                <a:gd name="connsiteX23" fmla="*/ 405837 w 1512287"/>
                <a:gd name="connsiteY23" fmla="*/ 909018 h 1334816"/>
                <a:gd name="connsiteX24" fmla="*/ 395788 w 1512287"/>
                <a:gd name="connsiteY24" fmla="*/ 949211 h 1334816"/>
                <a:gd name="connsiteX25" fmla="*/ 435982 w 1512287"/>
                <a:gd name="connsiteY25" fmla="*/ 1240614 h 1334816"/>
                <a:gd name="connsiteX26" fmla="*/ 204870 w 1512287"/>
                <a:gd name="connsiteY26" fmla="*/ 1331049 h 1334816"/>
                <a:gd name="connsiteX27" fmla="*/ 134531 w 1512287"/>
                <a:gd name="connsiteY27" fmla="*/ 1300904 h 1334816"/>
                <a:gd name="connsiteX28" fmla="*/ 3903 w 1512287"/>
                <a:gd name="connsiteY28" fmla="*/ 1150178 h 1334816"/>
                <a:gd name="connsiteX29" fmla="*/ 44096 w 1512287"/>
                <a:gd name="connsiteY29" fmla="*/ 969308 h 1334816"/>
                <a:gd name="connsiteX30" fmla="*/ 144580 w 1512287"/>
                <a:gd name="connsiteY30" fmla="*/ 758293 h 1334816"/>
                <a:gd name="connsiteX31" fmla="*/ 23999 w 1512287"/>
                <a:gd name="connsiteY31" fmla="*/ 647761 h 1334816"/>
                <a:gd name="connsiteX32" fmla="*/ 114434 w 1512287"/>
                <a:gd name="connsiteY32" fmla="*/ 396552 h 1334816"/>
                <a:gd name="connsiteX33" fmla="*/ 235015 w 1512287"/>
                <a:gd name="connsiteY33" fmla="*/ 356359 h 1334816"/>
                <a:gd name="connsiteX0" fmla="*/ 235015 w 1512287"/>
                <a:gd name="connsiteY0" fmla="*/ 422272 h 1400729"/>
                <a:gd name="connsiteX1" fmla="*/ 275208 w 1512287"/>
                <a:gd name="connsiteY1" fmla="*/ 311740 h 1400729"/>
                <a:gd name="connsiteX2" fmla="*/ 365644 w 1512287"/>
                <a:gd name="connsiteY2" fmla="*/ 80628 h 1400729"/>
                <a:gd name="connsiteX3" fmla="*/ 536465 w 1512287"/>
                <a:gd name="connsiteY3" fmla="*/ 240 h 1400729"/>
                <a:gd name="connsiteX4" fmla="*/ 727384 w 1512287"/>
                <a:gd name="connsiteY4" fmla="*/ 100724 h 1400729"/>
                <a:gd name="connsiteX5" fmla="*/ 717336 w 1512287"/>
                <a:gd name="connsiteY5" fmla="*/ 221305 h 1400729"/>
                <a:gd name="connsiteX6" fmla="*/ 667094 w 1512287"/>
                <a:gd name="connsiteY6" fmla="*/ 331836 h 1400729"/>
                <a:gd name="connsiteX7" fmla="*/ 626900 w 1512287"/>
                <a:gd name="connsiteY7" fmla="*/ 432319 h 1400729"/>
                <a:gd name="connsiteX8" fmla="*/ 817819 w 1512287"/>
                <a:gd name="connsiteY8" fmla="*/ 372030 h 1400729"/>
                <a:gd name="connsiteX9" fmla="*/ 938400 w 1512287"/>
                <a:gd name="connsiteY9" fmla="*/ 281595 h 1400729"/>
                <a:gd name="connsiteX10" fmla="*/ 1119270 w 1512287"/>
                <a:gd name="connsiteY10" fmla="*/ 171063 h 1400729"/>
                <a:gd name="connsiteX11" fmla="*/ 1360430 w 1512287"/>
                <a:gd name="connsiteY11" fmla="*/ 110773 h 1400729"/>
                <a:gd name="connsiteX12" fmla="*/ 1511155 w 1512287"/>
                <a:gd name="connsiteY12" fmla="*/ 271546 h 1400729"/>
                <a:gd name="connsiteX13" fmla="*/ 1410672 w 1512287"/>
                <a:gd name="connsiteY13" fmla="*/ 422272 h 1400729"/>
                <a:gd name="connsiteX14" fmla="*/ 1089125 w 1512287"/>
                <a:gd name="connsiteY14" fmla="*/ 492610 h 1400729"/>
                <a:gd name="connsiteX15" fmla="*/ 626900 w 1512287"/>
                <a:gd name="connsiteY15" fmla="*/ 613190 h 1400729"/>
                <a:gd name="connsiteX16" fmla="*/ 425933 w 1512287"/>
                <a:gd name="connsiteY16" fmla="*/ 713674 h 1400729"/>
                <a:gd name="connsiteX17" fmla="*/ 646997 w 1512287"/>
                <a:gd name="connsiteY17" fmla="*/ 854351 h 1400729"/>
                <a:gd name="connsiteX18" fmla="*/ 888158 w 1512287"/>
                <a:gd name="connsiteY18" fmla="*/ 934738 h 1400729"/>
                <a:gd name="connsiteX19" fmla="*/ 1069028 w 1512287"/>
                <a:gd name="connsiteY19" fmla="*/ 1105560 h 1400729"/>
                <a:gd name="connsiteX20" fmla="*/ 978593 w 1512287"/>
                <a:gd name="connsiteY20" fmla="*/ 1266333 h 1400729"/>
                <a:gd name="connsiteX21" fmla="*/ 727384 w 1512287"/>
                <a:gd name="connsiteY21" fmla="*/ 1266333 h 1400729"/>
                <a:gd name="connsiteX22" fmla="*/ 586707 w 1512287"/>
                <a:gd name="connsiteY22" fmla="*/ 1125656 h 1400729"/>
                <a:gd name="connsiteX23" fmla="*/ 405837 w 1512287"/>
                <a:gd name="connsiteY23" fmla="*/ 974931 h 1400729"/>
                <a:gd name="connsiteX24" fmla="*/ 395788 w 1512287"/>
                <a:gd name="connsiteY24" fmla="*/ 1015124 h 1400729"/>
                <a:gd name="connsiteX25" fmla="*/ 435982 w 1512287"/>
                <a:gd name="connsiteY25" fmla="*/ 1306527 h 1400729"/>
                <a:gd name="connsiteX26" fmla="*/ 204870 w 1512287"/>
                <a:gd name="connsiteY26" fmla="*/ 1396962 h 1400729"/>
                <a:gd name="connsiteX27" fmla="*/ 134531 w 1512287"/>
                <a:gd name="connsiteY27" fmla="*/ 1366817 h 1400729"/>
                <a:gd name="connsiteX28" fmla="*/ 3903 w 1512287"/>
                <a:gd name="connsiteY28" fmla="*/ 1216091 h 1400729"/>
                <a:gd name="connsiteX29" fmla="*/ 44096 w 1512287"/>
                <a:gd name="connsiteY29" fmla="*/ 1035221 h 1400729"/>
                <a:gd name="connsiteX30" fmla="*/ 144580 w 1512287"/>
                <a:gd name="connsiteY30" fmla="*/ 824206 h 1400729"/>
                <a:gd name="connsiteX31" fmla="*/ 23999 w 1512287"/>
                <a:gd name="connsiteY31" fmla="*/ 713674 h 1400729"/>
                <a:gd name="connsiteX32" fmla="*/ 114434 w 1512287"/>
                <a:gd name="connsiteY32" fmla="*/ 462465 h 1400729"/>
                <a:gd name="connsiteX33" fmla="*/ 235015 w 1512287"/>
                <a:gd name="connsiteY33" fmla="*/ 422272 h 1400729"/>
                <a:gd name="connsiteX0" fmla="*/ 235015 w 1512287"/>
                <a:gd name="connsiteY0" fmla="*/ 422314 h 1400771"/>
                <a:gd name="connsiteX1" fmla="*/ 275208 w 1512287"/>
                <a:gd name="connsiteY1" fmla="*/ 311782 h 1400771"/>
                <a:gd name="connsiteX2" fmla="*/ 365644 w 1512287"/>
                <a:gd name="connsiteY2" fmla="*/ 80670 h 1400771"/>
                <a:gd name="connsiteX3" fmla="*/ 536465 w 1512287"/>
                <a:gd name="connsiteY3" fmla="*/ 282 h 1400771"/>
                <a:gd name="connsiteX4" fmla="*/ 687191 w 1512287"/>
                <a:gd name="connsiteY4" fmla="*/ 60573 h 1400771"/>
                <a:gd name="connsiteX5" fmla="*/ 717336 w 1512287"/>
                <a:gd name="connsiteY5" fmla="*/ 221347 h 1400771"/>
                <a:gd name="connsiteX6" fmla="*/ 667094 w 1512287"/>
                <a:gd name="connsiteY6" fmla="*/ 331878 h 1400771"/>
                <a:gd name="connsiteX7" fmla="*/ 626900 w 1512287"/>
                <a:gd name="connsiteY7" fmla="*/ 432361 h 1400771"/>
                <a:gd name="connsiteX8" fmla="*/ 817819 w 1512287"/>
                <a:gd name="connsiteY8" fmla="*/ 372072 h 1400771"/>
                <a:gd name="connsiteX9" fmla="*/ 938400 w 1512287"/>
                <a:gd name="connsiteY9" fmla="*/ 281637 h 1400771"/>
                <a:gd name="connsiteX10" fmla="*/ 1119270 w 1512287"/>
                <a:gd name="connsiteY10" fmla="*/ 171105 h 1400771"/>
                <a:gd name="connsiteX11" fmla="*/ 1360430 w 1512287"/>
                <a:gd name="connsiteY11" fmla="*/ 110815 h 1400771"/>
                <a:gd name="connsiteX12" fmla="*/ 1511155 w 1512287"/>
                <a:gd name="connsiteY12" fmla="*/ 271588 h 1400771"/>
                <a:gd name="connsiteX13" fmla="*/ 1410672 w 1512287"/>
                <a:gd name="connsiteY13" fmla="*/ 422314 h 1400771"/>
                <a:gd name="connsiteX14" fmla="*/ 1089125 w 1512287"/>
                <a:gd name="connsiteY14" fmla="*/ 492652 h 1400771"/>
                <a:gd name="connsiteX15" fmla="*/ 626900 w 1512287"/>
                <a:gd name="connsiteY15" fmla="*/ 613232 h 1400771"/>
                <a:gd name="connsiteX16" fmla="*/ 425933 w 1512287"/>
                <a:gd name="connsiteY16" fmla="*/ 713716 h 1400771"/>
                <a:gd name="connsiteX17" fmla="*/ 646997 w 1512287"/>
                <a:gd name="connsiteY17" fmla="*/ 854393 h 1400771"/>
                <a:gd name="connsiteX18" fmla="*/ 888158 w 1512287"/>
                <a:gd name="connsiteY18" fmla="*/ 934780 h 1400771"/>
                <a:gd name="connsiteX19" fmla="*/ 1069028 w 1512287"/>
                <a:gd name="connsiteY19" fmla="*/ 1105602 h 1400771"/>
                <a:gd name="connsiteX20" fmla="*/ 978593 w 1512287"/>
                <a:gd name="connsiteY20" fmla="*/ 1266375 h 1400771"/>
                <a:gd name="connsiteX21" fmla="*/ 727384 w 1512287"/>
                <a:gd name="connsiteY21" fmla="*/ 1266375 h 1400771"/>
                <a:gd name="connsiteX22" fmla="*/ 586707 w 1512287"/>
                <a:gd name="connsiteY22" fmla="*/ 1125698 h 1400771"/>
                <a:gd name="connsiteX23" fmla="*/ 405837 w 1512287"/>
                <a:gd name="connsiteY23" fmla="*/ 974973 h 1400771"/>
                <a:gd name="connsiteX24" fmla="*/ 395788 w 1512287"/>
                <a:gd name="connsiteY24" fmla="*/ 1015166 h 1400771"/>
                <a:gd name="connsiteX25" fmla="*/ 435982 w 1512287"/>
                <a:gd name="connsiteY25" fmla="*/ 1306569 h 1400771"/>
                <a:gd name="connsiteX26" fmla="*/ 204870 w 1512287"/>
                <a:gd name="connsiteY26" fmla="*/ 1397004 h 1400771"/>
                <a:gd name="connsiteX27" fmla="*/ 134531 w 1512287"/>
                <a:gd name="connsiteY27" fmla="*/ 1366859 h 1400771"/>
                <a:gd name="connsiteX28" fmla="*/ 3903 w 1512287"/>
                <a:gd name="connsiteY28" fmla="*/ 1216133 h 1400771"/>
                <a:gd name="connsiteX29" fmla="*/ 44096 w 1512287"/>
                <a:gd name="connsiteY29" fmla="*/ 1035263 h 1400771"/>
                <a:gd name="connsiteX30" fmla="*/ 144580 w 1512287"/>
                <a:gd name="connsiteY30" fmla="*/ 824248 h 1400771"/>
                <a:gd name="connsiteX31" fmla="*/ 23999 w 1512287"/>
                <a:gd name="connsiteY31" fmla="*/ 713716 h 1400771"/>
                <a:gd name="connsiteX32" fmla="*/ 114434 w 1512287"/>
                <a:gd name="connsiteY32" fmla="*/ 462507 h 1400771"/>
                <a:gd name="connsiteX33" fmla="*/ 235015 w 1512287"/>
                <a:gd name="connsiteY33" fmla="*/ 422314 h 1400771"/>
                <a:gd name="connsiteX0" fmla="*/ 235015 w 1511627"/>
                <a:gd name="connsiteY0" fmla="*/ 422314 h 1400771"/>
                <a:gd name="connsiteX1" fmla="*/ 275208 w 1511627"/>
                <a:gd name="connsiteY1" fmla="*/ 311782 h 1400771"/>
                <a:gd name="connsiteX2" fmla="*/ 365644 w 1511627"/>
                <a:gd name="connsiteY2" fmla="*/ 80670 h 1400771"/>
                <a:gd name="connsiteX3" fmla="*/ 536465 w 1511627"/>
                <a:gd name="connsiteY3" fmla="*/ 282 h 1400771"/>
                <a:gd name="connsiteX4" fmla="*/ 687191 w 1511627"/>
                <a:gd name="connsiteY4" fmla="*/ 60573 h 1400771"/>
                <a:gd name="connsiteX5" fmla="*/ 717336 w 1511627"/>
                <a:gd name="connsiteY5" fmla="*/ 221347 h 1400771"/>
                <a:gd name="connsiteX6" fmla="*/ 667094 w 1511627"/>
                <a:gd name="connsiteY6" fmla="*/ 331878 h 1400771"/>
                <a:gd name="connsiteX7" fmla="*/ 626900 w 1511627"/>
                <a:gd name="connsiteY7" fmla="*/ 432361 h 1400771"/>
                <a:gd name="connsiteX8" fmla="*/ 817819 w 1511627"/>
                <a:gd name="connsiteY8" fmla="*/ 372072 h 1400771"/>
                <a:gd name="connsiteX9" fmla="*/ 938400 w 1511627"/>
                <a:gd name="connsiteY9" fmla="*/ 281637 h 1400771"/>
                <a:gd name="connsiteX10" fmla="*/ 1119270 w 1511627"/>
                <a:gd name="connsiteY10" fmla="*/ 171105 h 1400771"/>
                <a:gd name="connsiteX11" fmla="*/ 1380527 w 1511627"/>
                <a:gd name="connsiteY11" fmla="*/ 140960 h 1400771"/>
                <a:gd name="connsiteX12" fmla="*/ 1511155 w 1511627"/>
                <a:gd name="connsiteY12" fmla="*/ 271588 h 1400771"/>
                <a:gd name="connsiteX13" fmla="*/ 1410672 w 1511627"/>
                <a:gd name="connsiteY13" fmla="*/ 422314 h 1400771"/>
                <a:gd name="connsiteX14" fmla="*/ 1089125 w 1511627"/>
                <a:gd name="connsiteY14" fmla="*/ 492652 h 1400771"/>
                <a:gd name="connsiteX15" fmla="*/ 626900 w 1511627"/>
                <a:gd name="connsiteY15" fmla="*/ 613232 h 1400771"/>
                <a:gd name="connsiteX16" fmla="*/ 425933 w 1511627"/>
                <a:gd name="connsiteY16" fmla="*/ 713716 h 1400771"/>
                <a:gd name="connsiteX17" fmla="*/ 646997 w 1511627"/>
                <a:gd name="connsiteY17" fmla="*/ 854393 h 1400771"/>
                <a:gd name="connsiteX18" fmla="*/ 888158 w 1511627"/>
                <a:gd name="connsiteY18" fmla="*/ 934780 h 1400771"/>
                <a:gd name="connsiteX19" fmla="*/ 1069028 w 1511627"/>
                <a:gd name="connsiteY19" fmla="*/ 1105602 h 1400771"/>
                <a:gd name="connsiteX20" fmla="*/ 978593 w 1511627"/>
                <a:gd name="connsiteY20" fmla="*/ 1266375 h 1400771"/>
                <a:gd name="connsiteX21" fmla="*/ 727384 w 1511627"/>
                <a:gd name="connsiteY21" fmla="*/ 1266375 h 1400771"/>
                <a:gd name="connsiteX22" fmla="*/ 586707 w 1511627"/>
                <a:gd name="connsiteY22" fmla="*/ 1125698 h 1400771"/>
                <a:gd name="connsiteX23" fmla="*/ 405837 w 1511627"/>
                <a:gd name="connsiteY23" fmla="*/ 974973 h 1400771"/>
                <a:gd name="connsiteX24" fmla="*/ 395788 w 1511627"/>
                <a:gd name="connsiteY24" fmla="*/ 1015166 h 1400771"/>
                <a:gd name="connsiteX25" fmla="*/ 435982 w 1511627"/>
                <a:gd name="connsiteY25" fmla="*/ 1306569 h 1400771"/>
                <a:gd name="connsiteX26" fmla="*/ 204870 w 1511627"/>
                <a:gd name="connsiteY26" fmla="*/ 1397004 h 1400771"/>
                <a:gd name="connsiteX27" fmla="*/ 134531 w 1511627"/>
                <a:gd name="connsiteY27" fmla="*/ 1366859 h 1400771"/>
                <a:gd name="connsiteX28" fmla="*/ 3903 w 1511627"/>
                <a:gd name="connsiteY28" fmla="*/ 1216133 h 1400771"/>
                <a:gd name="connsiteX29" fmla="*/ 44096 w 1511627"/>
                <a:gd name="connsiteY29" fmla="*/ 1035263 h 1400771"/>
                <a:gd name="connsiteX30" fmla="*/ 144580 w 1511627"/>
                <a:gd name="connsiteY30" fmla="*/ 824248 h 1400771"/>
                <a:gd name="connsiteX31" fmla="*/ 23999 w 1511627"/>
                <a:gd name="connsiteY31" fmla="*/ 713716 h 1400771"/>
                <a:gd name="connsiteX32" fmla="*/ 114434 w 1511627"/>
                <a:gd name="connsiteY32" fmla="*/ 462507 h 1400771"/>
                <a:gd name="connsiteX33" fmla="*/ 235015 w 1511627"/>
                <a:gd name="connsiteY33" fmla="*/ 422314 h 1400771"/>
                <a:gd name="connsiteX0" fmla="*/ 233283 w 1509895"/>
                <a:gd name="connsiteY0" fmla="*/ 422314 h 1400771"/>
                <a:gd name="connsiteX1" fmla="*/ 273476 w 1509895"/>
                <a:gd name="connsiteY1" fmla="*/ 311782 h 1400771"/>
                <a:gd name="connsiteX2" fmla="*/ 363912 w 1509895"/>
                <a:gd name="connsiteY2" fmla="*/ 80670 h 1400771"/>
                <a:gd name="connsiteX3" fmla="*/ 534733 w 1509895"/>
                <a:gd name="connsiteY3" fmla="*/ 282 h 1400771"/>
                <a:gd name="connsiteX4" fmla="*/ 685459 w 1509895"/>
                <a:gd name="connsiteY4" fmla="*/ 60573 h 1400771"/>
                <a:gd name="connsiteX5" fmla="*/ 715604 w 1509895"/>
                <a:gd name="connsiteY5" fmla="*/ 221347 h 1400771"/>
                <a:gd name="connsiteX6" fmla="*/ 665362 w 1509895"/>
                <a:gd name="connsiteY6" fmla="*/ 331878 h 1400771"/>
                <a:gd name="connsiteX7" fmla="*/ 625168 w 1509895"/>
                <a:gd name="connsiteY7" fmla="*/ 432361 h 1400771"/>
                <a:gd name="connsiteX8" fmla="*/ 816087 w 1509895"/>
                <a:gd name="connsiteY8" fmla="*/ 372072 h 1400771"/>
                <a:gd name="connsiteX9" fmla="*/ 936668 w 1509895"/>
                <a:gd name="connsiteY9" fmla="*/ 281637 h 1400771"/>
                <a:gd name="connsiteX10" fmla="*/ 1117538 w 1509895"/>
                <a:gd name="connsiteY10" fmla="*/ 171105 h 1400771"/>
                <a:gd name="connsiteX11" fmla="*/ 1378795 w 1509895"/>
                <a:gd name="connsiteY11" fmla="*/ 140960 h 1400771"/>
                <a:gd name="connsiteX12" fmla="*/ 1509423 w 1509895"/>
                <a:gd name="connsiteY12" fmla="*/ 271588 h 1400771"/>
                <a:gd name="connsiteX13" fmla="*/ 1408940 w 1509895"/>
                <a:gd name="connsiteY13" fmla="*/ 422314 h 1400771"/>
                <a:gd name="connsiteX14" fmla="*/ 1087393 w 1509895"/>
                <a:gd name="connsiteY14" fmla="*/ 492652 h 1400771"/>
                <a:gd name="connsiteX15" fmla="*/ 625168 w 1509895"/>
                <a:gd name="connsiteY15" fmla="*/ 613232 h 1400771"/>
                <a:gd name="connsiteX16" fmla="*/ 424201 w 1509895"/>
                <a:gd name="connsiteY16" fmla="*/ 713716 h 1400771"/>
                <a:gd name="connsiteX17" fmla="*/ 645265 w 1509895"/>
                <a:gd name="connsiteY17" fmla="*/ 854393 h 1400771"/>
                <a:gd name="connsiteX18" fmla="*/ 886426 w 1509895"/>
                <a:gd name="connsiteY18" fmla="*/ 934780 h 1400771"/>
                <a:gd name="connsiteX19" fmla="*/ 1067296 w 1509895"/>
                <a:gd name="connsiteY19" fmla="*/ 1105602 h 1400771"/>
                <a:gd name="connsiteX20" fmla="*/ 976861 w 1509895"/>
                <a:gd name="connsiteY20" fmla="*/ 1266375 h 1400771"/>
                <a:gd name="connsiteX21" fmla="*/ 725652 w 1509895"/>
                <a:gd name="connsiteY21" fmla="*/ 1266375 h 1400771"/>
                <a:gd name="connsiteX22" fmla="*/ 584975 w 1509895"/>
                <a:gd name="connsiteY22" fmla="*/ 1125698 h 1400771"/>
                <a:gd name="connsiteX23" fmla="*/ 404105 w 1509895"/>
                <a:gd name="connsiteY23" fmla="*/ 974973 h 1400771"/>
                <a:gd name="connsiteX24" fmla="*/ 394056 w 1509895"/>
                <a:gd name="connsiteY24" fmla="*/ 1015166 h 1400771"/>
                <a:gd name="connsiteX25" fmla="*/ 434250 w 1509895"/>
                <a:gd name="connsiteY25" fmla="*/ 1306569 h 1400771"/>
                <a:gd name="connsiteX26" fmla="*/ 203138 w 1509895"/>
                <a:gd name="connsiteY26" fmla="*/ 1397004 h 1400771"/>
                <a:gd name="connsiteX27" fmla="*/ 102654 w 1509895"/>
                <a:gd name="connsiteY27" fmla="*/ 1366859 h 1400771"/>
                <a:gd name="connsiteX28" fmla="*/ 2171 w 1509895"/>
                <a:gd name="connsiteY28" fmla="*/ 1216133 h 1400771"/>
                <a:gd name="connsiteX29" fmla="*/ 42364 w 1509895"/>
                <a:gd name="connsiteY29" fmla="*/ 1035263 h 1400771"/>
                <a:gd name="connsiteX30" fmla="*/ 142848 w 1509895"/>
                <a:gd name="connsiteY30" fmla="*/ 824248 h 1400771"/>
                <a:gd name="connsiteX31" fmla="*/ 22267 w 1509895"/>
                <a:gd name="connsiteY31" fmla="*/ 713716 h 1400771"/>
                <a:gd name="connsiteX32" fmla="*/ 112702 w 1509895"/>
                <a:gd name="connsiteY32" fmla="*/ 462507 h 1400771"/>
                <a:gd name="connsiteX33" fmla="*/ 233283 w 1509895"/>
                <a:gd name="connsiteY33" fmla="*/ 422314 h 1400771"/>
                <a:gd name="connsiteX0" fmla="*/ 233283 w 1509895"/>
                <a:gd name="connsiteY0" fmla="*/ 422314 h 1400069"/>
                <a:gd name="connsiteX1" fmla="*/ 273476 w 1509895"/>
                <a:gd name="connsiteY1" fmla="*/ 311782 h 1400069"/>
                <a:gd name="connsiteX2" fmla="*/ 363912 w 1509895"/>
                <a:gd name="connsiteY2" fmla="*/ 80670 h 1400069"/>
                <a:gd name="connsiteX3" fmla="*/ 534733 w 1509895"/>
                <a:gd name="connsiteY3" fmla="*/ 282 h 1400069"/>
                <a:gd name="connsiteX4" fmla="*/ 685459 w 1509895"/>
                <a:gd name="connsiteY4" fmla="*/ 60573 h 1400069"/>
                <a:gd name="connsiteX5" fmla="*/ 715604 w 1509895"/>
                <a:gd name="connsiteY5" fmla="*/ 221347 h 1400069"/>
                <a:gd name="connsiteX6" fmla="*/ 665362 w 1509895"/>
                <a:gd name="connsiteY6" fmla="*/ 331878 h 1400069"/>
                <a:gd name="connsiteX7" fmla="*/ 625168 w 1509895"/>
                <a:gd name="connsiteY7" fmla="*/ 432361 h 1400069"/>
                <a:gd name="connsiteX8" fmla="*/ 816087 w 1509895"/>
                <a:gd name="connsiteY8" fmla="*/ 372072 h 1400069"/>
                <a:gd name="connsiteX9" fmla="*/ 936668 w 1509895"/>
                <a:gd name="connsiteY9" fmla="*/ 281637 h 1400069"/>
                <a:gd name="connsiteX10" fmla="*/ 1117538 w 1509895"/>
                <a:gd name="connsiteY10" fmla="*/ 171105 h 1400069"/>
                <a:gd name="connsiteX11" fmla="*/ 1378795 w 1509895"/>
                <a:gd name="connsiteY11" fmla="*/ 140960 h 1400069"/>
                <a:gd name="connsiteX12" fmla="*/ 1509423 w 1509895"/>
                <a:gd name="connsiteY12" fmla="*/ 271588 h 1400069"/>
                <a:gd name="connsiteX13" fmla="*/ 1408940 w 1509895"/>
                <a:gd name="connsiteY13" fmla="*/ 422314 h 1400069"/>
                <a:gd name="connsiteX14" fmla="*/ 1087393 w 1509895"/>
                <a:gd name="connsiteY14" fmla="*/ 492652 h 1400069"/>
                <a:gd name="connsiteX15" fmla="*/ 625168 w 1509895"/>
                <a:gd name="connsiteY15" fmla="*/ 613232 h 1400069"/>
                <a:gd name="connsiteX16" fmla="*/ 424201 w 1509895"/>
                <a:gd name="connsiteY16" fmla="*/ 713716 h 1400069"/>
                <a:gd name="connsiteX17" fmla="*/ 645265 w 1509895"/>
                <a:gd name="connsiteY17" fmla="*/ 854393 h 1400069"/>
                <a:gd name="connsiteX18" fmla="*/ 886426 w 1509895"/>
                <a:gd name="connsiteY18" fmla="*/ 934780 h 1400069"/>
                <a:gd name="connsiteX19" fmla="*/ 1067296 w 1509895"/>
                <a:gd name="connsiteY19" fmla="*/ 1105602 h 1400069"/>
                <a:gd name="connsiteX20" fmla="*/ 976861 w 1509895"/>
                <a:gd name="connsiteY20" fmla="*/ 1266375 h 1400069"/>
                <a:gd name="connsiteX21" fmla="*/ 725652 w 1509895"/>
                <a:gd name="connsiteY21" fmla="*/ 1266375 h 1400069"/>
                <a:gd name="connsiteX22" fmla="*/ 584975 w 1509895"/>
                <a:gd name="connsiteY22" fmla="*/ 1125698 h 1400069"/>
                <a:gd name="connsiteX23" fmla="*/ 404105 w 1509895"/>
                <a:gd name="connsiteY23" fmla="*/ 974973 h 1400069"/>
                <a:gd name="connsiteX24" fmla="*/ 394056 w 1509895"/>
                <a:gd name="connsiteY24" fmla="*/ 1015166 h 1400069"/>
                <a:gd name="connsiteX25" fmla="*/ 404105 w 1509895"/>
                <a:gd name="connsiteY25" fmla="*/ 1316617 h 1400069"/>
                <a:gd name="connsiteX26" fmla="*/ 203138 w 1509895"/>
                <a:gd name="connsiteY26" fmla="*/ 1397004 h 1400069"/>
                <a:gd name="connsiteX27" fmla="*/ 102654 w 1509895"/>
                <a:gd name="connsiteY27" fmla="*/ 1366859 h 1400069"/>
                <a:gd name="connsiteX28" fmla="*/ 2171 w 1509895"/>
                <a:gd name="connsiteY28" fmla="*/ 1216133 h 1400069"/>
                <a:gd name="connsiteX29" fmla="*/ 42364 w 1509895"/>
                <a:gd name="connsiteY29" fmla="*/ 1035263 h 1400069"/>
                <a:gd name="connsiteX30" fmla="*/ 142848 w 1509895"/>
                <a:gd name="connsiteY30" fmla="*/ 824248 h 1400069"/>
                <a:gd name="connsiteX31" fmla="*/ 22267 w 1509895"/>
                <a:gd name="connsiteY31" fmla="*/ 713716 h 1400069"/>
                <a:gd name="connsiteX32" fmla="*/ 112702 w 1509895"/>
                <a:gd name="connsiteY32" fmla="*/ 462507 h 1400069"/>
                <a:gd name="connsiteX33" fmla="*/ 233283 w 1509895"/>
                <a:gd name="connsiteY33" fmla="*/ 422314 h 1400069"/>
                <a:gd name="connsiteX0" fmla="*/ 233283 w 1509895"/>
                <a:gd name="connsiteY0" fmla="*/ 422314 h 1400069"/>
                <a:gd name="connsiteX1" fmla="*/ 273476 w 1509895"/>
                <a:gd name="connsiteY1" fmla="*/ 311782 h 1400069"/>
                <a:gd name="connsiteX2" fmla="*/ 363912 w 1509895"/>
                <a:gd name="connsiteY2" fmla="*/ 80670 h 1400069"/>
                <a:gd name="connsiteX3" fmla="*/ 534733 w 1509895"/>
                <a:gd name="connsiteY3" fmla="*/ 282 h 1400069"/>
                <a:gd name="connsiteX4" fmla="*/ 685459 w 1509895"/>
                <a:gd name="connsiteY4" fmla="*/ 60573 h 1400069"/>
                <a:gd name="connsiteX5" fmla="*/ 715604 w 1509895"/>
                <a:gd name="connsiteY5" fmla="*/ 221347 h 1400069"/>
                <a:gd name="connsiteX6" fmla="*/ 665362 w 1509895"/>
                <a:gd name="connsiteY6" fmla="*/ 331878 h 1400069"/>
                <a:gd name="connsiteX7" fmla="*/ 625168 w 1509895"/>
                <a:gd name="connsiteY7" fmla="*/ 432361 h 1400069"/>
                <a:gd name="connsiteX8" fmla="*/ 816087 w 1509895"/>
                <a:gd name="connsiteY8" fmla="*/ 372072 h 1400069"/>
                <a:gd name="connsiteX9" fmla="*/ 936668 w 1509895"/>
                <a:gd name="connsiteY9" fmla="*/ 281637 h 1400069"/>
                <a:gd name="connsiteX10" fmla="*/ 1117538 w 1509895"/>
                <a:gd name="connsiteY10" fmla="*/ 171105 h 1400069"/>
                <a:gd name="connsiteX11" fmla="*/ 1378795 w 1509895"/>
                <a:gd name="connsiteY11" fmla="*/ 140960 h 1400069"/>
                <a:gd name="connsiteX12" fmla="*/ 1509423 w 1509895"/>
                <a:gd name="connsiteY12" fmla="*/ 271588 h 1400069"/>
                <a:gd name="connsiteX13" fmla="*/ 1408940 w 1509895"/>
                <a:gd name="connsiteY13" fmla="*/ 422314 h 1400069"/>
                <a:gd name="connsiteX14" fmla="*/ 1087393 w 1509895"/>
                <a:gd name="connsiteY14" fmla="*/ 492652 h 1400069"/>
                <a:gd name="connsiteX15" fmla="*/ 625168 w 1509895"/>
                <a:gd name="connsiteY15" fmla="*/ 613232 h 1400069"/>
                <a:gd name="connsiteX16" fmla="*/ 424201 w 1509895"/>
                <a:gd name="connsiteY16" fmla="*/ 713716 h 1400069"/>
                <a:gd name="connsiteX17" fmla="*/ 645265 w 1509895"/>
                <a:gd name="connsiteY17" fmla="*/ 854393 h 1400069"/>
                <a:gd name="connsiteX18" fmla="*/ 886426 w 1509895"/>
                <a:gd name="connsiteY18" fmla="*/ 934780 h 1400069"/>
                <a:gd name="connsiteX19" fmla="*/ 1067296 w 1509895"/>
                <a:gd name="connsiteY19" fmla="*/ 1105602 h 1400069"/>
                <a:gd name="connsiteX20" fmla="*/ 976861 w 1509895"/>
                <a:gd name="connsiteY20" fmla="*/ 1266375 h 1400069"/>
                <a:gd name="connsiteX21" fmla="*/ 725652 w 1509895"/>
                <a:gd name="connsiteY21" fmla="*/ 1266375 h 1400069"/>
                <a:gd name="connsiteX22" fmla="*/ 584975 w 1509895"/>
                <a:gd name="connsiteY22" fmla="*/ 1125698 h 1400069"/>
                <a:gd name="connsiteX23" fmla="*/ 404105 w 1509895"/>
                <a:gd name="connsiteY23" fmla="*/ 974973 h 1400069"/>
                <a:gd name="connsiteX24" fmla="*/ 394056 w 1509895"/>
                <a:gd name="connsiteY24" fmla="*/ 1015166 h 1400069"/>
                <a:gd name="connsiteX25" fmla="*/ 404105 w 1509895"/>
                <a:gd name="connsiteY25" fmla="*/ 1316617 h 1400069"/>
                <a:gd name="connsiteX26" fmla="*/ 253380 w 1509895"/>
                <a:gd name="connsiteY26" fmla="*/ 1397004 h 1400069"/>
                <a:gd name="connsiteX27" fmla="*/ 102654 w 1509895"/>
                <a:gd name="connsiteY27" fmla="*/ 1366859 h 1400069"/>
                <a:gd name="connsiteX28" fmla="*/ 2171 w 1509895"/>
                <a:gd name="connsiteY28" fmla="*/ 1216133 h 1400069"/>
                <a:gd name="connsiteX29" fmla="*/ 42364 w 1509895"/>
                <a:gd name="connsiteY29" fmla="*/ 1035263 h 1400069"/>
                <a:gd name="connsiteX30" fmla="*/ 142848 w 1509895"/>
                <a:gd name="connsiteY30" fmla="*/ 824248 h 1400069"/>
                <a:gd name="connsiteX31" fmla="*/ 22267 w 1509895"/>
                <a:gd name="connsiteY31" fmla="*/ 713716 h 1400069"/>
                <a:gd name="connsiteX32" fmla="*/ 112702 w 1509895"/>
                <a:gd name="connsiteY32" fmla="*/ 462507 h 1400069"/>
                <a:gd name="connsiteX33" fmla="*/ 233283 w 1509895"/>
                <a:gd name="connsiteY33" fmla="*/ 422314 h 1400069"/>
                <a:gd name="connsiteX0" fmla="*/ 232890 w 1509502"/>
                <a:gd name="connsiteY0" fmla="*/ 422314 h 1400069"/>
                <a:gd name="connsiteX1" fmla="*/ 273083 w 1509502"/>
                <a:gd name="connsiteY1" fmla="*/ 311782 h 1400069"/>
                <a:gd name="connsiteX2" fmla="*/ 363519 w 1509502"/>
                <a:gd name="connsiteY2" fmla="*/ 80670 h 1400069"/>
                <a:gd name="connsiteX3" fmla="*/ 534340 w 1509502"/>
                <a:gd name="connsiteY3" fmla="*/ 282 h 1400069"/>
                <a:gd name="connsiteX4" fmla="*/ 685066 w 1509502"/>
                <a:gd name="connsiteY4" fmla="*/ 60573 h 1400069"/>
                <a:gd name="connsiteX5" fmla="*/ 715211 w 1509502"/>
                <a:gd name="connsiteY5" fmla="*/ 221347 h 1400069"/>
                <a:gd name="connsiteX6" fmla="*/ 664969 w 1509502"/>
                <a:gd name="connsiteY6" fmla="*/ 331878 h 1400069"/>
                <a:gd name="connsiteX7" fmla="*/ 624775 w 1509502"/>
                <a:gd name="connsiteY7" fmla="*/ 432361 h 1400069"/>
                <a:gd name="connsiteX8" fmla="*/ 815694 w 1509502"/>
                <a:gd name="connsiteY8" fmla="*/ 372072 h 1400069"/>
                <a:gd name="connsiteX9" fmla="*/ 936275 w 1509502"/>
                <a:gd name="connsiteY9" fmla="*/ 281637 h 1400069"/>
                <a:gd name="connsiteX10" fmla="*/ 1117145 w 1509502"/>
                <a:gd name="connsiteY10" fmla="*/ 171105 h 1400069"/>
                <a:gd name="connsiteX11" fmla="*/ 1378402 w 1509502"/>
                <a:gd name="connsiteY11" fmla="*/ 140960 h 1400069"/>
                <a:gd name="connsiteX12" fmla="*/ 1509030 w 1509502"/>
                <a:gd name="connsiteY12" fmla="*/ 271588 h 1400069"/>
                <a:gd name="connsiteX13" fmla="*/ 1408547 w 1509502"/>
                <a:gd name="connsiteY13" fmla="*/ 422314 h 1400069"/>
                <a:gd name="connsiteX14" fmla="*/ 1087000 w 1509502"/>
                <a:gd name="connsiteY14" fmla="*/ 492652 h 1400069"/>
                <a:gd name="connsiteX15" fmla="*/ 624775 w 1509502"/>
                <a:gd name="connsiteY15" fmla="*/ 613232 h 1400069"/>
                <a:gd name="connsiteX16" fmla="*/ 423808 w 1509502"/>
                <a:gd name="connsiteY16" fmla="*/ 713716 h 1400069"/>
                <a:gd name="connsiteX17" fmla="*/ 644872 w 1509502"/>
                <a:gd name="connsiteY17" fmla="*/ 854393 h 1400069"/>
                <a:gd name="connsiteX18" fmla="*/ 886033 w 1509502"/>
                <a:gd name="connsiteY18" fmla="*/ 934780 h 1400069"/>
                <a:gd name="connsiteX19" fmla="*/ 1066903 w 1509502"/>
                <a:gd name="connsiteY19" fmla="*/ 1105602 h 1400069"/>
                <a:gd name="connsiteX20" fmla="*/ 976468 w 1509502"/>
                <a:gd name="connsiteY20" fmla="*/ 1266375 h 1400069"/>
                <a:gd name="connsiteX21" fmla="*/ 725259 w 1509502"/>
                <a:gd name="connsiteY21" fmla="*/ 1266375 h 1400069"/>
                <a:gd name="connsiteX22" fmla="*/ 584582 w 1509502"/>
                <a:gd name="connsiteY22" fmla="*/ 1125698 h 1400069"/>
                <a:gd name="connsiteX23" fmla="*/ 403712 w 1509502"/>
                <a:gd name="connsiteY23" fmla="*/ 974973 h 1400069"/>
                <a:gd name="connsiteX24" fmla="*/ 393663 w 1509502"/>
                <a:gd name="connsiteY24" fmla="*/ 1015166 h 1400069"/>
                <a:gd name="connsiteX25" fmla="*/ 403712 w 1509502"/>
                <a:gd name="connsiteY25" fmla="*/ 1316617 h 1400069"/>
                <a:gd name="connsiteX26" fmla="*/ 252987 w 1509502"/>
                <a:gd name="connsiteY26" fmla="*/ 1397004 h 1400069"/>
                <a:gd name="connsiteX27" fmla="*/ 102261 w 1509502"/>
                <a:gd name="connsiteY27" fmla="*/ 1366859 h 1400069"/>
                <a:gd name="connsiteX28" fmla="*/ 1778 w 1509502"/>
                <a:gd name="connsiteY28" fmla="*/ 1216133 h 1400069"/>
                <a:gd name="connsiteX29" fmla="*/ 41971 w 1509502"/>
                <a:gd name="connsiteY29" fmla="*/ 1035263 h 1400069"/>
                <a:gd name="connsiteX30" fmla="*/ 92213 w 1509502"/>
                <a:gd name="connsiteY30" fmla="*/ 884538 h 1400069"/>
                <a:gd name="connsiteX31" fmla="*/ 21874 w 1509502"/>
                <a:gd name="connsiteY31" fmla="*/ 713716 h 1400069"/>
                <a:gd name="connsiteX32" fmla="*/ 112309 w 1509502"/>
                <a:gd name="connsiteY32" fmla="*/ 462507 h 1400069"/>
                <a:gd name="connsiteX33" fmla="*/ 232890 w 1509502"/>
                <a:gd name="connsiteY33" fmla="*/ 422314 h 1400069"/>
                <a:gd name="connsiteX0" fmla="*/ 232890 w 1509502"/>
                <a:gd name="connsiteY0" fmla="*/ 422314 h 1400069"/>
                <a:gd name="connsiteX1" fmla="*/ 293180 w 1509502"/>
                <a:gd name="connsiteY1" fmla="*/ 291685 h 1400069"/>
                <a:gd name="connsiteX2" fmla="*/ 363519 w 1509502"/>
                <a:gd name="connsiteY2" fmla="*/ 80670 h 1400069"/>
                <a:gd name="connsiteX3" fmla="*/ 534340 w 1509502"/>
                <a:gd name="connsiteY3" fmla="*/ 282 h 1400069"/>
                <a:gd name="connsiteX4" fmla="*/ 685066 w 1509502"/>
                <a:gd name="connsiteY4" fmla="*/ 60573 h 1400069"/>
                <a:gd name="connsiteX5" fmla="*/ 715211 w 1509502"/>
                <a:gd name="connsiteY5" fmla="*/ 221347 h 1400069"/>
                <a:gd name="connsiteX6" fmla="*/ 664969 w 1509502"/>
                <a:gd name="connsiteY6" fmla="*/ 331878 h 1400069"/>
                <a:gd name="connsiteX7" fmla="*/ 624775 w 1509502"/>
                <a:gd name="connsiteY7" fmla="*/ 432361 h 1400069"/>
                <a:gd name="connsiteX8" fmla="*/ 815694 w 1509502"/>
                <a:gd name="connsiteY8" fmla="*/ 372072 h 1400069"/>
                <a:gd name="connsiteX9" fmla="*/ 936275 w 1509502"/>
                <a:gd name="connsiteY9" fmla="*/ 281637 h 1400069"/>
                <a:gd name="connsiteX10" fmla="*/ 1117145 w 1509502"/>
                <a:gd name="connsiteY10" fmla="*/ 171105 h 1400069"/>
                <a:gd name="connsiteX11" fmla="*/ 1378402 w 1509502"/>
                <a:gd name="connsiteY11" fmla="*/ 140960 h 1400069"/>
                <a:gd name="connsiteX12" fmla="*/ 1509030 w 1509502"/>
                <a:gd name="connsiteY12" fmla="*/ 271588 h 1400069"/>
                <a:gd name="connsiteX13" fmla="*/ 1408547 w 1509502"/>
                <a:gd name="connsiteY13" fmla="*/ 422314 h 1400069"/>
                <a:gd name="connsiteX14" fmla="*/ 1087000 w 1509502"/>
                <a:gd name="connsiteY14" fmla="*/ 492652 h 1400069"/>
                <a:gd name="connsiteX15" fmla="*/ 624775 w 1509502"/>
                <a:gd name="connsiteY15" fmla="*/ 613232 h 1400069"/>
                <a:gd name="connsiteX16" fmla="*/ 423808 w 1509502"/>
                <a:gd name="connsiteY16" fmla="*/ 713716 h 1400069"/>
                <a:gd name="connsiteX17" fmla="*/ 644872 w 1509502"/>
                <a:gd name="connsiteY17" fmla="*/ 854393 h 1400069"/>
                <a:gd name="connsiteX18" fmla="*/ 886033 w 1509502"/>
                <a:gd name="connsiteY18" fmla="*/ 934780 h 1400069"/>
                <a:gd name="connsiteX19" fmla="*/ 1066903 w 1509502"/>
                <a:gd name="connsiteY19" fmla="*/ 1105602 h 1400069"/>
                <a:gd name="connsiteX20" fmla="*/ 976468 w 1509502"/>
                <a:gd name="connsiteY20" fmla="*/ 1266375 h 1400069"/>
                <a:gd name="connsiteX21" fmla="*/ 725259 w 1509502"/>
                <a:gd name="connsiteY21" fmla="*/ 1266375 h 1400069"/>
                <a:gd name="connsiteX22" fmla="*/ 584582 w 1509502"/>
                <a:gd name="connsiteY22" fmla="*/ 1125698 h 1400069"/>
                <a:gd name="connsiteX23" fmla="*/ 403712 w 1509502"/>
                <a:gd name="connsiteY23" fmla="*/ 974973 h 1400069"/>
                <a:gd name="connsiteX24" fmla="*/ 393663 w 1509502"/>
                <a:gd name="connsiteY24" fmla="*/ 1015166 h 1400069"/>
                <a:gd name="connsiteX25" fmla="*/ 403712 w 1509502"/>
                <a:gd name="connsiteY25" fmla="*/ 1316617 h 1400069"/>
                <a:gd name="connsiteX26" fmla="*/ 252987 w 1509502"/>
                <a:gd name="connsiteY26" fmla="*/ 1397004 h 1400069"/>
                <a:gd name="connsiteX27" fmla="*/ 102261 w 1509502"/>
                <a:gd name="connsiteY27" fmla="*/ 1366859 h 1400069"/>
                <a:gd name="connsiteX28" fmla="*/ 1778 w 1509502"/>
                <a:gd name="connsiteY28" fmla="*/ 1216133 h 1400069"/>
                <a:gd name="connsiteX29" fmla="*/ 41971 w 1509502"/>
                <a:gd name="connsiteY29" fmla="*/ 1035263 h 1400069"/>
                <a:gd name="connsiteX30" fmla="*/ 92213 w 1509502"/>
                <a:gd name="connsiteY30" fmla="*/ 884538 h 1400069"/>
                <a:gd name="connsiteX31" fmla="*/ 21874 w 1509502"/>
                <a:gd name="connsiteY31" fmla="*/ 713716 h 1400069"/>
                <a:gd name="connsiteX32" fmla="*/ 112309 w 1509502"/>
                <a:gd name="connsiteY32" fmla="*/ 462507 h 1400069"/>
                <a:gd name="connsiteX33" fmla="*/ 232890 w 1509502"/>
                <a:gd name="connsiteY33" fmla="*/ 422314 h 1400069"/>
                <a:gd name="connsiteX0" fmla="*/ 232890 w 1509502"/>
                <a:gd name="connsiteY0" fmla="*/ 422314 h 1400069"/>
                <a:gd name="connsiteX1" fmla="*/ 293180 w 1509502"/>
                <a:gd name="connsiteY1" fmla="*/ 291685 h 1400069"/>
                <a:gd name="connsiteX2" fmla="*/ 363519 w 1509502"/>
                <a:gd name="connsiteY2" fmla="*/ 80670 h 1400069"/>
                <a:gd name="connsiteX3" fmla="*/ 534340 w 1509502"/>
                <a:gd name="connsiteY3" fmla="*/ 282 h 1400069"/>
                <a:gd name="connsiteX4" fmla="*/ 685066 w 1509502"/>
                <a:gd name="connsiteY4" fmla="*/ 60573 h 1400069"/>
                <a:gd name="connsiteX5" fmla="*/ 715211 w 1509502"/>
                <a:gd name="connsiteY5" fmla="*/ 221347 h 1400069"/>
                <a:gd name="connsiteX6" fmla="*/ 664969 w 1509502"/>
                <a:gd name="connsiteY6" fmla="*/ 331878 h 1400069"/>
                <a:gd name="connsiteX7" fmla="*/ 624775 w 1509502"/>
                <a:gd name="connsiteY7" fmla="*/ 432361 h 1400069"/>
                <a:gd name="connsiteX8" fmla="*/ 815694 w 1509502"/>
                <a:gd name="connsiteY8" fmla="*/ 372072 h 1400069"/>
                <a:gd name="connsiteX9" fmla="*/ 936275 w 1509502"/>
                <a:gd name="connsiteY9" fmla="*/ 281637 h 1400069"/>
                <a:gd name="connsiteX10" fmla="*/ 1117145 w 1509502"/>
                <a:gd name="connsiteY10" fmla="*/ 171105 h 1400069"/>
                <a:gd name="connsiteX11" fmla="*/ 1378402 w 1509502"/>
                <a:gd name="connsiteY11" fmla="*/ 140960 h 1400069"/>
                <a:gd name="connsiteX12" fmla="*/ 1509030 w 1509502"/>
                <a:gd name="connsiteY12" fmla="*/ 271588 h 1400069"/>
                <a:gd name="connsiteX13" fmla="*/ 1408547 w 1509502"/>
                <a:gd name="connsiteY13" fmla="*/ 422314 h 1400069"/>
                <a:gd name="connsiteX14" fmla="*/ 1087000 w 1509502"/>
                <a:gd name="connsiteY14" fmla="*/ 492652 h 1400069"/>
                <a:gd name="connsiteX15" fmla="*/ 624775 w 1509502"/>
                <a:gd name="connsiteY15" fmla="*/ 613232 h 1400069"/>
                <a:gd name="connsiteX16" fmla="*/ 423808 w 1509502"/>
                <a:gd name="connsiteY16" fmla="*/ 713716 h 1400069"/>
                <a:gd name="connsiteX17" fmla="*/ 644872 w 1509502"/>
                <a:gd name="connsiteY17" fmla="*/ 854393 h 1400069"/>
                <a:gd name="connsiteX18" fmla="*/ 886033 w 1509502"/>
                <a:gd name="connsiteY18" fmla="*/ 934780 h 1400069"/>
                <a:gd name="connsiteX19" fmla="*/ 1066903 w 1509502"/>
                <a:gd name="connsiteY19" fmla="*/ 1105602 h 1400069"/>
                <a:gd name="connsiteX20" fmla="*/ 976468 w 1509502"/>
                <a:gd name="connsiteY20" fmla="*/ 1266375 h 1400069"/>
                <a:gd name="connsiteX21" fmla="*/ 725259 w 1509502"/>
                <a:gd name="connsiteY21" fmla="*/ 1266375 h 1400069"/>
                <a:gd name="connsiteX22" fmla="*/ 584582 w 1509502"/>
                <a:gd name="connsiteY22" fmla="*/ 1125698 h 1400069"/>
                <a:gd name="connsiteX23" fmla="*/ 403712 w 1509502"/>
                <a:gd name="connsiteY23" fmla="*/ 974973 h 1400069"/>
                <a:gd name="connsiteX24" fmla="*/ 393663 w 1509502"/>
                <a:gd name="connsiteY24" fmla="*/ 1015166 h 1400069"/>
                <a:gd name="connsiteX25" fmla="*/ 403712 w 1509502"/>
                <a:gd name="connsiteY25" fmla="*/ 1316617 h 1400069"/>
                <a:gd name="connsiteX26" fmla="*/ 252987 w 1509502"/>
                <a:gd name="connsiteY26" fmla="*/ 1397004 h 1400069"/>
                <a:gd name="connsiteX27" fmla="*/ 102261 w 1509502"/>
                <a:gd name="connsiteY27" fmla="*/ 1366859 h 1400069"/>
                <a:gd name="connsiteX28" fmla="*/ 1778 w 1509502"/>
                <a:gd name="connsiteY28" fmla="*/ 1216133 h 1400069"/>
                <a:gd name="connsiteX29" fmla="*/ 41971 w 1509502"/>
                <a:gd name="connsiteY29" fmla="*/ 1035263 h 1400069"/>
                <a:gd name="connsiteX30" fmla="*/ 92213 w 1509502"/>
                <a:gd name="connsiteY30" fmla="*/ 884538 h 1400069"/>
                <a:gd name="connsiteX31" fmla="*/ 21874 w 1509502"/>
                <a:gd name="connsiteY31" fmla="*/ 713716 h 1400069"/>
                <a:gd name="connsiteX32" fmla="*/ 102260 w 1509502"/>
                <a:gd name="connsiteY32" fmla="*/ 522797 h 1400069"/>
                <a:gd name="connsiteX33" fmla="*/ 232890 w 1509502"/>
                <a:gd name="connsiteY33" fmla="*/ 422314 h 140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09502" h="1400069">
                  <a:moveTo>
                    <a:pt x="232890" y="422314"/>
                  </a:moveTo>
                  <a:cubicBezTo>
                    <a:pt x="264710" y="383795"/>
                    <a:pt x="271409" y="348626"/>
                    <a:pt x="293180" y="291685"/>
                  </a:cubicBezTo>
                  <a:cubicBezTo>
                    <a:pt x="314951" y="234744"/>
                    <a:pt x="323326" y="129237"/>
                    <a:pt x="363519" y="80670"/>
                  </a:cubicBezTo>
                  <a:cubicBezTo>
                    <a:pt x="403712" y="32103"/>
                    <a:pt x="480749" y="3632"/>
                    <a:pt x="534340" y="282"/>
                  </a:cubicBezTo>
                  <a:cubicBezTo>
                    <a:pt x="587931" y="-3068"/>
                    <a:pt x="654921" y="23729"/>
                    <a:pt x="685066" y="60573"/>
                  </a:cubicBezTo>
                  <a:cubicBezTo>
                    <a:pt x="715211" y="97417"/>
                    <a:pt x="718561" y="176130"/>
                    <a:pt x="715211" y="221347"/>
                  </a:cubicBezTo>
                  <a:cubicBezTo>
                    <a:pt x="711862" y="266565"/>
                    <a:pt x="680042" y="296709"/>
                    <a:pt x="664969" y="331878"/>
                  </a:cubicBezTo>
                  <a:cubicBezTo>
                    <a:pt x="649896" y="367047"/>
                    <a:pt x="599654" y="425662"/>
                    <a:pt x="624775" y="432361"/>
                  </a:cubicBezTo>
                  <a:cubicBezTo>
                    <a:pt x="649896" y="439060"/>
                    <a:pt x="763777" y="397193"/>
                    <a:pt x="815694" y="372072"/>
                  </a:cubicBezTo>
                  <a:cubicBezTo>
                    <a:pt x="867611" y="346951"/>
                    <a:pt x="886033" y="315131"/>
                    <a:pt x="936275" y="281637"/>
                  </a:cubicBezTo>
                  <a:cubicBezTo>
                    <a:pt x="986517" y="248143"/>
                    <a:pt x="1043457" y="194551"/>
                    <a:pt x="1117145" y="171105"/>
                  </a:cubicBezTo>
                  <a:cubicBezTo>
                    <a:pt x="1190833" y="147659"/>
                    <a:pt x="1313088" y="124213"/>
                    <a:pt x="1378402" y="140960"/>
                  </a:cubicBezTo>
                  <a:cubicBezTo>
                    <a:pt x="1443716" y="157707"/>
                    <a:pt x="1504006" y="224696"/>
                    <a:pt x="1509030" y="271588"/>
                  </a:cubicBezTo>
                  <a:cubicBezTo>
                    <a:pt x="1514054" y="318480"/>
                    <a:pt x="1478885" y="385470"/>
                    <a:pt x="1408547" y="422314"/>
                  </a:cubicBezTo>
                  <a:cubicBezTo>
                    <a:pt x="1338209" y="459158"/>
                    <a:pt x="1217629" y="460832"/>
                    <a:pt x="1087000" y="492652"/>
                  </a:cubicBezTo>
                  <a:cubicBezTo>
                    <a:pt x="956371" y="524472"/>
                    <a:pt x="735307" y="576388"/>
                    <a:pt x="624775" y="613232"/>
                  </a:cubicBezTo>
                  <a:cubicBezTo>
                    <a:pt x="514243" y="650076"/>
                    <a:pt x="420459" y="673523"/>
                    <a:pt x="423808" y="713716"/>
                  </a:cubicBezTo>
                  <a:cubicBezTo>
                    <a:pt x="427157" y="753909"/>
                    <a:pt x="567835" y="817549"/>
                    <a:pt x="644872" y="854393"/>
                  </a:cubicBezTo>
                  <a:cubicBezTo>
                    <a:pt x="721910" y="891237"/>
                    <a:pt x="815695" y="892912"/>
                    <a:pt x="886033" y="934780"/>
                  </a:cubicBezTo>
                  <a:cubicBezTo>
                    <a:pt x="956371" y="976648"/>
                    <a:pt x="1051830" y="1050336"/>
                    <a:pt x="1066903" y="1105602"/>
                  </a:cubicBezTo>
                  <a:cubicBezTo>
                    <a:pt x="1081976" y="1160868"/>
                    <a:pt x="1033409" y="1239580"/>
                    <a:pt x="976468" y="1266375"/>
                  </a:cubicBezTo>
                  <a:cubicBezTo>
                    <a:pt x="919527" y="1293170"/>
                    <a:pt x="790573" y="1289821"/>
                    <a:pt x="725259" y="1266375"/>
                  </a:cubicBezTo>
                  <a:cubicBezTo>
                    <a:pt x="659945" y="1242929"/>
                    <a:pt x="638173" y="1174265"/>
                    <a:pt x="584582" y="1125698"/>
                  </a:cubicBezTo>
                  <a:cubicBezTo>
                    <a:pt x="530991" y="1077131"/>
                    <a:pt x="435532" y="993395"/>
                    <a:pt x="403712" y="974973"/>
                  </a:cubicBezTo>
                  <a:cubicBezTo>
                    <a:pt x="371892" y="956551"/>
                    <a:pt x="393663" y="958225"/>
                    <a:pt x="393663" y="1015166"/>
                  </a:cubicBezTo>
                  <a:cubicBezTo>
                    <a:pt x="393663" y="1072107"/>
                    <a:pt x="427158" y="1252977"/>
                    <a:pt x="403712" y="1316617"/>
                  </a:cubicBezTo>
                  <a:cubicBezTo>
                    <a:pt x="380266" y="1380257"/>
                    <a:pt x="303229" y="1388630"/>
                    <a:pt x="252987" y="1397004"/>
                  </a:cubicBezTo>
                  <a:cubicBezTo>
                    <a:pt x="202745" y="1405378"/>
                    <a:pt x="144129" y="1397004"/>
                    <a:pt x="102261" y="1366859"/>
                  </a:cubicBezTo>
                  <a:cubicBezTo>
                    <a:pt x="60393" y="1336714"/>
                    <a:pt x="11826" y="1271399"/>
                    <a:pt x="1778" y="1216133"/>
                  </a:cubicBezTo>
                  <a:cubicBezTo>
                    <a:pt x="-8270" y="1160867"/>
                    <a:pt x="26898" y="1090529"/>
                    <a:pt x="41971" y="1035263"/>
                  </a:cubicBezTo>
                  <a:cubicBezTo>
                    <a:pt x="57044" y="979997"/>
                    <a:pt x="95562" y="938129"/>
                    <a:pt x="92213" y="884538"/>
                  </a:cubicBezTo>
                  <a:cubicBezTo>
                    <a:pt x="88863" y="830947"/>
                    <a:pt x="26898" y="774006"/>
                    <a:pt x="21874" y="713716"/>
                  </a:cubicBezTo>
                  <a:cubicBezTo>
                    <a:pt x="16850" y="653426"/>
                    <a:pt x="68766" y="571364"/>
                    <a:pt x="102260" y="522797"/>
                  </a:cubicBezTo>
                  <a:cubicBezTo>
                    <a:pt x="135754" y="474230"/>
                    <a:pt x="201070" y="460833"/>
                    <a:pt x="232890" y="422314"/>
                  </a:cubicBezTo>
                  <a:close/>
                </a:path>
              </a:pathLst>
            </a:custGeom>
            <a:solidFill>
              <a:schemeClr val="accent6"/>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207" name="Group 206"/>
            <p:cNvGrpSpPr/>
            <p:nvPr/>
          </p:nvGrpSpPr>
          <p:grpSpPr>
            <a:xfrm>
              <a:off x="7838052" y="4344782"/>
              <a:ext cx="1332429" cy="1318442"/>
              <a:chOff x="4128909" y="4277105"/>
              <a:chExt cx="872906" cy="863743"/>
            </a:xfrm>
          </p:grpSpPr>
          <p:cxnSp>
            <p:nvCxnSpPr>
              <p:cNvPr id="208" name="Straight Arrow Connector 207"/>
              <p:cNvCxnSpPr/>
              <p:nvPr/>
            </p:nvCxnSpPr>
            <p:spPr bwMode="auto">
              <a:xfrm flipH="1">
                <a:off x="4160464" y="4277105"/>
                <a:ext cx="178501" cy="257479"/>
              </a:xfrm>
              <a:prstGeom prst="straightConnector1">
                <a:avLst/>
              </a:prstGeom>
              <a:noFill/>
              <a:ln w="31750">
                <a:solidFill>
                  <a:schemeClr val="tx1"/>
                </a:solidFill>
                <a:round/>
                <a:headEnd type="none"/>
                <a:tailEnd type="triangle" w="med" len="lg"/>
              </a:ln>
            </p:spPr>
          </p:cxnSp>
          <p:cxnSp>
            <p:nvCxnSpPr>
              <p:cNvPr id="209" name="Straight Arrow Connector 208"/>
              <p:cNvCxnSpPr/>
              <p:nvPr/>
            </p:nvCxnSpPr>
            <p:spPr bwMode="auto">
              <a:xfrm flipH="1">
                <a:off x="4328778" y="4338200"/>
                <a:ext cx="673037" cy="209981"/>
              </a:xfrm>
              <a:prstGeom prst="straightConnector1">
                <a:avLst/>
              </a:prstGeom>
              <a:noFill/>
              <a:ln w="31750">
                <a:solidFill>
                  <a:schemeClr val="tx1"/>
                </a:solidFill>
                <a:round/>
                <a:headEnd type="none"/>
                <a:tailEnd type="triangle" w="med" len="lg"/>
              </a:ln>
            </p:spPr>
          </p:cxnSp>
          <p:cxnSp>
            <p:nvCxnSpPr>
              <p:cNvPr id="210" name="Straight Arrow Connector 209"/>
              <p:cNvCxnSpPr>
                <a:stCxn id="229" idx="22"/>
              </p:cNvCxnSpPr>
              <p:nvPr/>
            </p:nvCxnSpPr>
            <p:spPr bwMode="auto">
              <a:xfrm flipH="1" flipV="1">
                <a:off x="4280007" y="4821319"/>
                <a:ext cx="330091" cy="319529"/>
              </a:xfrm>
              <a:prstGeom prst="straightConnector1">
                <a:avLst/>
              </a:prstGeom>
              <a:noFill/>
              <a:ln w="31750">
                <a:solidFill>
                  <a:schemeClr val="tx1"/>
                </a:solidFill>
                <a:round/>
                <a:headEnd type="none"/>
                <a:tailEnd type="triangle" w="med" len="lg"/>
              </a:ln>
            </p:spPr>
          </p:cxnSp>
          <p:cxnSp>
            <p:nvCxnSpPr>
              <p:cNvPr id="211" name="Straight Arrow Connector 210"/>
              <p:cNvCxnSpPr/>
              <p:nvPr/>
            </p:nvCxnSpPr>
            <p:spPr bwMode="auto">
              <a:xfrm flipH="1" flipV="1">
                <a:off x="4128909" y="4746087"/>
                <a:ext cx="8572" cy="364326"/>
              </a:xfrm>
              <a:prstGeom prst="straightConnector1">
                <a:avLst/>
              </a:prstGeom>
              <a:noFill/>
              <a:ln w="31750">
                <a:solidFill>
                  <a:schemeClr val="tx1"/>
                </a:solidFill>
                <a:round/>
                <a:headEnd type="none"/>
                <a:tailEnd type="triangle" w="med" len="lg"/>
              </a:ln>
            </p:spPr>
          </p:cxnSp>
        </p:grpSp>
      </p:grpSp>
      <p:sp>
        <p:nvSpPr>
          <p:cNvPr id="35" name="Title 1"/>
          <p:cNvSpPr>
            <a:spLocks noGrp="1"/>
          </p:cNvSpPr>
          <p:nvPr>
            <p:ph type="title"/>
          </p:nvPr>
        </p:nvSpPr>
        <p:spPr>
          <a:xfrm>
            <a:off x="838200" y="365125"/>
            <a:ext cx="10515600" cy="1325563"/>
          </a:xfrm>
        </p:spPr>
        <p:txBody>
          <a:bodyPr/>
          <a:lstStyle/>
          <a:p>
            <a:r>
              <a:rPr lang="en-US" dirty="0" smtClean="0"/>
              <a:t>Intuitive understanding: local filters</a:t>
            </a:r>
            <a:endParaRPr lang="en-US" dirty="0"/>
          </a:p>
        </p:txBody>
      </p:sp>
      <p:cxnSp>
        <p:nvCxnSpPr>
          <p:cNvPr id="171" name="Straight Connector 170"/>
          <p:cNvCxnSpPr/>
          <p:nvPr/>
        </p:nvCxnSpPr>
        <p:spPr>
          <a:xfrm>
            <a:off x="3137553" y="4629640"/>
            <a:ext cx="86488" cy="687326"/>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8" name="Parallelogram 157"/>
          <p:cNvSpPr/>
          <p:nvPr/>
        </p:nvSpPr>
        <p:spPr>
          <a:xfrm rot="2047866">
            <a:off x="2429814" y="5373982"/>
            <a:ext cx="1491070" cy="731985"/>
          </a:xfrm>
          <a:prstGeom prst="parallelogram">
            <a:avLst>
              <a:gd name="adj" fmla="val 749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V="1">
            <a:off x="2374951" y="5746371"/>
            <a:ext cx="3147555" cy="11116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7216" y="5270778"/>
            <a:ext cx="2187735" cy="15872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30077" y="5194928"/>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87216" y="4158329"/>
            <a:ext cx="3147555" cy="11116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8153" y="5119704"/>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74106" y="5035593"/>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092182" y="4960369"/>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326781" y="4876258"/>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544858" y="4801035"/>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770810" y="4716924"/>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988887" y="4641699"/>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210835" y="4561962"/>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28910" y="4486738"/>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654864" y="4402627"/>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872939" y="4327403"/>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107539" y="4243291"/>
            <a:ext cx="2154303" cy="1562967"/>
          </a:xfrm>
          <a:prstGeom prst="line">
            <a:avLst/>
          </a:prstGeom>
          <a:ln>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325615" y="4168068"/>
            <a:ext cx="2154303" cy="15629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2169334" y="5608327"/>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971462" y="5467291"/>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1983246" y="5468632"/>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785376" y="5327596"/>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1782625" y="5327596"/>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1584755" y="5186561"/>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1596539" y="5187902"/>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1398668" y="5046866"/>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207394" y="4904537"/>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1006774" y="4763501"/>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820686" y="4623806"/>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622816" y="4482771"/>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408647" y="4319063"/>
            <a:ext cx="3147555" cy="1111629"/>
          </a:xfrm>
          <a:prstGeom prst="line">
            <a:avLst/>
          </a:prstGeom>
          <a:ln w="635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nvGrpSpPr>
          <p:cNvPr id="250" name="Group 249"/>
          <p:cNvGrpSpPr/>
          <p:nvPr/>
        </p:nvGrpSpPr>
        <p:grpSpPr>
          <a:xfrm>
            <a:off x="1352395" y="3095534"/>
            <a:ext cx="4081250" cy="2007038"/>
            <a:chOff x="1351193" y="3093900"/>
            <a:chExt cx="4081250" cy="2007038"/>
          </a:xfrm>
        </p:grpSpPr>
        <p:cxnSp>
          <p:nvCxnSpPr>
            <p:cNvPr id="114" name="Straight Connector 113"/>
            <p:cNvCxnSpPr/>
            <p:nvPr/>
          </p:nvCxnSpPr>
          <p:spPr>
            <a:xfrm flipV="1">
              <a:off x="1865427" y="3527348"/>
              <a:ext cx="2697268" cy="952599"/>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351763" y="4066977"/>
              <a:ext cx="1425149" cy="10339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624111" y="3957072"/>
              <a:ext cx="1468390" cy="1065332"/>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26269" y="3826554"/>
              <a:ext cx="1421115" cy="103103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318418" y="3684766"/>
              <a:ext cx="1449812" cy="105185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670739" y="3566651"/>
              <a:ext cx="1446771" cy="1049648"/>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006750" y="3454533"/>
              <a:ext cx="1447431" cy="105012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337216" y="3329447"/>
              <a:ext cx="1441766" cy="1046018"/>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692099" y="3233170"/>
              <a:ext cx="1426034" cy="103460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41370" y="3093900"/>
              <a:ext cx="1474917" cy="10700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2799396" y="4170593"/>
              <a:ext cx="2633047" cy="929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2519743" y="3961503"/>
              <a:ext cx="2595571" cy="91668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2219895" y="3728681"/>
              <a:ext cx="2673266" cy="94412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641977" y="3327182"/>
              <a:ext cx="2570491" cy="907829"/>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1351193" y="3108813"/>
              <a:ext cx="2606024" cy="920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9" name="Parallelogram 158"/>
          <p:cNvSpPr/>
          <p:nvPr/>
        </p:nvSpPr>
        <p:spPr>
          <a:xfrm rot="2047866">
            <a:off x="2794760" y="4662295"/>
            <a:ext cx="620076" cy="304404"/>
          </a:xfrm>
          <a:prstGeom prst="parallelogram">
            <a:avLst>
              <a:gd name="adj" fmla="val 749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Connector 160"/>
          <p:cNvCxnSpPr/>
          <p:nvPr/>
        </p:nvCxnSpPr>
        <p:spPr>
          <a:xfrm flipH="1">
            <a:off x="2337135" y="4780535"/>
            <a:ext cx="441327" cy="816689"/>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3094978" y="4986743"/>
            <a:ext cx="30017" cy="1175719"/>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452096" y="4878190"/>
            <a:ext cx="569565" cy="968619"/>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316010" y="2282981"/>
            <a:ext cx="4354077" cy="461665"/>
          </a:xfrm>
          <a:prstGeom prst="rect">
            <a:avLst/>
          </a:prstGeom>
          <a:noFill/>
        </p:spPr>
        <p:txBody>
          <a:bodyPr wrap="none" rtlCol="0">
            <a:spAutoFit/>
          </a:bodyPr>
          <a:lstStyle/>
          <a:p>
            <a:pPr algn="ctr"/>
            <a:r>
              <a:rPr lang="en-US" sz="2400" kern="0" dirty="0" smtClean="0"/>
              <a:t>Filter applies to each local patch: </a:t>
            </a:r>
          </a:p>
        </p:txBody>
      </p:sp>
      <p:grpSp>
        <p:nvGrpSpPr>
          <p:cNvPr id="206" name="Group 205"/>
          <p:cNvGrpSpPr>
            <a:grpSpLocks noChangeAspect="1"/>
          </p:cNvGrpSpPr>
          <p:nvPr/>
        </p:nvGrpSpPr>
        <p:grpSpPr>
          <a:xfrm>
            <a:off x="7823627" y="4160738"/>
            <a:ext cx="2885841" cy="2259736"/>
            <a:chOff x="3915460" y="1223099"/>
            <a:chExt cx="3933140" cy="3079815"/>
          </a:xfrm>
        </p:grpSpPr>
        <mc:AlternateContent xmlns:mc="http://schemas.openxmlformats.org/markup-compatibility/2006" xmlns:a14="http://schemas.microsoft.com/office/drawing/2010/main">
          <mc:Choice Requires="a14">
            <p:sp>
              <p:nvSpPr>
                <p:cNvPr id="212" name="Oval 211"/>
                <p:cNvSpPr>
                  <a:spLocks noChangeAspect="1"/>
                </p:cNvSpPr>
                <p:nvPr/>
              </p:nvSpPr>
              <p:spPr>
                <a:xfrm>
                  <a:off x="4522341" y="2047518"/>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50" name="Oval 49"/>
                <p:cNvSpPr>
                  <a:spLocks noRot="1" noChangeAspect="1" noMove="1" noResize="1" noEditPoints="1" noAdjustHandles="1" noChangeArrowheads="1" noChangeShapeType="1" noTextEdit="1"/>
                </p:cNvSpPr>
                <p:nvPr/>
              </p:nvSpPr>
              <p:spPr>
                <a:xfrm>
                  <a:off x="4522341" y="2047518"/>
                  <a:ext cx="402084" cy="402084"/>
                </a:xfrm>
                <a:prstGeom prst="ellipse">
                  <a:avLst/>
                </a:prstGeom>
                <a:blipFill>
                  <a:blip r:embed="rId4"/>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3" name="Oval 212"/>
                <p:cNvSpPr>
                  <a:spLocks noChangeAspect="1"/>
                </p:cNvSpPr>
                <p:nvPr/>
              </p:nvSpPr>
              <p:spPr>
                <a:xfrm>
                  <a:off x="3915460" y="3204299"/>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51" name="Oval 50"/>
                <p:cNvSpPr>
                  <a:spLocks noRot="1" noChangeAspect="1" noMove="1" noResize="1" noEditPoints="1" noAdjustHandles="1" noChangeArrowheads="1" noChangeShapeType="1" noTextEdit="1"/>
                </p:cNvSpPr>
                <p:nvPr/>
              </p:nvSpPr>
              <p:spPr>
                <a:xfrm>
                  <a:off x="3915460" y="3204299"/>
                  <a:ext cx="402084" cy="402084"/>
                </a:xfrm>
                <a:prstGeom prst="ellipse">
                  <a:avLst/>
                </a:prstGeom>
                <a:blipFill>
                  <a:blip r:embed="rId4"/>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4" name="Oval 213"/>
                <p:cNvSpPr>
                  <a:spLocks noChangeAspect="1"/>
                </p:cNvSpPr>
                <p:nvPr/>
              </p:nvSpPr>
              <p:spPr>
                <a:xfrm>
                  <a:off x="5132681" y="3888931"/>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52" name="Oval 51"/>
                <p:cNvSpPr>
                  <a:spLocks noRot="1" noChangeAspect="1" noMove="1" noResize="1" noEditPoints="1" noAdjustHandles="1" noChangeArrowheads="1" noChangeShapeType="1" noTextEdit="1"/>
                </p:cNvSpPr>
                <p:nvPr/>
              </p:nvSpPr>
              <p:spPr>
                <a:xfrm>
                  <a:off x="5132681" y="3888931"/>
                  <a:ext cx="402084" cy="402084"/>
                </a:xfrm>
                <a:prstGeom prst="ellipse">
                  <a:avLst/>
                </a:prstGeom>
                <a:blipFill>
                  <a:blip r:embed="rId4"/>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Oval 214"/>
                <p:cNvSpPr>
                  <a:spLocks noChangeAspect="1"/>
                </p:cNvSpPr>
                <p:nvPr/>
              </p:nvSpPr>
              <p:spPr>
                <a:xfrm>
                  <a:off x="6738771" y="3900830"/>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53" name="Oval 52"/>
                <p:cNvSpPr>
                  <a:spLocks noRot="1" noChangeAspect="1" noMove="1" noResize="1" noEditPoints="1" noAdjustHandles="1" noChangeArrowheads="1" noChangeShapeType="1" noTextEdit="1"/>
                </p:cNvSpPr>
                <p:nvPr/>
              </p:nvSpPr>
              <p:spPr>
                <a:xfrm>
                  <a:off x="6738771" y="3900830"/>
                  <a:ext cx="402084" cy="402084"/>
                </a:xfrm>
                <a:prstGeom prst="ellipse">
                  <a:avLst/>
                </a:prstGeom>
                <a:blipFill>
                  <a:blip r:embed="rId5"/>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Oval 215"/>
                <p:cNvSpPr>
                  <a:spLocks noChangeAspect="1"/>
                </p:cNvSpPr>
                <p:nvPr/>
              </p:nvSpPr>
              <p:spPr>
                <a:xfrm>
                  <a:off x="7446516" y="3183215"/>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54" name="Oval 53"/>
                <p:cNvSpPr>
                  <a:spLocks noRot="1" noChangeAspect="1" noMove="1" noResize="1" noEditPoints="1" noAdjustHandles="1" noChangeArrowheads="1" noChangeShapeType="1" noTextEdit="1"/>
                </p:cNvSpPr>
                <p:nvPr/>
              </p:nvSpPr>
              <p:spPr>
                <a:xfrm>
                  <a:off x="7446516" y="3183215"/>
                  <a:ext cx="402084" cy="402084"/>
                </a:xfrm>
                <a:prstGeom prst="ellipse">
                  <a:avLst/>
                </a:prstGeom>
                <a:blipFill>
                  <a:blip r:embed="rId6"/>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Oval 216"/>
                <p:cNvSpPr>
                  <a:spLocks noChangeAspect="1"/>
                </p:cNvSpPr>
                <p:nvPr/>
              </p:nvSpPr>
              <p:spPr>
                <a:xfrm>
                  <a:off x="6089369" y="2051955"/>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55" name="Oval 54"/>
                <p:cNvSpPr>
                  <a:spLocks noRot="1" noChangeAspect="1" noMove="1" noResize="1" noEditPoints="1" noAdjustHandles="1" noChangeArrowheads="1" noChangeShapeType="1" noTextEdit="1"/>
                </p:cNvSpPr>
                <p:nvPr/>
              </p:nvSpPr>
              <p:spPr>
                <a:xfrm>
                  <a:off x="6089369" y="2051955"/>
                  <a:ext cx="402084" cy="402084"/>
                </a:xfrm>
                <a:prstGeom prst="ellipse">
                  <a:avLst/>
                </a:prstGeom>
                <a:blipFill>
                  <a:blip r:embed="rId4"/>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218" name="Straight Connector 217"/>
            <p:cNvCxnSpPr/>
            <p:nvPr/>
          </p:nvCxnSpPr>
          <p:spPr>
            <a:xfrm flipV="1">
              <a:off x="4219082" y="1492036"/>
              <a:ext cx="359799" cy="62407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9" name="Oval 218"/>
                <p:cNvSpPr/>
                <p:nvPr/>
              </p:nvSpPr>
              <p:spPr bwMode="auto">
                <a:xfrm rot="916737">
                  <a:off x="4536436" y="1223099"/>
                  <a:ext cx="486040" cy="373602"/>
                </a:xfrm>
                <a:prstGeom prst="ellipse">
                  <a:avLst/>
                </a:prstGeom>
                <a:solidFill>
                  <a:schemeClr val="bg1"/>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smtClean="0">
                            <a:ln>
                              <a:noFill/>
                            </a:ln>
                            <a:solidFill>
                              <a:schemeClr val="tx1"/>
                            </a:solidFill>
                            <a:effectLst/>
                            <a:latin typeface="Cambria Math"/>
                          </a:rPr>
                          <m:t> </m:t>
                        </m:r>
                      </m:oMath>
                    </m:oMathPara>
                  </a14:m>
                  <a:endParaRPr kumimoji="0" lang="en-US" sz="2800" b="0" i="0" u="none" strike="noStrike" cap="none" normalizeH="0" baseline="0" dirty="0" smtClean="0">
                    <a:ln>
                      <a:noFill/>
                    </a:ln>
                    <a:solidFill>
                      <a:schemeClr val="tx1"/>
                    </a:solidFill>
                    <a:effectLst/>
                    <a:latin typeface="Tahoma" pitchFamily="-64" charset="0"/>
                  </a:endParaRPr>
                </a:p>
              </p:txBody>
            </p:sp>
          </mc:Choice>
          <mc:Fallback xmlns="">
            <p:sp>
              <p:nvSpPr>
                <p:cNvPr id="57" name="Oval 56"/>
                <p:cNvSpPr>
                  <a:spLocks noRot="1" noChangeAspect="1" noMove="1" noResize="1" noEditPoints="1" noAdjustHandles="1" noChangeArrowheads="1" noChangeShapeType="1" noTextEdit="1"/>
                </p:cNvSpPr>
                <p:nvPr/>
              </p:nvSpPr>
              <p:spPr bwMode="auto">
                <a:xfrm rot="916737">
                  <a:off x="4536436" y="1223099"/>
                  <a:ext cx="486040" cy="373602"/>
                </a:xfrm>
                <a:prstGeom prst="ellipse">
                  <a:avLst/>
                </a:prstGeom>
                <a:blipFill>
                  <a:blip r:embed="rId12"/>
                  <a:stretch>
                    <a:fillRect b="-3030"/>
                  </a:stretch>
                </a:blipFill>
                <a:ln w="12700" cap="flat" cmpd="sng" algn="ctr">
                  <a:solidFill>
                    <a:schemeClr val="tx2"/>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Oval 219"/>
                <p:cNvSpPr/>
                <p:nvPr/>
              </p:nvSpPr>
              <p:spPr bwMode="auto">
                <a:xfrm rot="916737">
                  <a:off x="3926836" y="2109508"/>
                  <a:ext cx="486040" cy="373602"/>
                </a:xfrm>
                <a:prstGeom prst="ellipse">
                  <a:avLst/>
                </a:prstGeom>
                <a:solidFill>
                  <a:schemeClr val="bg1"/>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smtClean="0">
                            <a:ln>
                              <a:noFill/>
                            </a:ln>
                            <a:solidFill>
                              <a:schemeClr val="tx1"/>
                            </a:solidFill>
                            <a:effectLst/>
                            <a:latin typeface="Cambria Math"/>
                          </a:rPr>
                          <m:t> </m:t>
                        </m:r>
                      </m:oMath>
                    </m:oMathPara>
                  </a14:m>
                  <a:endParaRPr kumimoji="0" lang="en-US" sz="2800" b="0" i="0" u="none" strike="noStrike" cap="none" normalizeH="0" baseline="0" dirty="0" smtClean="0">
                    <a:ln>
                      <a:noFill/>
                    </a:ln>
                    <a:solidFill>
                      <a:schemeClr val="tx1"/>
                    </a:solidFill>
                    <a:effectLst/>
                    <a:latin typeface="Tahoma" pitchFamily="-64" charset="0"/>
                  </a:endParaRPr>
                </a:p>
              </p:txBody>
            </p:sp>
          </mc:Choice>
          <mc:Fallback xmlns="">
            <p:sp>
              <p:nvSpPr>
                <p:cNvPr id="58" name="Oval 57"/>
                <p:cNvSpPr>
                  <a:spLocks noRot="1" noChangeAspect="1" noMove="1" noResize="1" noEditPoints="1" noAdjustHandles="1" noChangeArrowheads="1" noChangeShapeType="1" noTextEdit="1"/>
                </p:cNvSpPr>
                <p:nvPr/>
              </p:nvSpPr>
              <p:spPr bwMode="auto">
                <a:xfrm rot="916737">
                  <a:off x="3926836" y="2109508"/>
                  <a:ext cx="486040" cy="373602"/>
                </a:xfrm>
                <a:prstGeom prst="ellipse">
                  <a:avLst/>
                </a:prstGeom>
                <a:blipFill>
                  <a:blip r:embed="rId13"/>
                  <a:stretch>
                    <a:fillRect b="-3030"/>
                  </a:stretch>
                </a:blipFill>
                <a:ln w="12700" cap="flat" cmpd="sng" algn="ctr">
                  <a:solidFill>
                    <a:schemeClr val="tx2"/>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1" name="Oval 220"/>
                <p:cNvSpPr/>
                <p:nvPr/>
              </p:nvSpPr>
              <p:spPr bwMode="auto">
                <a:xfrm rot="916737">
                  <a:off x="6102724" y="1352837"/>
                  <a:ext cx="486040" cy="373602"/>
                </a:xfrm>
                <a:prstGeom prst="ellipse">
                  <a:avLst/>
                </a:prstGeom>
                <a:solidFill>
                  <a:schemeClr val="bg1"/>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smtClean="0">
                            <a:ln>
                              <a:noFill/>
                            </a:ln>
                            <a:solidFill>
                              <a:schemeClr val="tx1"/>
                            </a:solidFill>
                            <a:effectLst/>
                            <a:latin typeface="Cambria Math"/>
                          </a:rPr>
                          <m:t> </m:t>
                        </m:r>
                      </m:oMath>
                    </m:oMathPara>
                  </a14:m>
                  <a:endParaRPr kumimoji="0" lang="en-US" sz="2800" b="0" i="0" u="none" strike="noStrike" cap="none" normalizeH="0" baseline="0" dirty="0" smtClean="0">
                    <a:ln>
                      <a:noFill/>
                    </a:ln>
                    <a:solidFill>
                      <a:schemeClr val="tx1"/>
                    </a:solidFill>
                    <a:effectLst/>
                    <a:latin typeface="Tahoma" pitchFamily="-64" charset="0"/>
                  </a:endParaRPr>
                </a:p>
              </p:txBody>
            </p:sp>
          </mc:Choice>
          <mc:Fallback xmlns="">
            <p:sp>
              <p:nvSpPr>
                <p:cNvPr id="59" name="Oval 58"/>
                <p:cNvSpPr>
                  <a:spLocks noRot="1" noChangeAspect="1" noMove="1" noResize="1" noEditPoints="1" noAdjustHandles="1" noChangeArrowheads="1" noChangeShapeType="1" noTextEdit="1"/>
                </p:cNvSpPr>
                <p:nvPr/>
              </p:nvSpPr>
              <p:spPr bwMode="auto">
                <a:xfrm rot="916737">
                  <a:off x="6102724" y="1352837"/>
                  <a:ext cx="486040" cy="373602"/>
                </a:xfrm>
                <a:prstGeom prst="ellipse">
                  <a:avLst/>
                </a:prstGeom>
                <a:blipFill>
                  <a:blip r:embed="rId14"/>
                  <a:stretch>
                    <a:fillRect/>
                  </a:stretch>
                </a:blipFill>
                <a:ln w="12700" cap="flat" cmpd="sng" algn="ctr">
                  <a:solidFill>
                    <a:schemeClr val="tx2"/>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2" name="Oval 221"/>
                <p:cNvSpPr/>
                <p:nvPr/>
              </p:nvSpPr>
              <p:spPr bwMode="auto">
                <a:xfrm rot="916737">
                  <a:off x="5146036" y="3074160"/>
                  <a:ext cx="486040" cy="373602"/>
                </a:xfrm>
                <a:prstGeom prst="ellipse">
                  <a:avLst/>
                </a:prstGeom>
                <a:solidFill>
                  <a:schemeClr val="bg1"/>
                </a:solid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smtClean="0">
                            <a:ln>
                              <a:noFill/>
                            </a:ln>
                            <a:solidFill>
                              <a:schemeClr val="tx1"/>
                            </a:solidFill>
                            <a:effectLst/>
                            <a:latin typeface="Cambria Math"/>
                          </a:rPr>
                          <m:t> </m:t>
                        </m:r>
                      </m:oMath>
                    </m:oMathPara>
                  </a14:m>
                  <a:endParaRPr kumimoji="0" lang="en-US" sz="2800" b="0" i="0" u="none" strike="noStrike" cap="none" normalizeH="0" baseline="0" dirty="0" smtClean="0">
                    <a:ln>
                      <a:noFill/>
                    </a:ln>
                    <a:solidFill>
                      <a:schemeClr val="tx1"/>
                    </a:solidFill>
                    <a:effectLst/>
                    <a:latin typeface="Tahoma" pitchFamily="-64" charset="0"/>
                  </a:endParaRPr>
                </a:p>
              </p:txBody>
            </p:sp>
          </mc:Choice>
          <mc:Fallback xmlns="">
            <p:sp>
              <p:nvSpPr>
                <p:cNvPr id="60" name="Oval 59"/>
                <p:cNvSpPr>
                  <a:spLocks noRot="1" noChangeAspect="1" noMove="1" noResize="1" noEditPoints="1" noAdjustHandles="1" noChangeArrowheads="1" noChangeShapeType="1" noTextEdit="1"/>
                </p:cNvSpPr>
                <p:nvPr/>
              </p:nvSpPr>
              <p:spPr bwMode="auto">
                <a:xfrm rot="916737">
                  <a:off x="5146036" y="3074160"/>
                  <a:ext cx="486040" cy="373602"/>
                </a:xfrm>
                <a:prstGeom prst="ellipse">
                  <a:avLst/>
                </a:prstGeom>
                <a:blipFill>
                  <a:blip r:embed="rId15"/>
                  <a:stretch>
                    <a:fillRect b="-3030"/>
                  </a:stretch>
                </a:blipFill>
                <a:ln w="12700" cap="flat" cmpd="sng" algn="ctr">
                  <a:solidFill>
                    <a:schemeClr val="tx2"/>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3" name="Oval 222"/>
                <p:cNvSpPr/>
                <p:nvPr/>
              </p:nvSpPr>
              <p:spPr bwMode="auto">
                <a:xfrm rot="916737">
                  <a:off x="6746236" y="3200688"/>
                  <a:ext cx="486040" cy="373602"/>
                </a:xfrm>
                <a:prstGeom prst="ellipse">
                  <a:avLst/>
                </a:prstGeom>
                <a:no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smtClean="0">
                            <a:ln>
                              <a:noFill/>
                            </a:ln>
                            <a:solidFill>
                              <a:schemeClr val="tx1"/>
                            </a:solidFill>
                            <a:effectLst/>
                            <a:latin typeface="Cambria Math"/>
                          </a:rPr>
                          <m:t> </m:t>
                        </m:r>
                      </m:oMath>
                    </m:oMathPara>
                  </a14:m>
                  <a:endParaRPr kumimoji="0" lang="en-US" sz="2800" b="0" i="0" u="none" strike="noStrike" cap="none" normalizeH="0" baseline="0" dirty="0" smtClean="0">
                    <a:ln>
                      <a:noFill/>
                    </a:ln>
                    <a:solidFill>
                      <a:schemeClr val="tx1"/>
                    </a:solidFill>
                    <a:effectLst/>
                    <a:latin typeface="Tahoma" pitchFamily="-64" charset="0"/>
                  </a:endParaRPr>
                </a:p>
              </p:txBody>
            </p:sp>
          </mc:Choice>
          <mc:Fallback xmlns="">
            <p:sp>
              <p:nvSpPr>
                <p:cNvPr id="61" name="Oval 60"/>
                <p:cNvSpPr>
                  <a:spLocks noRot="1" noChangeAspect="1" noMove="1" noResize="1" noEditPoints="1" noAdjustHandles="1" noChangeArrowheads="1" noChangeShapeType="1" noTextEdit="1"/>
                </p:cNvSpPr>
                <p:nvPr/>
              </p:nvSpPr>
              <p:spPr bwMode="auto">
                <a:xfrm rot="916737">
                  <a:off x="6746236" y="3200688"/>
                  <a:ext cx="486040" cy="373602"/>
                </a:xfrm>
                <a:prstGeom prst="ellipse">
                  <a:avLst/>
                </a:prstGeom>
                <a:blipFill>
                  <a:blip r:embed="rId16"/>
                  <a:stretch>
                    <a:fillRect b="-3030"/>
                  </a:stretch>
                </a:blipFill>
                <a:ln w="12700" cap="flat" cmpd="sng" algn="ctr">
                  <a:solidFill>
                    <a:schemeClr val="tx2"/>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4" name="Oval 223"/>
                <p:cNvSpPr/>
                <p:nvPr/>
              </p:nvSpPr>
              <p:spPr bwMode="auto">
                <a:xfrm rot="916737">
                  <a:off x="7279636" y="2267238"/>
                  <a:ext cx="486040" cy="373602"/>
                </a:xfrm>
                <a:prstGeom prst="ellipse">
                  <a:avLst/>
                </a:prstGeom>
                <a:noFill/>
                <a:ln w="127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smtClean="0">
                            <a:ln>
                              <a:noFill/>
                            </a:ln>
                            <a:solidFill>
                              <a:schemeClr val="tx1"/>
                            </a:solidFill>
                            <a:effectLst/>
                            <a:latin typeface="Cambria Math"/>
                          </a:rPr>
                          <m:t> </m:t>
                        </m:r>
                      </m:oMath>
                    </m:oMathPara>
                  </a14:m>
                  <a:endParaRPr kumimoji="0" lang="en-US" sz="2800" b="0" i="0" u="none" strike="noStrike" cap="none" normalizeH="0" baseline="0" dirty="0" smtClean="0">
                    <a:ln>
                      <a:noFill/>
                    </a:ln>
                    <a:solidFill>
                      <a:schemeClr val="tx1"/>
                    </a:solidFill>
                    <a:effectLst/>
                    <a:latin typeface="Tahoma" pitchFamily="-64" charset="0"/>
                  </a:endParaRPr>
                </a:p>
              </p:txBody>
            </p:sp>
          </mc:Choice>
          <mc:Fallback xmlns="">
            <p:sp>
              <p:nvSpPr>
                <p:cNvPr id="62" name="Oval 61"/>
                <p:cNvSpPr>
                  <a:spLocks noRot="1" noChangeAspect="1" noMove="1" noResize="1" noEditPoints="1" noAdjustHandles="1" noChangeArrowheads="1" noChangeShapeType="1" noTextEdit="1"/>
                </p:cNvSpPr>
                <p:nvPr/>
              </p:nvSpPr>
              <p:spPr bwMode="auto">
                <a:xfrm rot="916737">
                  <a:off x="7279636" y="2267238"/>
                  <a:ext cx="486040" cy="373602"/>
                </a:xfrm>
                <a:prstGeom prst="ellipse">
                  <a:avLst/>
                </a:prstGeom>
                <a:blipFill>
                  <a:blip r:embed="rId17"/>
                  <a:stretch>
                    <a:fillRect/>
                  </a:stretch>
                </a:blipFill>
                <a:ln w="12700" cap="flat" cmpd="sng" algn="ctr">
                  <a:solidFill>
                    <a:schemeClr val="tx2"/>
                  </a:solidFill>
                  <a:prstDash val="solid"/>
                  <a:round/>
                  <a:headEnd type="none" w="med" len="med"/>
                  <a:tailEnd type="none" w="med" len="med"/>
                </a:ln>
                <a:effectLst/>
              </p:spPr>
              <p:txBody>
                <a:bodyPr/>
                <a:lstStyle/>
                <a:p>
                  <a:r>
                    <a:rPr lang="en-US">
                      <a:noFill/>
                    </a:rPr>
                    <a:t> </a:t>
                  </a:r>
                </a:p>
              </p:txBody>
            </p:sp>
          </mc:Fallback>
        </mc:AlternateContent>
        <p:cxnSp>
          <p:nvCxnSpPr>
            <p:cNvPr id="225" name="Straight Connector 224"/>
            <p:cNvCxnSpPr/>
            <p:nvPr/>
          </p:nvCxnSpPr>
          <p:spPr>
            <a:xfrm>
              <a:off x="5013886" y="1473940"/>
              <a:ext cx="1097428" cy="165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4300816" y="2469012"/>
              <a:ext cx="853810" cy="7279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5623486" y="3323449"/>
              <a:ext cx="1131340" cy="155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7189831" y="2634237"/>
              <a:ext cx="283599" cy="67111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H="1" flipV="1">
              <a:off x="6580174" y="1603678"/>
              <a:ext cx="811522" cy="67765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a:endCxn id="231" idx="0"/>
            </p:cNvCxnSpPr>
            <p:nvPr/>
          </p:nvCxnSpPr>
          <p:spPr>
            <a:xfrm flipH="1">
              <a:off x="4723383" y="1590098"/>
              <a:ext cx="6847" cy="4574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a:endCxn id="232" idx="0"/>
            </p:cNvCxnSpPr>
            <p:nvPr/>
          </p:nvCxnSpPr>
          <p:spPr>
            <a:xfrm flipH="1">
              <a:off x="4116502" y="2476507"/>
              <a:ext cx="4128" cy="72779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a:endCxn id="233" idx="0"/>
            </p:cNvCxnSpPr>
            <p:nvPr/>
          </p:nvCxnSpPr>
          <p:spPr>
            <a:xfrm flipH="1">
              <a:off x="5333723" y="3441159"/>
              <a:ext cx="6107" cy="44777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endCxn id="234" idx="0"/>
            </p:cNvCxnSpPr>
            <p:nvPr/>
          </p:nvCxnSpPr>
          <p:spPr>
            <a:xfrm flipH="1">
              <a:off x="6939813" y="3567687"/>
              <a:ext cx="217" cy="33314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a:endCxn id="235" idx="0"/>
            </p:cNvCxnSpPr>
            <p:nvPr/>
          </p:nvCxnSpPr>
          <p:spPr>
            <a:xfrm flipH="1">
              <a:off x="7647558" y="2626742"/>
              <a:ext cx="6058" cy="55647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a:endCxn id="236" idx="0"/>
            </p:cNvCxnSpPr>
            <p:nvPr/>
          </p:nvCxnSpPr>
          <p:spPr>
            <a:xfrm flipH="1">
              <a:off x="6290411" y="1719835"/>
              <a:ext cx="6107" cy="33211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V="1">
              <a:off x="4370429" y="1621775"/>
              <a:ext cx="1774738" cy="59239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H="1" flipV="1">
              <a:off x="6476704" y="1712341"/>
              <a:ext cx="561778" cy="149495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p:nvGrpSpPr>
        <p:grpSpPr>
          <a:xfrm>
            <a:off x="7525592" y="3415721"/>
            <a:ext cx="3344923" cy="3107615"/>
            <a:chOff x="7525592" y="3415721"/>
            <a:chExt cx="3344923" cy="3107615"/>
          </a:xfrm>
        </p:grpSpPr>
        <p:grpSp>
          <p:nvGrpSpPr>
            <p:cNvPr id="181" name="Group 180"/>
            <p:cNvGrpSpPr/>
            <p:nvPr/>
          </p:nvGrpSpPr>
          <p:grpSpPr>
            <a:xfrm>
              <a:off x="7525592" y="4297792"/>
              <a:ext cx="220836" cy="654885"/>
              <a:chOff x="762000" y="5014697"/>
              <a:chExt cx="144675" cy="429031"/>
            </a:xfrm>
          </p:grpSpPr>
          <p:sp>
            <p:nvSpPr>
              <p:cNvPr id="202" name="Rectangle 201"/>
              <p:cNvSpPr/>
              <p:nvPr/>
            </p:nvSpPr>
            <p:spPr>
              <a:xfrm rot="5400000">
                <a:off x="762000" y="5014697"/>
                <a:ext cx="144674" cy="144674"/>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03" name="Rectangle 202"/>
              <p:cNvSpPr/>
              <p:nvPr/>
            </p:nvSpPr>
            <p:spPr>
              <a:xfrm rot="5400000">
                <a:off x="762001" y="5154054"/>
                <a:ext cx="144674" cy="144674"/>
              </a:xfrm>
              <a:prstGeom prst="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04" name="Rectangle 203"/>
              <p:cNvSpPr>
                <a:spLocks noChangeAspect="1"/>
              </p:cNvSpPr>
              <p:nvPr/>
            </p:nvSpPr>
            <p:spPr>
              <a:xfrm rot="5400000">
                <a:off x="763097" y="5300501"/>
                <a:ext cx="143227" cy="143227"/>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182" name="Group 181"/>
            <p:cNvGrpSpPr/>
            <p:nvPr/>
          </p:nvGrpSpPr>
          <p:grpSpPr>
            <a:xfrm>
              <a:off x="8520833" y="3415721"/>
              <a:ext cx="220836" cy="654885"/>
              <a:chOff x="762000" y="5014697"/>
              <a:chExt cx="144675" cy="429031"/>
            </a:xfrm>
          </p:grpSpPr>
          <p:sp>
            <p:nvSpPr>
              <p:cNvPr id="199" name="Rectangle 198"/>
              <p:cNvSpPr/>
              <p:nvPr/>
            </p:nvSpPr>
            <p:spPr>
              <a:xfrm rot="5400000">
                <a:off x="762000" y="5014697"/>
                <a:ext cx="144674" cy="144674"/>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00" name="Rectangle 199"/>
              <p:cNvSpPr/>
              <p:nvPr/>
            </p:nvSpPr>
            <p:spPr>
              <a:xfrm rot="5400000">
                <a:off x="762001" y="5154054"/>
                <a:ext cx="144674" cy="144674"/>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01" name="Rectangle 200"/>
              <p:cNvSpPr>
                <a:spLocks noChangeAspect="1"/>
              </p:cNvSpPr>
              <p:nvPr/>
            </p:nvSpPr>
            <p:spPr>
              <a:xfrm rot="5400000">
                <a:off x="763097" y="5300501"/>
                <a:ext cx="143227" cy="143227"/>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183" name="Group 182"/>
            <p:cNvGrpSpPr/>
            <p:nvPr/>
          </p:nvGrpSpPr>
          <p:grpSpPr>
            <a:xfrm>
              <a:off x="9733640" y="3582793"/>
              <a:ext cx="236342" cy="638842"/>
              <a:chOff x="762000" y="5014697"/>
              <a:chExt cx="154833" cy="418521"/>
            </a:xfrm>
          </p:grpSpPr>
          <p:sp>
            <p:nvSpPr>
              <p:cNvPr id="196" name="Rectangle 195"/>
              <p:cNvSpPr/>
              <p:nvPr/>
            </p:nvSpPr>
            <p:spPr>
              <a:xfrm rot="5400000">
                <a:off x="762000" y="5014697"/>
                <a:ext cx="144674" cy="144674"/>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97" name="Rectangle 196"/>
              <p:cNvSpPr/>
              <p:nvPr/>
            </p:nvSpPr>
            <p:spPr>
              <a:xfrm rot="5400000">
                <a:off x="762001" y="5154054"/>
                <a:ext cx="144674" cy="144674"/>
              </a:xfrm>
              <a:prstGeom prst="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98" name="Rectangle 197"/>
              <p:cNvSpPr>
                <a:spLocks noChangeAspect="1"/>
              </p:cNvSpPr>
              <p:nvPr/>
            </p:nvSpPr>
            <p:spPr>
              <a:xfrm rot="5400000">
                <a:off x="773606" y="5289991"/>
                <a:ext cx="143227" cy="143227"/>
              </a:xfrm>
              <a:prstGeom prst="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184" name="Group 183"/>
            <p:cNvGrpSpPr/>
            <p:nvPr/>
          </p:nvGrpSpPr>
          <p:grpSpPr>
            <a:xfrm>
              <a:off x="10251789" y="5868451"/>
              <a:ext cx="220836" cy="654885"/>
              <a:chOff x="762000" y="5014697"/>
              <a:chExt cx="144675" cy="429031"/>
            </a:xfrm>
          </p:grpSpPr>
          <p:sp>
            <p:nvSpPr>
              <p:cNvPr id="193" name="Rectangle 192"/>
              <p:cNvSpPr/>
              <p:nvPr/>
            </p:nvSpPr>
            <p:spPr>
              <a:xfrm rot="5400000">
                <a:off x="762000" y="5014697"/>
                <a:ext cx="144674" cy="144674"/>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94" name="Rectangle 193"/>
              <p:cNvSpPr/>
              <p:nvPr/>
            </p:nvSpPr>
            <p:spPr>
              <a:xfrm rot="5400000">
                <a:off x="762001" y="5154054"/>
                <a:ext cx="144674" cy="144674"/>
              </a:xfrm>
              <a:prstGeom prst="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95" name="Rectangle 194"/>
              <p:cNvSpPr>
                <a:spLocks noChangeAspect="1"/>
              </p:cNvSpPr>
              <p:nvPr/>
            </p:nvSpPr>
            <p:spPr>
              <a:xfrm rot="5400000">
                <a:off x="763097" y="5300501"/>
                <a:ext cx="143227" cy="143227"/>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185" name="Group 184"/>
            <p:cNvGrpSpPr/>
            <p:nvPr/>
          </p:nvGrpSpPr>
          <p:grpSpPr>
            <a:xfrm>
              <a:off x="9025835" y="4861628"/>
              <a:ext cx="220836" cy="654885"/>
              <a:chOff x="762000" y="5014697"/>
              <a:chExt cx="144675" cy="429031"/>
            </a:xfrm>
          </p:grpSpPr>
          <p:sp>
            <p:nvSpPr>
              <p:cNvPr id="190" name="Rectangle 189"/>
              <p:cNvSpPr/>
              <p:nvPr/>
            </p:nvSpPr>
            <p:spPr>
              <a:xfrm rot="5400000">
                <a:off x="762000" y="5014697"/>
                <a:ext cx="144674" cy="144674"/>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91" name="Rectangle 190"/>
              <p:cNvSpPr/>
              <p:nvPr/>
            </p:nvSpPr>
            <p:spPr>
              <a:xfrm rot="5400000">
                <a:off x="762001" y="5154054"/>
                <a:ext cx="144674" cy="144674"/>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92" name="Rectangle 191"/>
              <p:cNvSpPr>
                <a:spLocks noChangeAspect="1"/>
              </p:cNvSpPr>
              <p:nvPr/>
            </p:nvSpPr>
            <p:spPr>
              <a:xfrm rot="5400000">
                <a:off x="763097" y="5300501"/>
                <a:ext cx="143227" cy="143227"/>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nvGrpSpPr>
            <p:cNvPr id="186" name="Group 185"/>
            <p:cNvGrpSpPr/>
            <p:nvPr/>
          </p:nvGrpSpPr>
          <p:grpSpPr>
            <a:xfrm>
              <a:off x="10649679" y="4259564"/>
              <a:ext cx="220836" cy="654885"/>
              <a:chOff x="762000" y="5014697"/>
              <a:chExt cx="144675" cy="429031"/>
            </a:xfrm>
          </p:grpSpPr>
          <p:sp>
            <p:nvSpPr>
              <p:cNvPr id="187" name="Rectangle 186"/>
              <p:cNvSpPr/>
              <p:nvPr/>
            </p:nvSpPr>
            <p:spPr>
              <a:xfrm rot="5400000">
                <a:off x="762000" y="5014697"/>
                <a:ext cx="144674" cy="144674"/>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88" name="Rectangle 187"/>
              <p:cNvSpPr/>
              <p:nvPr/>
            </p:nvSpPr>
            <p:spPr>
              <a:xfrm rot="5400000">
                <a:off x="762001" y="5154054"/>
                <a:ext cx="144674" cy="144674"/>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89" name="Rectangle 188"/>
              <p:cNvSpPr>
                <a:spLocks noChangeAspect="1"/>
              </p:cNvSpPr>
              <p:nvPr/>
            </p:nvSpPr>
            <p:spPr>
              <a:xfrm rot="5400000">
                <a:off x="763097" y="5300501"/>
                <a:ext cx="143227" cy="143227"/>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grpSp>
      <p:sp>
        <p:nvSpPr>
          <p:cNvPr id="247" name="TextBox 246"/>
          <p:cNvSpPr txBox="1"/>
          <p:nvPr/>
        </p:nvSpPr>
        <p:spPr>
          <a:xfrm>
            <a:off x="402549" y="1540965"/>
            <a:ext cx="952505" cy="461665"/>
          </a:xfrm>
          <a:prstGeom prst="rect">
            <a:avLst/>
          </a:prstGeom>
          <a:solidFill>
            <a:schemeClr val="accent2">
              <a:lumMod val="20000"/>
              <a:lumOff val="80000"/>
            </a:schemeClr>
          </a:solidFill>
          <a:ln>
            <a:solidFill>
              <a:schemeClr val="tx1"/>
            </a:solidFill>
          </a:ln>
        </p:spPr>
        <p:txBody>
          <a:bodyPr wrap="none" rtlCol="0">
            <a:spAutoFit/>
          </a:bodyPr>
          <a:lstStyle/>
          <a:p>
            <a:pPr algn="ctr"/>
            <a:r>
              <a:rPr lang="en-US" sz="2400" kern="0" smtClean="0"/>
              <a:t>Image</a:t>
            </a:r>
            <a:endParaRPr lang="en-US" sz="2400" kern="0" dirty="0" smtClean="0"/>
          </a:p>
        </p:txBody>
      </p:sp>
      <p:sp>
        <p:nvSpPr>
          <p:cNvPr id="248" name="TextBox 247"/>
          <p:cNvSpPr txBox="1"/>
          <p:nvPr/>
        </p:nvSpPr>
        <p:spPr>
          <a:xfrm>
            <a:off x="6438567" y="1540964"/>
            <a:ext cx="957313" cy="461665"/>
          </a:xfrm>
          <a:prstGeom prst="rect">
            <a:avLst/>
          </a:prstGeom>
          <a:solidFill>
            <a:schemeClr val="accent2">
              <a:lumMod val="20000"/>
              <a:lumOff val="80000"/>
            </a:schemeClr>
          </a:solidFill>
          <a:ln>
            <a:solidFill>
              <a:schemeClr val="tx1"/>
            </a:solidFill>
          </a:ln>
        </p:spPr>
        <p:txBody>
          <a:bodyPr wrap="none" rtlCol="0">
            <a:spAutoFit/>
          </a:bodyPr>
          <a:lstStyle/>
          <a:p>
            <a:pPr algn="ctr"/>
            <a:r>
              <a:rPr lang="en-US" sz="2400" kern="0" dirty="0" smtClean="0"/>
              <a:t>Graph</a:t>
            </a:r>
          </a:p>
        </p:txBody>
      </p:sp>
      <p:sp>
        <p:nvSpPr>
          <p:cNvPr id="249" name="TextBox 248"/>
          <p:cNvSpPr txBox="1"/>
          <p:nvPr/>
        </p:nvSpPr>
        <p:spPr>
          <a:xfrm>
            <a:off x="6347668" y="2248588"/>
            <a:ext cx="5577168" cy="461665"/>
          </a:xfrm>
          <a:prstGeom prst="rect">
            <a:avLst/>
          </a:prstGeom>
          <a:noFill/>
        </p:spPr>
        <p:txBody>
          <a:bodyPr wrap="none" rtlCol="0">
            <a:spAutoFit/>
          </a:bodyPr>
          <a:lstStyle/>
          <a:p>
            <a:pPr algn="ctr"/>
            <a:r>
              <a:rPr lang="en-US" sz="2400" kern="0" dirty="0" smtClean="0"/>
              <a:t>Filter applies to each </a:t>
            </a:r>
            <a:r>
              <a:rPr lang="en-US" sz="2400" kern="0" smtClean="0"/>
              <a:t>1-hop neighborhood: </a:t>
            </a:r>
            <a:endParaRPr lang="en-US" sz="2400" kern="0" dirty="0" smtClean="0"/>
          </a:p>
        </p:txBody>
      </p:sp>
    </p:spTree>
    <p:extLst>
      <p:ext uri="{BB962C8B-B14F-4D97-AF65-F5344CB8AC3E}">
        <p14:creationId xmlns:p14="http://schemas.microsoft.com/office/powerpoint/2010/main" val="111963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9" grpId="0" animBg="1"/>
      <p:bldP spid="176" grpId="0"/>
      <p:bldP spid="2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32"/>
          <p:cNvGraphicFramePr>
            <a:graphicFrameLocks noGrp="1"/>
          </p:cNvGraphicFramePr>
          <p:nvPr>
            <p:extLst>
              <p:ext uri="{D42A27DB-BD31-4B8C-83A1-F6EECF244321}">
                <p14:modId xmlns:p14="http://schemas.microsoft.com/office/powerpoint/2010/main" val="470182355"/>
              </p:ext>
            </p:extLst>
          </p:nvPr>
        </p:nvGraphicFramePr>
        <p:xfrm>
          <a:off x="1809746" y="3253701"/>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4" name="Oval 33"/>
          <p:cNvSpPr/>
          <p:nvPr/>
        </p:nvSpPr>
        <p:spPr>
          <a:xfrm>
            <a:off x="1895153" y="3343587"/>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238624" y="3345860"/>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582094" y="3348133"/>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p:cNvSpPr txBox="1"/>
              <p:nvPr/>
            </p:nvSpPr>
            <p:spPr>
              <a:xfrm>
                <a:off x="1851339" y="2002190"/>
                <a:ext cx="618823" cy="4385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acc>
                            <m:accPr>
                              <m:chr m:val="̃"/>
                              <m:ctrlPr>
                                <a:rPr lang="en-US" i="1">
                                  <a:latin typeface="Cambria Math" charset="0"/>
                                </a:rPr>
                              </m:ctrlPr>
                            </m:accPr>
                            <m:e>
                              <m:r>
                                <a:rPr lang="en-US" i="1">
                                  <a:latin typeface="Cambria Math" charset="0"/>
                                </a:rPr>
                                <m:t>𝜇</m:t>
                              </m:r>
                            </m:e>
                          </m:acc>
                        </m:e>
                        <m:sub>
                          <m:r>
                            <a:rPr lang="en-US" i="1">
                              <a:latin typeface="Cambria Math" charset="0"/>
                            </a:rPr>
                            <m:t>2</m:t>
                          </m:r>
                        </m:sub>
                        <m:sup>
                          <m:r>
                            <a:rPr lang="en-US" i="1">
                              <a:latin typeface="Cambria Math" charset="0"/>
                            </a:rPr>
                            <m:t>(1)</m:t>
                          </m:r>
                        </m:sup>
                      </m:sSubSup>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851339" y="2002190"/>
                <a:ext cx="618823" cy="438518"/>
              </a:xfrm>
              <a:prstGeom prst="rect">
                <a:avLst/>
              </a:prstGeom>
              <a:blipFill rotWithShape="0">
                <a:blip r:embed="rId3"/>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115770" y="3516507"/>
                <a:ext cx="618824" cy="4507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acc>
                            <m:accPr>
                              <m:chr m:val="̃"/>
                              <m:ctrlPr>
                                <a:rPr lang="en-US" i="1">
                                  <a:latin typeface="Cambria Math" charset="0"/>
                                </a:rPr>
                              </m:ctrlPr>
                            </m:accPr>
                            <m:e>
                              <m:r>
                                <a:rPr lang="en-US" i="1">
                                  <a:latin typeface="Cambria Math" charset="0"/>
                                </a:rPr>
                                <m:t>𝜇</m:t>
                              </m:r>
                            </m:e>
                          </m:acc>
                        </m:e>
                        <m:sub>
                          <m:r>
                            <a:rPr lang="en-US" i="1">
                              <a:latin typeface="Cambria Math" charset="0"/>
                            </a:rPr>
                            <m:t>3</m:t>
                          </m:r>
                        </m:sub>
                        <m:sup>
                          <m:r>
                            <a:rPr lang="en-US" i="1">
                              <a:latin typeface="Cambria Math" charset="0"/>
                            </a:rPr>
                            <m:t>(0)</m:t>
                          </m:r>
                        </m:sup>
                      </m:sSubSup>
                    </m:oMath>
                  </m:oMathPara>
                </a14:m>
                <a:endParaRPr lang="en-US" dirty="0"/>
              </a:p>
            </p:txBody>
          </p:sp>
        </mc:Choice>
        <mc:Fallback xmlns="">
          <p:sp>
            <p:nvSpPr>
              <p:cNvPr id="38" name="TextBox 37"/>
              <p:cNvSpPr txBox="1">
                <a:spLocks noRot="1" noChangeAspect="1" noMove="1" noResize="1" noEditPoints="1" noAdjustHandles="1" noChangeArrowheads="1" noChangeShapeType="1" noTextEdit="1"/>
              </p:cNvSpPr>
              <p:nvPr/>
            </p:nvSpPr>
            <p:spPr>
              <a:xfrm>
                <a:off x="3115770" y="3516507"/>
                <a:ext cx="618824" cy="450764"/>
              </a:xfrm>
              <a:prstGeom prst="rect">
                <a:avLst/>
              </a:prstGeom>
              <a:blipFill rotWithShape="0">
                <a:blip r:embed="rId4"/>
                <a:stretch>
                  <a:fillRect/>
                </a:stretch>
              </a:blipFill>
            </p:spPr>
            <p:txBody>
              <a:bodyPr/>
              <a:lstStyle/>
              <a:p>
                <a:r>
                  <a:rPr lang="en-US">
                    <a:noFill/>
                  </a:rPr>
                  <a:t> </a:t>
                </a:r>
              </a:p>
            </p:txBody>
          </p:sp>
        </mc:Fallback>
      </mc:AlternateContent>
      <p:graphicFrame>
        <p:nvGraphicFramePr>
          <p:cNvPr id="39" name="Table 38"/>
          <p:cNvGraphicFramePr>
            <a:graphicFrameLocks noGrp="1"/>
          </p:cNvGraphicFramePr>
          <p:nvPr>
            <p:extLst>
              <p:ext uri="{D42A27DB-BD31-4B8C-83A1-F6EECF244321}">
                <p14:modId xmlns:p14="http://schemas.microsoft.com/office/powerpoint/2010/main" val="1762503172"/>
              </p:ext>
            </p:extLst>
          </p:nvPr>
        </p:nvGraphicFramePr>
        <p:xfrm>
          <a:off x="3252066" y="5288950"/>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0" name="Oval 39"/>
          <p:cNvSpPr/>
          <p:nvPr/>
        </p:nvSpPr>
        <p:spPr>
          <a:xfrm>
            <a:off x="3337473" y="5378836"/>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680944" y="5381109"/>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024414" y="5383382"/>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TextBox 42"/>
              <p:cNvSpPr txBox="1"/>
              <p:nvPr/>
            </p:nvSpPr>
            <p:spPr>
              <a:xfrm>
                <a:off x="2686774" y="5058051"/>
                <a:ext cx="618824" cy="4507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acc>
                            <m:accPr>
                              <m:chr m:val="̃"/>
                              <m:ctrlPr>
                                <a:rPr lang="en-US" i="1">
                                  <a:latin typeface="Cambria Math" charset="0"/>
                                </a:rPr>
                              </m:ctrlPr>
                            </m:accPr>
                            <m:e>
                              <m:r>
                                <a:rPr lang="en-US" i="1">
                                  <a:latin typeface="Cambria Math" charset="0"/>
                                </a:rPr>
                                <m:t>𝜇</m:t>
                              </m:r>
                            </m:e>
                          </m:acc>
                        </m:e>
                        <m:sub>
                          <m:r>
                            <a:rPr lang="en-US" i="1">
                              <a:latin typeface="Cambria Math" charset="0"/>
                            </a:rPr>
                            <m:t>4</m:t>
                          </m:r>
                        </m:sub>
                        <m:sup>
                          <m:r>
                            <a:rPr lang="en-US" i="1">
                              <a:latin typeface="Cambria Math" charset="0"/>
                            </a:rPr>
                            <m:t>(0)</m:t>
                          </m:r>
                        </m:sup>
                      </m:sSubSup>
                    </m:oMath>
                  </m:oMathPara>
                </a14:m>
                <a:endParaRPr lang="en-US" dirty="0"/>
              </a:p>
            </p:txBody>
          </p:sp>
        </mc:Choice>
        <mc:Fallback xmlns="">
          <p:sp>
            <p:nvSpPr>
              <p:cNvPr id="43" name="TextBox 42"/>
              <p:cNvSpPr txBox="1">
                <a:spLocks noRot="1" noChangeAspect="1" noMove="1" noResize="1" noEditPoints="1" noAdjustHandles="1" noChangeArrowheads="1" noChangeShapeType="1" noTextEdit="1"/>
              </p:cNvSpPr>
              <p:nvPr/>
            </p:nvSpPr>
            <p:spPr>
              <a:xfrm>
                <a:off x="2686774" y="5058051"/>
                <a:ext cx="618824" cy="450764"/>
              </a:xfrm>
              <a:prstGeom prst="rect">
                <a:avLst/>
              </a:prstGeom>
              <a:blipFill rotWithShape="0">
                <a:blip r:embed="rId5"/>
                <a:stretch>
                  <a:fillRect/>
                </a:stretch>
              </a:blipFill>
            </p:spPr>
            <p:txBody>
              <a:bodyPr/>
              <a:lstStyle/>
              <a:p>
                <a:r>
                  <a:rPr lang="en-US">
                    <a:noFill/>
                  </a:rPr>
                  <a:t> </a:t>
                </a:r>
              </a:p>
            </p:txBody>
          </p:sp>
        </mc:Fallback>
      </mc:AlternateContent>
      <p:graphicFrame>
        <p:nvGraphicFramePr>
          <p:cNvPr id="44" name="Table 43"/>
          <p:cNvGraphicFramePr>
            <a:graphicFrameLocks noGrp="1"/>
          </p:cNvGraphicFramePr>
          <p:nvPr>
            <p:extLst>
              <p:ext uri="{D42A27DB-BD31-4B8C-83A1-F6EECF244321}">
                <p14:modId xmlns:p14="http://schemas.microsoft.com/office/powerpoint/2010/main" val="1385086"/>
              </p:ext>
            </p:extLst>
          </p:nvPr>
        </p:nvGraphicFramePr>
        <p:xfrm>
          <a:off x="595752" y="4140793"/>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5" name="Oval 44"/>
          <p:cNvSpPr/>
          <p:nvPr/>
        </p:nvSpPr>
        <p:spPr>
          <a:xfrm>
            <a:off x="681159" y="4230679"/>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24630" y="4232952"/>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68100" y="4235225"/>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p:cNvSpPr txBox="1"/>
              <p:nvPr/>
            </p:nvSpPr>
            <p:spPr>
              <a:xfrm>
                <a:off x="900638" y="3663036"/>
                <a:ext cx="618824" cy="4507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acc>
                            <m:accPr>
                              <m:chr m:val="̃"/>
                              <m:ctrlPr>
                                <a:rPr lang="en-US" i="1">
                                  <a:latin typeface="Cambria Math" charset="0"/>
                                </a:rPr>
                              </m:ctrlPr>
                            </m:accPr>
                            <m:e>
                              <m:r>
                                <a:rPr lang="en-US" i="1">
                                  <a:latin typeface="Cambria Math" charset="0"/>
                                </a:rPr>
                                <m:t>𝜇</m:t>
                              </m:r>
                            </m:e>
                          </m:acc>
                        </m:e>
                        <m:sub>
                          <m:r>
                            <a:rPr lang="en-US" i="1">
                              <a:latin typeface="Cambria Math" charset="0"/>
                            </a:rPr>
                            <m:t>1</m:t>
                          </m:r>
                        </m:sub>
                        <m:sup>
                          <m:r>
                            <a:rPr lang="en-US" i="1">
                              <a:latin typeface="Cambria Math" charset="0"/>
                            </a:rPr>
                            <m:t>(0)</m:t>
                          </m:r>
                        </m:sup>
                      </m:sSubSup>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900638" y="3663036"/>
                <a:ext cx="618824" cy="450764"/>
              </a:xfrm>
              <a:prstGeom prst="rect">
                <a:avLst/>
              </a:prstGeom>
              <a:blipFill rotWithShape="0">
                <a:blip r:embed="rId6"/>
                <a:stretch>
                  <a:fillRect/>
                </a:stretch>
              </a:blipFill>
            </p:spPr>
            <p:txBody>
              <a:bodyPr/>
              <a:lstStyle/>
              <a:p>
                <a:r>
                  <a:rPr lang="en-US">
                    <a:noFill/>
                  </a:rPr>
                  <a:t> </a:t>
                </a:r>
              </a:p>
            </p:txBody>
          </p:sp>
        </mc:Fallback>
      </mc:AlternateContent>
      <p:graphicFrame>
        <p:nvGraphicFramePr>
          <p:cNvPr id="72" name="Table 71"/>
          <p:cNvGraphicFramePr>
            <a:graphicFrameLocks noGrp="1"/>
          </p:cNvGraphicFramePr>
          <p:nvPr>
            <p:extLst>
              <p:ext uri="{D42A27DB-BD31-4B8C-83A1-F6EECF244321}">
                <p14:modId xmlns:p14="http://schemas.microsoft.com/office/powerpoint/2010/main" val="1804303932"/>
              </p:ext>
            </p:extLst>
          </p:nvPr>
        </p:nvGraphicFramePr>
        <p:xfrm>
          <a:off x="3681062" y="3747406"/>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73" name="Oval 72"/>
          <p:cNvSpPr/>
          <p:nvPr/>
        </p:nvSpPr>
        <p:spPr>
          <a:xfrm>
            <a:off x="3766469" y="3837292"/>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109940" y="3839565"/>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4" name="Rectangle 103"/>
              <p:cNvSpPr/>
              <p:nvPr/>
            </p:nvSpPr>
            <p:spPr>
              <a:xfrm>
                <a:off x="1841405" y="6203370"/>
                <a:ext cx="47833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800" i="1">
                          <a:latin typeface="Cambria Math" charset="0"/>
                        </a:rPr>
                        <m:t>𝜒</m:t>
                      </m:r>
                    </m:oMath>
                  </m:oMathPara>
                </a14:m>
                <a:endParaRPr lang="en-US" sz="2800" dirty="0"/>
              </a:p>
            </p:txBody>
          </p:sp>
        </mc:Choice>
        <mc:Fallback xmlns="">
          <p:sp>
            <p:nvSpPr>
              <p:cNvPr id="104" name="Rectangle 103"/>
              <p:cNvSpPr>
                <a:spLocks noRot="1" noChangeAspect="1" noMove="1" noResize="1" noEditPoints="1" noAdjustHandles="1" noChangeArrowheads="1" noChangeShapeType="1" noTextEdit="1"/>
              </p:cNvSpPr>
              <p:nvPr/>
            </p:nvSpPr>
            <p:spPr>
              <a:xfrm>
                <a:off x="1841405" y="6203370"/>
                <a:ext cx="478336" cy="523220"/>
              </a:xfrm>
              <a:prstGeom prst="rect">
                <a:avLst/>
              </a:prstGeom>
              <a:blipFill rotWithShape="0">
                <a:blip r:embed="rId7"/>
                <a:stretch>
                  <a:fillRect/>
                </a:stretch>
              </a:blipFill>
            </p:spPr>
            <p:txBody>
              <a:bodyPr/>
              <a:lstStyle/>
              <a:p>
                <a:r>
                  <a:rPr lang="en-US">
                    <a:noFill/>
                  </a:rPr>
                  <a:t> </a:t>
                </a:r>
              </a:p>
            </p:txBody>
          </p:sp>
        </mc:Fallback>
      </mc:AlternateContent>
      <p:sp>
        <p:nvSpPr>
          <p:cNvPr id="110" name="Oval 109"/>
          <p:cNvSpPr/>
          <p:nvPr/>
        </p:nvSpPr>
        <p:spPr>
          <a:xfrm>
            <a:off x="4441744" y="3837785"/>
            <a:ext cx="185420" cy="1854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p:cNvGrpSpPr/>
          <p:nvPr/>
        </p:nvGrpSpPr>
        <p:grpSpPr>
          <a:xfrm>
            <a:off x="854465" y="3818957"/>
            <a:ext cx="3113861" cy="2341675"/>
            <a:chOff x="5352056" y="2532161"/>
            <a:chExt cx="4014647" cy="3019081"/>
          </a:xfrm>
        </p:grpSpPr>
        <p:sp>
          <p:nvSpPr>
            <p:cNvPr id="112" name="Oval 111"/>
            <p:cNvSpPr>
              <a:spLocks noChangeAspect="1"/>
            </p:cNvSpPr>
            <p:nvPr/>
          </p:nvSpPr>
          <p:spPr>
            <a:xfrm>
              <a:off x="6625988" y="2532161"/>
              <a:ext cx="518400" cy="518400"/>
            </a:xfrm>
            <a:prstGeom prst="ellipse">
              <a:avLst/>
            </a:prstGeom>
            <a:no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p:cNvSpPr>
              <a:spLocks noChangeAspect="1"/>
            </p:cNvSpPr>
            <p:nvPr/>
          </p:nvSpPr>
          <p:spPr>
            <a:xfrm>
              <a:off x="5517364" y="3625100"/>
              <a:ext cx="518400" cy="518400"/>
            </a:xfrm>
            <a:prstGeom prst="ellipse">
              <a:avLst/>
            </a:prstGeom>
            <a:no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4" name="Oval 113"/>
            <p:cNvSpPr>
              <a:spLocks noChangeAspect="1"/>
            </p:cNvSpPr>
            <p:nvPr/>
          </p:nvSpPr>
          <p:spPr>
            <a:xfrm>
              <a:off x="8449999" y="2807567"/>
              <a:ext cx="518400" cy="518400"/>
            </a:xfrm>
            <a:prstGeom prst="ellipse">
              <a:avLst/>
            </a:prstGeom>
            <a:no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5" name="Oval 114"/>
            <p:cNvSpPr>
              <a:spLocks noChangeAspect="1"/>
            </p:cNvSpPr>
            <p:nvPr/>
          </p:nvSpPr>
          <p:spPr>
            <a:xfrm>
              <a:off x="7366076" y="3995144"/>
              <a:ext cx="518400" cy="518400"/>
            </a:xfrm>
            <a:prstGeom prst="ellipse">
              <a:avLst/>
            </a:prstGeom>
            <a:no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16" name="Straight Connector 115"/>
            <p:cNvCxnSpPr/>
            <p:nvPr/>
          </p:nvCxnSpPr>
          <p:spPr>
            <a:xfrm>
              <a:off x="7144388" y="2791361"/>
              <a:ext cx="1305611" cy="27540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7808558" y="3250049"/>
              <a:ext cx="717359" cy="8210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flipV="1">
              <a:off x="6885188" y="3050561"/>
              <a:ext cx="556806" cy="102050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5959846" y="2974643"/>
              <a:ext cx="742060" cy="72637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0" name="Oval 119"/>
            <p:cNvSpPr>
              <a:spLocks noChangeAspect="1"/>
            </p:cNvSpPr>
            <p:nvPr/>
          </p:nvSpPr>
          <p:spPr>
            <a:xfrm>
              <a:off x="6648520" y="3493043"/>
              <a:ext cx="518400" cy="518400"/>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p:cNvSpPr>
              <a:spLocks noChangeAspect="1"/>
            </p:cNvSpPr>
            <p:nvPr/>
          </p:nvSpPr>
          <p:spPr>
            <a:xfrm>
              <a:off x="5539896" y="4585982"/>
              <a:ext cx="518400" cy="518400"/>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2" name="Oval 121"/>
            <p:cNvSpPr>
              <a:spLocks noChangeAspect="1"/>
            </p:cNvSpPr>
            <p:nvPr/>
          </p:nvSpPr>
          <p:spPr>
            <a:xfrm>
              <a:off x="8472531" y="3768449"/>
              <a:ext cx="518400" cy="518400"/>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3" name="Oval 122"/>
            <p:cNvSpPr>
              <a:spLocks noChangeAspect="1"/>
            </p:cNvSpPr>
            <p:nvPr/>
          </p:nvSpPr>
          <p:spPr>
            <a:xfrm>
              <a:off x="7388608" y="4956026"/>
              <a:ext cx="518400" cy="518400"/>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24" name="Straight Connector 123"/>
            <p:cNvCxnSpPr/>
            <p:nvPr/>
          </p:nvCxnSpPr>
          <p:spPr>
            <a:xfrm>
              <a:off x="6886584" y="3049698"/>
              <a:ext cx="21136" cy="443345"/>
            </a:xfrm>
            <a:prstGeom prst="line">
              <a:avLst/>
            </a:prstGeom>
            <a:ln w="50800">
              <a:solidFill>
                <a:schemeClr val="tx1">
                  <a:lumMod val="85000"/>
                  <a:lumOff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791977" y="4157882"/>
              <a:ext cx="20409" cy="428100"/>
            </a:xfrm>
            <a:prstGeom prst="line">
              <a:avLst/>
            </a:prstGeom>
            <a:ln w="50800">
              <a:solidFill>
                <a:schemeClr val="tx1">
                  <a:lumMod val="85000"/>
                  <a:lumOff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7648812" y="4513113"/>
              <a:ext cx="21136" cy="443345"/>
            </a:xfrm>
            <a:prstGeom prst="line">
              <a:avLst/>
            </a:prstGeom>
            <a:ln w="50800">
              <a:solidFill>
                <a:schemeClr val="tx1">
                  <a:lumMod val="85000"/>
                  <a:lumOff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8748049" y="3322074"/>
              <a:ext cx="21136" cy="443345"/>
            </a:xfrm>
            <a:prstGeom prst="line">
              <a:avLst/>
            </a:prstGeom>
            <a:ln w="50800">
              <a:solidFill>
                <a:schemeClr val="tx1">
                  <a:lumMod val="85000"/>
                  <a:lumOff val="15000"/>
                </a:schemeClr>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TextBox 127"/>
                <p:cNvSpPr txBox="1"/>
                <p:nvPr/>
              </p:nvSpPr>
              <p:spPr>
                <a:xfrm>
                  <a:off x="5535283" y="4585982"/>
                  <a:ext cx="616958" cy="476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a:rPr>
                              <m:t>𝑋</m:t>
                            </m:r>
                          </m:e>
                          <m:sub>
                            <m:r>
                              <a:rPr lang="en-US" i="1">
                                <a:latin typeface="Cambria Math" charset="0"/>
                              </a:rPr>
                              <m:t>1</m:t>
                            </m:r>
                          </m:sub>
                        </m:sSub>
                      </m:oMath>
                    </m:oMathPara>
                  </a14:m>
                  <a:endParaRPr lang="en-US" dirty="0"/>
                </a:p>
              </p:txBody>
            </p:sp>
          </mc:Choice>
          <mc:Fallback xmlns="">
            <p:sp>
              <p:nvSpPr>
                <p:cNvPr id="72" name="TextBox 71"/>
                <p:cNvSpPr txBox="1">
                  <a:spLocks noRot="1" noChangeAspect="1" noMove="1" noResize="1" noEditPoints="1" noAdjustHandles="1" noChangeArrowheads="1" noChangeShapeType="1" noTextEdit="1"/>
                </p:cNvSpPr>
                <p:nvPr/>
              </p:nvSpPr>
              <p:spPr>
                <a:xfrm>
                  <a:off x="5535283" y="4585982"/>
                  <a:ext cx="616958" cy="476173"/>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p:cNvSpPr txBox="1"/>
                <p:nvPr/>
              </p:nvSpPr>
              <p:spPr>
                <a:xfrm>
                  <a:off x="6645828" y="3491408"/>
                  <a:ext cx="623819" cy="476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a:rPr>
                              <m:t>𝑋</m:t>
                            </m:r>
                          </m:e>
                          <m:sub>
                            <m:r>
                              <a:rPr lang="en-US" i="1">
                                <a:latin typeface="Cambria Math" charset="0"/>
                              </a:rPr>
                              <m:t>2</m:t>
                            </m:r>
                          </m:sub>
                        </m:sSub>
                      </m:oMath>
                    </m:oMathPara>
                  </a14:m>
                  <a:endParaRPr lang="en-US" dirty="0"/>
                </a:p>
              </p:txBody>
            </p:sp>
          </mc:Choice>
          <mc:Fallback xmlns="">
            <p:sp>
              <p:nvSpPr>
                <p:cNvPr id="73" name="TextBox 72"/>
                <p:cNvSpPr txBox="1">
                  <a:spLocks noRot="1" noChangeAspect="1" noMove="1" noResize="1" noEditPoints="1" noAdjustHandles="1" noChangeArrowheads="1" noChangeShapeType="1" noTextEdit="1"/>
                </p:cNvSpPr>
                <p:nvPr/>
              </p:nvSpPr>
              <p:spPr>
                <a:xfrm>
                  <a:off x="6645828" y="3491408"/>
                  <a:ext cx="623819" cy="476173"/>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p:cNvSpPr txBox="1"/>
                <p:nvPr/>
              </p:nvSpPr>
              <p:spPr>
                <a:xfrm>
                  <a:off x="8482023" y="3767437"/>
                  <a:ext cx="623819" cy="476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charset="0"/>
                              </a:rPr>
                              <m:t>𝑋</m:t>
                            </m:r>
                          </m:e>
                          <m:sub>
                            <m:r>
                              <a:rPr lang="en-US" i="1">
                                <a:latin typeface="Cambria Math" charset="0"/>
                              </a:rPr>
                              <m:t>3</m:t>
                            </m:r>
                          </m:sub>
                        </m:sSub>
                      </m:oMath>
                    </m:oMathPara>
                  </a14:m>
                  <a:endParaRPr lang="en-US" dirty="0"/>
                </a:p>
              </p:txBody>
            </p:sp>
          </mc:Choice>
          <mc:Fallback xmlns="">
            <p:sp>
              <p:nvSpPr>
                <p:cNvPr id="74" name="TextBox 73"/>
                <p:cNvSpPr txBox="1">
                  <a:spLocks noRot="1" noChangeAspect="1" noMove="1" noResize="1" noEditPoints="1" noAdjustHandles="1" noChangeArrowheads="1" noChangeShapeType="1" noTextEdit="1"/>
                </p:cNvSpPr>
                <p:nvPr/>
              </p:nvSpPr>
              <p:spPr>
                <a:xfrm>
                  <a:off x="8482023" y="3767437"/>
                  <a:ext cx="623819" cy="476173"/>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p:cNvSpPr txBox="1"/>
                <p:nvPr/>
              </p:nvSpPr>
              <p:spPr>
                <a:xfrm>
                  <a:off x="8467980" y="2803429"/>
                  <a:ext cx="644240" cy="476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a:rPr>
                              <m:t>𝐻</m:t>
                            </m:r>
                          </m:e>
                          <m:sub>
                            <m:r>
                              <a:rPr lang="en-US" i="1">
                                <a:latin typeface="Cambria Math" charset="0"/>
                              </a:rPr>
                              <m:t>3</m:t>
                            </m:r>
                          </m:sub>
                        </m:sSub>
                      </m:oMath>
                    </m:oMathPara>
                  </a14:m>
                  <a:endParaRPr lang="en-US" dirty="0"/>
                </a:p>
              </p:txBody>
            </p:sp>
          </mc:Choice>
          <mc:Fallback xmlns="">
            <p:sp>
              <p:nvSpPr>
                <p:cNvPr id="75" name="TextBox 74"/>
                <p:cNvSpPr txBox="1">
                  <a:spLocks noRot="1" noChangeAspect="1" noMove="1" noResize="1" noEditPoints="1" noAdjustHandles="1" noChangeArrowheads="1" noChangeShapeType="1" noTextEdit="1"/>
                </p:cNvSpPr>
                <p:nvPr/>
              </p:nvSpPr>
              <p:spPr>
                <a:xfrm>
                  <a:off x="8467980" y="2803429"/>
                  <a:ext cx="644240" cy="476173"/>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Box 131"/>
                <p:cNvSpPr txBox="1"/>
                <p:nvPr/>
              </p:nvSpPr>
              <p:spPr>
                <a:xfrm>
                  <a:off x="5520015" y="3649178"/>
                  <a:ext cx="637378" cy="476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a:rPr>
                              <m:t>𝐻</m:t>
                            </m:r>
                          </m:e>
                          <m:sub>
                            <m:r>
                              <a:rPr lang="en-US" i="1">
                                <a:latin typeface="Cambria Math" charset="0"/>
                              </a:rPr>
                              <m:t>1</m:t>
                            </m:r>
                          </m:sub>
                        </m:sSub>
                      </m:oMath>
                    </m:oMathPara>
                  </a14:m>
                  <a:endParaRPr lang="en-US" dirty="0"/>
                </a:p>
              </p:txBody>
            </p:sp>
          </mc:Choice>
          <mc:Fallback xmlns="">
            <p:sp>
              <p:nvSpPr>
                <p:cNvPr id="76" name="TextBox 75"/>
                <p:cNvSpPr txBox="1">
                  <a:spLocks noRot="1" noChangeAspect="1" noMove="1" noResize="1" noEditPoints="1" noAdjustHandles="1" noChangeArrowheads="1" noChangeShapeType="1" noTextEdit="1"/>
                </p:cNvSpPr>
                <p:nvPr/>
              </p:nvSpPr>
              <p:spPr>
                <a:xfrm>
                  <a:off x="5520015" y="3649178"/>
                  <a:ext cx="637378" cy="476173"/>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p:cNvSpPr txBox="1"/>
                <p:nvPr/>
              </p:nvSpPr>
              <p:spPr>
                <a:xfrm>
                  <a:off x="6631968" y="2532161"/>
                  <a:ext cx="644240" cy="476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a:rPr>
                              <m:t>𝐻</m:t>
                            </m:r>
                          </m:e>
                          <m:sub>
                            <m:r>
                              <a:rPr lang="en-US" i="1">
                                <a:latin typeface="Cambria Math" charset="0"/>
                              </a:rPr>
                              <m:t>2</m:t>
                            </m:r>
                          </m:sub>
                        </m:sSub>
                      </m:oMath>
                    </m:oMathPara>
                  </a14:m>
                  <a:endParaRPr lang="en-US" dirty="0"/>
                </a:p>
              </p:txBody>
            </p:sp>
          </mc:Choice>
          <mc:Fallback xmlns="">
            <p:sp>
              <p:nvSpPr>
                <p:cNvPr id="77" name="TextBox 76"/>
                <p:cNvSpPr txBox="1">
                  <a:spLocks noRot="1" noChangeAspect="1" noMove="1" noResize="1" noEditPoints="1" noAdjustHandles="1" noChangeArrowheads="1" noChangeShapeType="1" noTextEdit="1"/>
                </p:cNvSpPr>
                <p:nvPr/>
              </p:nvSpPr>
              <p:spPr>
                <a:xfrm>
                  <a:off x="6631968" y="2532161"/>
                  <a:ext cx="644240" cy="476173"/>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p:cNvSpPr txBox="1"/>
                <p:nvPr/>
              </p:nvSpPr>
              <p:spPr>
                <a:xfrm>
                  <a:off x="7361638" y="3998523"/>
                  <a:ext cx="644240" cy="476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a:rPr>
                              <m:t>𝐻</m:t>
                            </m:r>
                          </m:e>
                          <m:sub>
                            <m:r>
                              <a:rPr lang="en-US" i="1">
                                <a:latin typeface="Cambria Math" charset="0"/>
                              </a:rPr>
                              <m:t>4</m:t>
                            </m:r>
                          </m:sub>
                        </m:sSub>
                      </m:oMath>
                    </m:oMathPara>
                  </a14:m>
                  <a:endParaRPr lang="en-US" dirty="0"/>
                </a:p>
              </p:txBody>
            </p:sp>
          </mc:Choice>
          <mc:Fallback xmlns="">
            <p:sp>
              <p:nvSpPr>
                <p:cNvPr id="78" name="TextBox 77"/>
                <p:cNvSpPr txBox="1">
                  <a:spLocks noRot="1" noChangeAspect="1" noMove="1" noResize="1" noEditPoints="1" noAdjustHandles="1" noChangeArrowheads="1" noChangeShapeType="1" noTextEdit="1"/>
                </p:cNvSpPr>
                <p:nvPr/>
              </p:nvSpPr>
              <p:spPr>
                <a:xfrm>
                  <a:off x="7361638" y="3998523"/>
                  <a:ext cx="644240" cy="476173"/>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p:cNvSpPr txBox="1"/>
                <p:nvPr/>
              </p:nvSpPr>
              <p:spPr>
                <a:xfrm>
                  <a:off x="7414957" y="4941503"/>
                  <a:ext cx="623819" cy="476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a:rPr>
                              <m:t>𝑋</m:t>
                            </m:r>
                          </m:e>
                          <m:sub>
                            <m:r>
                              <a:rPr lang="en-US" i="1">
                                <a:latin typeface="Cambria Math" charset="0"/>
                              </a:rPr>
                              <m:t>4</m:t>
                            </m:r>
                          </m:sub>
                        </m:sSub>
                      </m:oMath>
                    </m:oMathPara>
                  </a14:m>
                  <a:endParaRPr lang="en-US" dirty="0"/>
                </a:p>
              </p:txBody>
            </p:sp>
          </mc:Choice>
          <mc:Fallback xmlns="">
            <p:sp>
              <p:nvSpPr>
                <p:cNvPr id="81" name="TextBox 80"/>
                <p:cNvSpPr txBox="1">
                  <a:spLocks noRot="1" noChangeAspect="1" noMove="1" noResize="1" noEditPoints="1" noAdjustHandles="1" noChangeArrowheads="1" noChangeShapeType="1" noTextEdit="1"/>
                </p:cNvSpPr>
                <p:nvPr/>
              </p:nvSpPr>
              <p:spPr>
                <a:xfrm>
                  <a:off x="7414957" y="4941503"/>
                  <a:ext cx="623819" cy="476173"/>
                </a:xfrm>
                <a:prstGeom prst="rect">
                  <a:avLst/>
                </a:prstGeom>
                <a:blipFill rotWithShape="0">
                  <a:blip r:embed="rId22"/>
                  <a:stretch>
                    <a:fillRect/>
                  </a:stretch>
                </a:blipFill>
              </p:spPr>
              <p:txBody>
                <a:bodyPr/>
                <a:lstStyle/>
                <a:p>
                  <a:r>
                    <a:rPr lang="en-US">
                      <a:noFill/>
                    </a:rPr>
                    <a:t> </a:t>
                  </a:r>
                </a:p>
              </p:txBody>
            </p:sp>
          </mc:Fallback>
        </mc:AlternateContent>
        <p:sp>
          <p:nvSpPr>
            <p:cNvPr id="136" name="Rectangle 135"/>
            <p:cNvSpPr/>
            <p:nvPr/>
          </p:nvSpPr>
          <p:spPr>
            <a:xfrm>
              <a:off x="7871335" y="4956025"/>
              <a:ext cx="498493" cy="59521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5">
                      <a:lumMod val="75000"/>
                    </a:schemeClr>
                  </a:solidFill>
                </a:rPr>
                <a:t>N</a:t>
              </a:r>
              <a:endParaRPr lang="en-US" sz="4400" b="1" dirty="0">
                <a:ln/>
                <a:solidFill>
                  <a:schemeClr val="accent5">
                    <a:lumMod val="75000"/>
                  </a:schemeClr>
                </a:solidFill>
              </a:endParaRPr>
            </a:p>
          </p:txBody>
        </p:sp>
        <p:sp>
          <p:nvSpPr>
            <p:cNvPr id="137" name="Rectangle 136"/>
            <p:cNvSpPr/>
            <p:nvPr/>
          </p:nvSpPr>
          <p:spPr>
            <a:xfrm>
              <a:off x="8917811" y="3446232"/>
              <a:ext cx="448892" cy="59521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bg2">
                      <a:lumMod val="50000"/>
                    </a:schemeClr>
                  </a:solidFill>
                </a:rPr>
                <a:t>C</a:t>
              </a:r>
            </a:p>
          </p:txBody>
        </p:sp>
        <p:sp>
          <p:nvSpPr>
            <p:cNvPr id="138" name="Rectangle 137"/>
            <p:cNvSpPr/>
            <p:nvPr/>
          </p:nvSpPr>
          <p:spPr>
            <a:xfrm>
              <a:off x="5352056" y="4937943"/>
              <a:ext cx="448892" cy="59521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bg2">
                      <a:lumMod val="50000"/>
                    </a:schemeClr>
                  </a:solidFill>
                </a:rPr>
                <a:t>C</a:t>
              </a:r>
              <a:endParaRPr lang="en-US" sz="4400" b="1" dirty="0">
                <a:ln/>
                <a:solidFill>
                  <a:schemeClr val="bg2">
                    <a:lumMod val="50000"/>
                  </a:schemeClr>
                </a:solidFill>
              </a:endParaRPr>
            </a:p>
          </p:txBody>
        </p:sp>
        <p:sp>
          <p:nvSpPr>
            <p:cNvPr id="139" name="Rectangle 138"/>
            <p:cNvSpPr/>
            <p:nvPr/>
          </p:nvSpPr>
          <p:spPr>
            <a:xfrm>
              <a:off x="6286337" y="3553089"/>
              <a:ext cx="448892" cy="59521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P</a:t>
              </a:r>
              <a:endParaRPr lang="en-US" sz="4400" b="1" dirty="0">
                <a:ln/>
                <a:solidFill>
                  <a:schemeClr val="accent4"/>
                </a:solidFill>
              </a:endParaRPr>
            </a:p>
          </p:txBody>
        </p:sp>
      </p:grpSp>
      <p:graphicFrame>
        <p:nvGraphicFramePr>
          <p:cNvPr id="140" name="Table 139"/>
          <p:cNvGraphicFramePr>
            <a:graphicFrameLocks noGrp="1"/>
          </p:cNvGraphicFramePr>
          <p:nvPr>
            <p:extLst>
              <p:ext uri="{D42A27DB-BD31-4B8C-83A1-F6EECF244321}">
                <p14:modId xmlns:p14="http://schemas.microsoft.com/office/powerpoint/2010/main" val="319605837"/>
              </p:ext>
            </p:extLst>
          </p:nvPr>
        </p:nvGraphicFramePr>
        <p:xfrm>
          <a:off x="1798250" y="2483485"/>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41" name="Oval 140"/>
          <p:cNvSpPr/>
          <p:nvPr/>
        </p:nvSpPr>
        <p:spPr>
          <a:xfrm>
            <a:off x="1883657" y="2573371"/>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2227128" y="2575644"/>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570598" y="2577917"/>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4" name="TextBox 143"/>
              <p:cNvSpPr txBox="1"/>
              <p:nvPr/>
            </p:nvSpPr>
            <p:spPr>
              <a:xfrm>
                <a:off x="1308320" y="3240072"/>
                <a:ext cx="618824" cy="4385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acc>
                            <m:accPr>
                              <m:chr m:val="̃"/>
                              <m:ctrlPr>
                                <a:rPr lang="en-US" i="1">
                                  <a:latin typeface="Cambria Math" charset="0"/>
                                </a:rPr>
                              </m:ctrlPr>
                            </m:accPr>
                            <m:e>
                              <m:r>
                                <a:rPr lang="en-US" i="1">
                                  <a:latin typeface="Cambria Math" charset="0"/>
                                </a:rPr>
                                <m:t>𝜇</m:t>
                              </m:r>
                            </m:e>
                          </m:acc>
                        </m:e>
                        <m:sub>
                          <m:r>
                            <a:rPr lang="en-US" i="1">
                              <a:latin typeface="Cambria Math" charset="0"/>
                            </a:rPr>
                            <m:t>2</m:t>
                          </m:r>
                        </m:sub>
                        <m:sup>
                          <m:r>
                            <a:rPr lang="en-US" i="1">
                              <a:latin typeface="Cambria Math" charset="0"/>
                            </a:rPr>
                            <m:t>(0)</m:t>
                          </m:r>
                        </m:sup>
                      </m:sSubSup>
                    </m:oMath>
                  </m:oMathPara>
                </a14:m>
                <a:endParaRPr lang="en-US" dirty="0"/>
              </a:p>
            </p:txBody>
          </p:sp>
        </mc:Choice>
        <mc:Fallback xmlns="">
          <p:sp>
            <p:nvSpPr>
              <p:cNvPr id="144" name="TextBox 143"/>
              <p:cNvSpPr txBox="1">
                <a:spLocks noRot="1" noChangeAspect="1" noMove="1" noResize="1" noEditPoints="1" noAdjustHandles="1" noChangeArrowheads="1" noChangeShapeType="1" noTextEdit="1"/>
              </p:cNvSpPr>
              <p:nvPr/>
            </p:nvSpPr>
            <p:spPr>
              <a:xfrm>
                <a:off x="1308320" y="3240072"/>
                <a:ext cx="618824" cy="438518"/>
              </a:xfrm>
              <a:prstGeom prst="rect">
                <a:avLst/>
              </a:prstGeom>
              <a:blipFill rotWithShape="0">
                <a:blip r:embed="rId23"/>
                <a:stretch>
                  <a:fillRect b="-4225"/>
                </a:stretch>
              </a:blipFill>
            </p:spPr>
            <p:txBody>
              <a:bodyPr/>
              <a:lstStyle/>
              <a:p>
                <a:r>
                  <a:rPr lang="en-US">
                    <a:noFill/>
                  </a:rPr>
                  <a:t> </a:t>
                </a:r>
              </a:p>
            </p:txBody>
          </p:sp>
        </mc:Fallback>
      </mc:AlternateContent>
      <p:cxnSp>
        <p:nvCxnSpPr>
          <p:cNvPr id="148" name="Straight Connector 147"/>
          <p:cNvCxnSpPr/>
          <p:nvPr/>
        </p:nvCxnSpPr>
        <p:spPr bwMode="auto">
          <a:xfrm>
            <a:off x="3951890" y="3643640"/>
            <a:ext cx="250761" cy="111150"/>
          </a:xfrm>
          <a:prstGeom prst="line">
            <a:avLst/>
          </a:prstGeom>
          <a:noFill/>
          <a:ln w="38100">
            <a:solidFill>
              <a:schemeClr val="tx2"/>
            </a:solidFill>
            <a:round/>
            <a:headEnd type="triangle"/>
            <a:tailEnd type="none" w="med" len="med"/>
          </a:ln>
        </p:spPr>
      </p:cxnSp>
      <p:cxnSp>
        <p:nvCxnSpPr>
          <p:cNvPr id="161" name="Straight Connector 160"/>
          <p:cNvCxnSpPr/>
          <p:nvPr/>
        </p:nvCxnSpPr>
        <p:spPr bwMode="auto">
          <a:xfrm>
            <a:off x="2341796" y="2883706"/>
            <a:ext cx="1860912" cy="871085"/>
          </a:xfrm>
          <a:prstGeom prst="line">
            <a:avLst/>
          </a:prstGeom>
          <a:noFill/>
          <a:ln w="0">
            <a:solidFill>
              <a:schemeClr val="tx1"/>
            </a:solidFill>
            <a:round/>
            <a:headEnd type="none"/>
            <a:tailEnd type="none" w="med" len="med"/>
          </a:ln>
        </p:spPr>
      </p:cxnSp>
      <p:cxnSp>
        <p:nvCxnSpPr>
          <p:cNvPr id="167" name="Straight Connector 166"/>
          <p:cNvCxnSpPr>
            <a:stCxn id="140" idx="2"/>
            <a:endCxn id="44" idx="0"/>
          </p:cNvCxnSpPr>
          <p:nvPr/>
        </p:nvCxnSpPr>
        <p:spPr bwMode="auto">
          <a:xfrm flipH="1">
            <a:off x="1117398" y="2854325"/>
            <a:ext cx="1202498" cy="1286468"/>
          </a:xfrm>
          <a:prstGeom prst="line">
            <a:avLst/>
          </a:prstGeom>
          <a:noFill/>
          <a:ln w="0">
            <a:solidFill>
              <a:schemeClr val="tx1"/>
            </a:solidFill>
            <a:round/>
            <a:headEnd type="none"/>
            <a:tailEnd type="none" w="med" len="med"/>
          </a:ln>
        </p:spPr>
      </p:cxnSp>
      <p:cxnSp>
        <p:nvCxnSpPr>
          <p:cNvPr id="170" name="Straight Connector 169"/>
          <p:cNvCxnSpPr>
            <a:stCxn id="140" idx="2"/>
            <a:endCxn id="39" idx="0"/>
          </p:cNvCxnSpPr>
          <p:nvPr/>
        </p:nvCxnSpPr>
        <p:spPr bwMode="auto">
          <a:xfrm>
            <a:off x="2319896" y="2854326"/>
            <a:ext cx="1453816" cy="2434625"/>
          </a:xfrm>
          <a:prstGeom prst="line">
            <a:avLst/>
          </a:prstGeom>
          <a:noFill/>
          <a:ln w="0">
            <a:solidFill>
              <a:schemeClr val="tx1"/>
            </a:solidFill>
            <a:round/>
            <a:headEnd type="none"/>
            <a:tailEnd type="none" w="med" len="med"/>
          </a:ln>
        </p:spPr>
      </p:cxnSp>
      <p:cxnSp>
        <p:nvCxnSpPr>
          <p:cNvPr id="180" name="Straight Connector 179"/>
          <p:cNvCxnSpPr/>
          <p:nvPr/>
        </p:nvCxnSpPr>
        <p:spPr bwMode="auto">
          <a:xfrm>
            <a:off x="3627516" y="5066945"/>
            <a:ext cx="153559" cy="209044"/>
          </a:xfrm>
          <a:prstGeom prst="line">
            <a:avLst/>
          </a:prstGeom>
          <a:noFill/>
          <a:ln w="38100">
            <a:solidFill>
              <a:schemeClr val="tx2"/>
            </a:solidFill>
            <a:round/>
            <a:headEnd type="triangle"/>
            <a:tailEnd type="none" w="med" len="med"/>
          </a:ln>
        </p:spPr>
      </p:cxnSp>
      <p:cxnSp>
        <p:nvCxnSpPr>
          <p:cNvPr id="183" name="Straight Connector 182"/>
          <p:cNvCxnSpPr>
            <a:endCxn id="44" idx="0"/>
          </p:cNvCxnSpPr>
          <p:nvPr/>
        </p:nvCxnSpPr>
        <p:spPr bwMode="auto">
          <a:xfrm flipH="1">
            <a:off x="1117398" y="3929039"/>
            <a:ext cx="187962" cy="211754"/>
          </a:xfrm>
          <a:prstGeom prst="line">
            <a:avLst/>
          </a:prstGeom>
          <a:noFill/>
          <a:ln w="38100">
            <a:solidFill>
              <a:schemeClr val="tx2"/>
            </a:solidFill>
            <a:round/>
            <a:headEnd type="triangle"/>
            <a:tailEnd type="none" w="med" len="med"/>
          </a:ln>
        </p:spPr>
      </p:cxnSp>
      <p:cxnSp>
        <p:nvCxnSpPr>
          <p:cNvPr id="217" name="Straight Connector 216"/>
          <p:cNvCxnSpPr>
            <a:stCxn id="140" idx="2"/>
            <a:endCxn id="122" idx="2"/>
          </p:cNvCxnSpPr>
          <p:nvPr/>
        </p:nvCxnSpPr>
        <p:spPr bwMode="auto">
          <a:xfrm>
            <a:off x="2319897" y="2854326"/>
            <a:ext cx="954887" cy="2124569"/>
          </a:xfrm>
          <a:prstGeom prst="line">
            <a:avLst/>
          </a:prstGeom>
          <a:noFill/>
          <a:ln w="0">
            <a:solidFill>
              <a:schemeClr val="tx1"/>
            </a:solidFill>
            <a:prstDash val="dash"/>
            <a:round/>
            <a:headEnd type="none"/>
            <a:tailEnd type="none" w="med" len="med"/>
          </a:ln>
        </p:spPr>
      </p:cxnSp>
      <p:cxnSp>
        <p:nvCxnSpPr>
          <p:cNvPr id="220" name="Straight Connector 219"/>
          <p:cNvCxnSpPr>
            <a:stCxn id="140" idx="2"/>
            <a:endCxn id="129" idx="0"/>
          </p:cNvCxnSpPr>
          <p:nvPr/>
        </p:nvCxnSpPr>
        <p:spPr bwMode="auto">
          <a:xfrm flipH="1">
            <a:off x="2099872" y="2854326"/>
            <a:ext cx="220025" cy="1708647"/>
          </a:xfrm>
          <a:prstGeom prst="line">
            <a:avLst/>
          </a:prstGeom>
          <a:noFill/>
          <a:ln w="0">
            <a:solidFill>
              <a:schemeClr val="tx1"/>
            </a:solidFill>
            <a:prstDash val="dash"/>
            <a:round/>
            <a:headEnd type="none"/>
            <a:tailEnd type="none" w="med" len="med"/>
          </a:ln>
        </p:spPr>
      </p:cxnSp>
      <p:cxnSp>
        <p:nvCxnSpPr>
          <p:cNvPr id="221" name="Straight Connector 220"/>
          <p:cNvCxnSpPr>
            <a:stCxn id="140" idx="2"/>
            <a:endCxn id="135" idx="0"/>
          </p:cNvCxnSpPr>
          <p:nvPr/>
        </p:nvCxnSpPr>
        <p:spPr bwMode="auto">
          <a:xfrm>
            <a:off x="2319897" y="2854326"/>
            <a:ext cx="376531" cy="2833377"/>
          </a:xfrm>
          <a:prstGeom prst="line">
            <a:avLst/>
          </a:prstGeom>
          <a:noFill/>
          <a:ln w="0">
            <a:solidFill>
              <a:schemeClr val="tx1"/>
            </a:solidFill>
            <a:prstDash val="dash"/>
            <a:round/>
            <a:headEnd type="none"/>
            <a:tailEnd type="none" w="med" len="med"/>
          </a:ln>
        </p:spPr>
      </p:cxnSp>
      <p:cxnSp>
        <p:nvCxnSpPr>
          <p:cNvPr id="224" name="Straight Connector 223"/>
          <p:cNvCxnSpPr>
            <a:endCxn id="128" idx="3"/>
          </p:cNvCxnSpPr>
          <p:nvPr/>
        </p:nvCxnSpPr>
        <p:spPr bwMode="auto">
          <a:xfrm flipH="1">
            <a:off x="1475108" y="2883705"/>
            <a:ext cx="858735" cy="2712912"/>
          </a:xfrm>
          <a:prstGeom prst="line">
            <a:avLst/>
          </a:prstGeom>
          <a:noFill/>
          <a:ln w="0">
            <a:solidFill>
              <a:schemeClr val="tx1"/>
            </a:solidFill>
            <a:prstDash val="dash"/>
            <a:round/>
            <a:headEnd type="none"/>
            <a:tailEnd type="none" w="med" len="med"/>
          </a:ln>
        </p:spPr>
      </p:cxnSp>
      <p:cxnSp>
        <p:nvCxnSpPr>
          <p:cNvPr id="235" name="Straight Connector 234"/>
          <p:cNvCxnSpPr/>
          <p:nvPr/>
        </p:nvCxnSpPr>
        <p:spPr bwMode="auto">
          <a:xfrm>
            <a:off x="3185655" y="4765282"/>
            <a:ext cx="76200" cy="165570"/>
          </a:xfrm>
          <a:prstGeom prst="line">
            <a:avLst/>
          </a:prstGeom>
          <a:noFill/>
          <a:ln w="38100">
            <a:solidFill>
              <a:schemeClr val="accent3"/>
            </a:solidFill>
            <a:round/>
            <a:headEnd type="triangle"/>
            <a:tailEnd type="none" w="med" len="med"/>
          </a:ln>
        </p:spPr>
      </p:cxnSp>
      <p:cxnSp>
        <p:nvCxnSpPr>
          <p:cNvPr id="237" name="Straight Connector 236"/>
          <p:cNvCxnSpPr/>
          <p:nvPr/>
        </p:nvCxnSpPr>
        <p:spPr bwMode="auto">
          <a:xfrm>
            <a:off x="2687821" y="5504137"/>
            <a:ext cx="24445" cy="206430"/>
          </a:xfrm>
          <a:prstGeom prst="line">
            <a:avLst/>
          </a:prstGeom>
          <a:noFill/>
          <a:ln w="38100">
            <a:solidFill>
              <a:schemeClr val="accent3"/>
            </a:solidFill>
            <a:round/>
            <a:headEnd type="triangle"/>
            <a:tailEnd type="none" w="med" len="med"/>
          </a:ln>
        </p:spPr>
      </p:cxnSp>
      <p:cxnSp>
        <p:nvCxnSpPr>
          <p:cNvPr id="239" name="Straight Connector 238"/>
          <p:cNvCxnSpPr>
            <a:endCxn id="128" idx="3"/>
          </p:cNvCxnSpPr>
          <p:nvPr/>
        </p:nvCxnSpPr>
        <p:spPr bwMode="auto">
          <a:xfrm flipH="1">
            <a:off x="1475108" y="5378837"/>
            <a:ext cx="78413" cy="217781"/>
          </a:xfrm>
          <a:prstGeom prst="line">
            <a:avLst/>
          </a:prstGeom>
          <a:noFill/>
          <a:ln w="38100">
            <a:solidFill>
              <a:schemeClr val="accent3"/>
            </a:solidFill>
            <a:round/>
            <a:headEnd type="triangle"/>
            <a:tailEnd type="none" w="med" len="med"/>
          </a:ln>
        </p:spPr>
      </p:cxnSp>
      <p:cxnSp>
        <p:nvCxnSpPr>
          <p:cNvPr id="242" name="Straight Connector 241"/>
          <p:cNvCxnSpPr/>
          <p:nvPr/>
        </p:nvCxnSpPr>
        <p:spPr bwMode="auto">
          <a:xfrm flipH="1">
            <a:off x="2097758" y="4358527"/>
            <a:ext cx="56359" cy="210731"/>
          </a:xfrm>
          <a:prstGeom prst="line">
            <a:avLst/>
          </a:prstGeom>
          <a:noFill/>
          <a:ln w="38100">
            <a:solidFill>
              <a:schemeClr val="accent4"/>
            </a:solidFill>
            <a:round/>
            <a:headEnd type="triangle"/>
            <a:tailEnd type="none" w="med" len="med"/>
          </a:ln>
        </p:spPr>
      </p:cxnSp>
      <mc:AlternateContent xmlns:mc="http://schemas.openxmlformats.org/markup-compatibility/2006" xmlns:a14="http://schemas.microsoft.com/office/drawing/2010/main">
        <mc:Choice Requires="a14">
          <p:sp>
            <p:nvSpPr>
              <p:cNvPr id="261" name="TextBox 260"/>
              <p:cNvSpPr txBox="1"/>
              <p:nvPr/>
            </p:nvSpPr>
            <p:spPr>
              <a:xfrm>
                <a:off x="2993945" y="2002191"/>
                <a:ext cx="618823" cy="4399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acc>
                            <m:accPr>
                              <m:chr m:val="̃"/>
                              <m:ctrlPr>
                                <a:rPr lang="en-US" i="1">
                                  <a:latin typeface="Cambria Math" charset="0"/>
                                </a:rPr>
                              </m:ctrlPr>
                            </m:accPr>
                            <m:e>
                              <m:r>
                                <a:rPr lang="en-US" i="1">
                                  <a:latin typeface="Cambria Math" charset="0"/>
                                </a:rPr>
                                <m:t>𝜇</m:t>
                              </m:r>
                            </m:e>
                          </m:acc>
                        </m:e>
                        <m:sub>
                          <m:r>
                            <a:rPr lang="en-US" i="1">
                              <a:latin typeface="Cambria Math" charset="0"/>
                            </a:rPr>
                            <m:t>3</m:t>
                          </m:r>
                        </m:sub>
                        <m:sup>
                          <m:r>
                            <a:rPr lang="en-US" i="1">
                              <a:latin typeface="Cambria Math" charset="0"/>
                            </a:rPr>
                            <m:t>(1)</m:t>
                          </m:r>
                        </m:sup>
                      </m:sSubSup>
                    </m:oMath>
                  </m:oMathPara>
                </a14:m>
                <a:endParaRPr lang="en-US" dirty="0"/>
              </a:p>
            </p:txBody>
          </p:sp>
        </mc:Choice>
        <mc:Fallback xmlns="">
          <p:sp>
            <p:nvSpPr>
              <p:cNvPr id="261" name="TextBox 260"/>
              <p:cNvSpPr txBox="1">
                <a:spLocks noRot="1" noChangeAspect="1" noMove="1" noResize="1" noEditPoints="1" noAdjustHandles="1" noChangeArrowheads="1" noChangeShapeType="1" noTextEdit="1"/>
              </p:cNvSpPr>
              <p:nvPr/>
            </p:nvSpPr>
            <p:spPr>
              <a:xfrm>
                <a:off x="2993945" y="2002191"/>
                <a:ext cx="618823" cy="439929"/>
              </a:xfrm>
              <a:prstGeom prst="rect">
                <a:avLst/>
              </a:prstGeom>
              <a:blipFill rotWithShape="0">
                <a:blip r:embed="rId24"/>
                <a:stretch>
                  <a:fillRect b="-1370"/>
                </a:stretch>
              </a:blipFill>
            </p:spPr>
            <p:txBody>
              <a:bodyPr/>
              <a:lstStyle/>
              <a:p>
                <a:r>
                  <a:rPr lang="en-US">
                    <a:noFill/>
                  </a:rPr>
                  <a:t> </a:t>
                </a:r>
              </a:p>
            </p:txBody>
          </p:sp>
        </mc:Fallback>
      </mc:AlternateContent>
      <p:graphicFrame>
        <p:nvGraphicFramePr>
          <p:cNvPr id="262" name="Table 261"/>
          <p:cNvGraphicFramePr>
            <a:graphicFrameLocks noGrp="1"/>
          </p:cNvGraphicFramePr>
          <p:nvPr>
            <p:extLst>
              <p:ext uri="{D42A27DB-BD31-4B8C-83A1-F6EECF244321}">
                <p14:modId xmlns:p14="http://schemas.microsoft.com/office/powerpoint/2010/main" val="758701312"/>
              </p:ext>
            </p:extLst>
          </p:nvPr>
        </p:nvGraphicFramePr>
        <p:xfrm>
          <a:off x="2941156" y="2477761"/>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263" name="Oval 262"/>
          <p:cNvSpPr/>
          <p:nvPr/>
        </p:nvSpPr>
        <p:spPr>
          <a:xfrm>
            <a:off x="3026563" y="2567647"/>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3370034" y="2569920"/>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a:off x="3713504" y="2572193"/>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6" name="TextBox 265"/>
              <p:cNvSpPr txBox="1"/>
              <p:nvPr/>
            </p:nvSpPr>
            <p:spPr>
              <a:xfrm>
                <a:off x="4137339" y="1991874"/>
                <a:ext cx="618823" cy="4379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acc>
                            <m:accPr>
                              <m:chr m:val="̃"/>
                              <m:ctrlPr>
                                <a:rPr lang="en-US" i="1">
                                  <a:latin typeface="Cambria Math" charset="0"/>
                                </a:rPr>
                              </m:ctrlPr>
                            </m:accPr>
                            <m:e>
                              <m:r>
                                <a:rPr lang="en-US" i="1">
                                  <a:latin typeface="Cambria Math" charset="0"/>
                                </a:rPr>
                                <m:t>𝜇</m:t>
                              </m:r>
                            </m:e>
                          </m:acc>
                        </m:e>
                        <m:sub>
                          <m:r>
                            <a:rPr lang="en-US" i="1">
                              <a:latin typeface="Cambria Math" charset="0"/>
                            </a:rPr>
                            <m:t>4</m:t>
                          </m:r>
                        </m:sub>
                        <m:sup>
                          <m:r>
                            <a:rPr lang="en-US" i="1">
                              <a:latin typeface="Cambria Math" charset="0"/>
                            </a:rPr>
                            <m:t>(1)</m:t>
                          </m:r>
                        </m:sup>
                      </m:sSubSup>
                    </m:oMath>
                  </m:oMathPara>
                </a14:m>
                <a:endParaRPr lang="en-US" dirty="0"/>
              </a:p>
            </p:txBody>
          </p:sp>
        </mc:Choice>
        <mc:Fallback xmlns="">
          <p:sp>
            <p:nvSpPr>
              <p:cNvPr id="266" name="TextBox 265"/>
              <p:cNvSpPr txBox="1">
                <a:spLocks noRot="1" noChangeAspect="1" noMove="1" noResize="1" noEditPoints="1" noAdjustHandles="1" noChangeArrowheads="1" noChangeShapeType="1" noTextEdit="1"/>
              </p:cNvSpPr>
              <p:nvPr/>
            </p:nvSpPr>
            <p:spPr>
              <a:xfrm>
                <a:off x="4137339" y="1991874"/>
                <a:ext cx="618823" cy="437940"/>
              </a:xfrm>
              <a:prstGeom prst="rect">
                <a:avLst/>
              </a:prstGeom>
              <a:blipFill rotWithShape="0">
                <a:blip r:embed="rId25"/>
                <a:stretch>
                  <a:fillRect b="-2778"/>
                </a:stretch>
              </a:blipFill>
            </p:spPr>
            <p:txBody>
              <a:bodyPr/>
              <a:lstStyle/>
              <a:p>
                <a:r>
                  <a:rPr lang="en-US">
                    <a:noFill/>
                  </a:rPr>
                  <a:t> </a:t>
                </a:r>
              </a:p>
            </p:txBody>
          </p:sp>
        </mc:Fallback>
      </mc:AlternateContent>
      <p:graphicFrame>
        <p:nvGraphicFramePr>
          <p:cNvPr id="267" name="Table 266"/>
          <p:cNvGraphicFramePr>
            <a:graphicFrameLocks noGrp="1"/>
          </p:cNvGraphicFramePr>
          <p:nvPr>
            <p:extLst>
              <p:ext uri="{D42A27DB-BD31-4B8C-83A1-F6EECF244321}">
                <p14:modId xmlns:p14="http://schemas.microsoft.com/office/powerpoint/2010/main" val="1882538545"/>
              </p:ext>
            </p:extLst>
          </p:nvPr>
        </p:nvGraphicFramePr>
        <p:xfrm>
          <a:off x="4069859" y="2473169"/>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268" name="Oval 267"/>
          <p:cNvSpPr/>
          <p:nvPr/>
        </p:nvSpPr>
        <p:spPr>
          <a:xfrm>
            <a:off x="4155266" y="2563055"/>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4498737" y="2565328"/>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a:off x="4842207" y="2567601"/>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1" name="TextBox 270"/>
              <p:cNvSpPr txBox="1"/>
              <p:nvPr/>
            </p:nvSpPr>
            <p:spPr>
              <a:xfrm>
                <a:off x="632139" y="2002944"/>
                <a:ext cx="618823" cy="4382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acc>
                            <m:accPr>
                              <m:chr m:val="̃"/>
                              <m:ctrlPr>
                                <a:rPr lang="en-US" i="1">
                                  <a:latin typeface="Cambria Math" charset="0"/>
                                </a:rPr>
                              </m:ctrlPr>
                            </m:accPr>
                            <m:e>
                              <m:r>
                                <a:rPr lang="en-US" i="1">
                                  <a:latin typeface="Cambria Math" charset="0"/>
                                </a:rPr>
                                <m:t>𝜇</m:t>
                              </m:r>
                            </m:e>
                          </m:acc>
                        </m:e>
                        <m:sub>
                          <m:r>
                            <a:rPr lang="en-US" i="1">
                              <a:latin typeface="Cambria Math" charset="0"/>
                            </a:rPr>
                            <m:t>1</m:t>
                          </m:r>
                        </m:sub>
                        <m:sup>
                          <m:r>
                            <a:rPr lang="en-US" i="1">
                              <a:latin typeface="Cambria Math" charset="0"/>
                            </a:rPr>
                            <m:t>(1)</m:t>
                          </m:r>
                        </m:sup>
                      </m:sSubSup>
                    </m:oMath>
                  </m:oMathPara>
                </a14:m>
                <a:endParaRPr lang="en-US" dirty="0"/>
              </a:p>
            </p:txBody>
          </p:sp>
        </mc:Choice>
        <mc:Fallback xmlns="">
          <p:sp>
            <p:nvSpPr>
              <p:cNvPr id="271" name="TextBox 270"/>
              <p:cNvSpPr txBox="1">
                <a:spLocks noRot="1" noChangeAspect="1" noMove="1" noResize="1" noEditPoints="1" noAdjustHandles="1" noChangeArrowheads="1" noChangeShapeType="1" noTextEdit="1"/>
              </p:cNvSpPr>
              <p:nvPr/>
            </p:nvSpPr>
            <p:spPr>
              <a:xfrm>
                <a:off x="632139" y="2002944"/>
                <a:ext cx="618823" cy="438262"/>
              </a:xfrm>
              <a:prstGeom prst="rect">
                <a:avLst/>
              </a:prstGeom>
              <a:blipFill rotWithShape="0">
                <a:blip r:embed="rId26"/>
                <a:stretch>
                  <a:fillRect b="-4225"/>
                </a:stretch>
              </a:blipFill>
            </p:spPr>
            <p:txBody>
              <a:bodyPr/>
              <a:lstStyle/>
              <a:p>
                <a:r>
                  <a:rPr lang="en-US">
                    <a:noFill/>
                  </a:rPr>
                  <a:t> </a:t>
                </a:r>
              </a:p>
            </p:txBody>
          </p:sp>
        </mc:Fallback>
      </mc:AlternateContent>
      <p:graphicFrame>
        <p:nvGraphicFramePr>
          <p:cNvPr id="272" name="Table 271"/>
          <p:cNvGraphicFramePr>
            <a:graphicFrameLocks noGrp="1"/>
          </p:cNvGraphicFramePr>
          <p:nvPr>
            <p:extLst>
              <p:ext uri="{D42A27DB-BD31-4B8C-83A1-F6EECF244321}">
                <p14:modId xmlns:p14="http://schemas.microsoft.com/office/powerpoint/2010/main" val="948754564"/>
              </p:ext>
            </p:extLst>
          </p:nvPr>
        </p:nvGraphicFramePr>
        <p:xfrm>
          <a:off x="625817" y="2484239"/>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273" name="Oval 272"/>
          <p:cNvSpPr/>
          <p:nvPr/>
        </p:nvSpPr>
        <p:spPr>
          <a:xfrm>
            <a:off x="711224" y="2574125"/>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1054695" y="2576398"/>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1398165" y="2578671"/>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End to end learning</a:t>
            </a:r>
            <a:endParaRPr lang="en-US" dirty="0"/>
          </a:p>
        </p:txBody>
      </p:sp>
      <mc:AlternateContent xmlns:mc="http://schemas.openxmlformats.org/markup-compatibility/2006" xmlns:a14="http://schemas.microsoft.com/office/drawing/2010/main">
        <mc:Choice Requires="a14">
          <p:sp>
            <p:nvSpPr>
              <p:cNvPr id="147" name="TextBox 146"/>
              <p:cNvSpPr txBox="1"/>
              <p:nvPr/>
            </p:nvSpPr>
            <p:spPr>
              <a:xfrm>
                <a:off x="6948727" y="1253318"/>
                <a:ext cx="609206" cy="4385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charset="0"/>
                            </a:rPr>
                          </m:ctrlPr>
                        </m:sSubSupPr>
                        <m:e>
                          <m:r>
                            <a:rPr lang="en-US" i="1">
                              <a:latin typeface="Cambria Math"/>
                            </a:rPr>
                            <m:t>𝜇</m:t>
                          </m:r>
                        </m:e>
                        <m:sub>
                          <m:r>
                            <a:rPr lang="en-US" b="0" i="1" smtClean="0">
                              <a:latin typeface="Cambria Math" charset="0"/>
                            </a:rPr>
                            <m:t>2</m:t>
                          </m:r>
                        </m:sub>
                        <m:sup>
                          <m:r>
                            <a:rPr lang="en-US" b="0" i="1" smtClean="0">
                              <a:latin typeface="Cambria Math" charset="0"/>
                            </a:rPr>
                            <m:t>(1)</m:t>
                          </m:r>
                        </m:sup>
                      </m:sSubSup>
                    </m:oMath>
                  </m:oMathPara>
                </a14:m>
                <a:endParaRPr lang="en-US" b="0" dirty="0" smtClean="0"/>
              </a:p>
            </p:txBody>
          </p:sp>
        </mc:Choice>
        <mc:Fallback xmlns="">
          <p:sp>
            <p:nvSpPr>
              <p:cNvPr id="147" name="TextBox 146"/>
              <p:cNvSpPr txBox="1">
                <a:spLocks noRot="1" noChangeAspect="1" noMove="1" noResize="1" noEditPoints="1" noAdjustHandles="1" noChangeArrowheads="1" noChangeShapeType="1" noTextEdit="1"/>
              </p:cNvSpPr>
              <p:nvPr/>
            </p:nvSpPr>
            <p:spPr>
              <a:xfrm>
                <a:off x="6948727" y="1253318"/>
                <a:ext cx="609206" cy="438518"/>
              </a:xfrm>
              <a:prstGeom prst="rect">
                <a:avLst/>
              </a:prstGeom>
              <a:blipFill rotWithShape="0">
                <a:blip r:embed="rId27"/>
                <a:stretch>
                  <a:fillRect b="-2778"/>
                </a:stretch>
              </a:blipFill>
            </p:spPr>
            <p:txBody>
              <a:bodyPr/>
              <a:lstStyle/>
              <a:p>
                <a:r>
                  <a:rPr lang="en-US">
                    <a:noFill/>
                  </a:rPr>
                  <a:t> </a:t>
                </a:r>
              </a:p>
            </p:txBody>
          </p:sp>
        </mc:Fallback>
      </mc:AlternateContent>
      <p:graphicFrame>
        <p:nvGraphicFramePr>
          <p:cNvPr id="150" name="Table 149"/>
          <p:cNvGraphicFramePr>
            <a:graphicFrameLocks noGrp="1"/>
          </p:cNvGraphicFramePr>
          <p:nvPr>
            <p:extLst>
              <p:ext uri="{D42A27DB-BD31-4B8C-83A1-F6EECF244321}">
                <p14:modId xmlns:p14="http://schemas.microsoft.com/office/powerpoint/2010/main" val="592054587"/>
              </p:ext>
            </p:extLst>
          </p:nvPr>
        </p:nvGraphicFramePr>
        <p:xfrm>
          <a:off x="6895638" y="1734613"/>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51" name="Oval 150"/>
          <p:cNvSpPr/>
          <p:nvPr/>
        </p:nvSpPr>
        <p:spPr>
          <a:xfrm>
            <a:off x="6981046" y="1824499"/>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7324517" y="1826772"/>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7667987" y="1829045"/>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4" name="TextBox 153"/>
              <p:cNvSpPr txBox="1"/>
              <p:nvPr/>
            </p:nvSpPr>
            <p:spPr>
              <a:xfrm>
                <a:off x="8091333" y="1253318"/>
                <a:ext cx="609205" cy="4507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charset="0"/>
                            </a:rPr>
                          </m:ctrlPr>
                        </m:sSubSupPr>
                        <m:e>
                          <m:r>
                            <a:rPr lang="en-US" i="1">
                              <a:latin typeface="Cambria Math"/>
                            </a:rPr>
                            <m:t>𝜇</m:t>
                          </m:r>
                        </m:e>
                        <m:sub>
                          <m:r>
                            <a:rPr lang="en-US" b="0" i="1" smtClean="0">
                              <a:latin typeface="Cambria Math" charset="0"/>
                            </a:rPr>
                            <m:t>3</m:t>
                          </m:r>
                        </m:sub>
                        <m:sup>
                          <m:r>
                            <a:rPr lang="en-US" b="0" i="1" smtClean="0">
                              <a:latin typeface="Cambria Math" charset="0"/>
                            </a:rPr>
                            <m:t>(1)</m:t>
                          </m:r>
                        </m:sup>
                      </m:sSubSup>
                    </m:oMath>
                  </m:oMathPara>
                </a14:m>
                <a:endParaRPr lang="en-US" b="0" dirty="0" smtClean="0"/>
              </a:p>
            </p:txBody>
          </p:sp>
        </mc:Choice>
        <mc:Fallback xmlns="">
          <p:sp>
            <p:nvSpPr>
              <p:cNvPr id="154" name="TextBox 153"/>
              <p:cNvSpPr txBox="1">
                <a:spLocks noRot="1" noChangeAspect="1" noMove="1" noResize="1" noEditPoints="1" noAdjustHandles="1" noChangeArrowheads="1" noChangeShapeType="1" noTextEdit="1"/>
              </p:cNvSpPr>
              <p:nvPr/>
            </p:nvSpPr>
            <p:spPr>
              <a:xfrm>
                <a:off x="8091333" y="1253318"/>
                <a:ext cx="609205" cy="450764"/>
              </a:xfrm>
              <a:prstGeom prst="rect">
                <a:avLst/>
              </a:prstGeom>
              <a:blipFill rotWithShape="0">
                <a:blip r:embed="rId28"/>
                <a:stretch>
                  <a:fillRect/>
                </a:stretch>
              </a:blipFill>
            </p:spPr>
            <p:txBody>
              <a:bodyPr/>
              <a:lstStyle/>
              <a:p>
                <a:r>
                  <a:rPr lang="en-US">
                    <a:noFill/>
                  </a:rPr>
                  <a:t> </a:t>
                </a:r>
              </a:p>
            </p:txBody>
          </p:sp>
        </mc:Fallback>
      </mc:AlternateContent>
      <p:graphicFrame>
        <p:nvGraphicFramePr>
          <p:cNvPr id="155" name="Table 154"/>
          <p:cNvGraphicFramePr>
            <a:graphicFrameLocks noGrp="1"/>
          </p:cNvGraphicFramePr>
          <p:nvPr>
            <p:extLst>
              <p:ext uri="{D42A27DB-BD31-4B8C-83A1-F6EECF244321}">
                <p14:modId xmlns:p14="http://schemas.microsoft.com/office/powerpoint/2010/main" val="1369707158"/>
              </p:ext>
            </p:extLst>
          </p:nvPr>
        </p:nvGraphicFramePr>
        <p:xfrm>
          <a:off x="8038544" y="1728889"/>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56" name="Oval 155"/>
          <p:cNvSpPr/>
          <p:nvPr/>
        </p:nvSpPr>
        <p:spPr>
          <a:xfrm>
            <a:off x="8123952" y="1818775"/>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8467423" y="1821048"/>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8810893" y="1823321"/>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9" name="TextBox 158"/>
              <p:cNvSpPr txBox="1"/>
              <p:nvPr/>
            </p:nvSpPr>
            <p:spPr>
              <a:xfrm>
                <a:off x="5729527" y="1254072"/>
                <a:ext cx="609206" cy="4382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charset="0"/>
                            </a:rPr>
                          </m:ctrlPr>
                        </m:sSubSupPr>
                        <m:e>
                          <m:r>
                            <a:rPr lang="en-US" b="0" i="1" smtClean="0">
                              <a:latin typeface="Cambria Math"/>
                            </a:rPr>
                            <m:t>𝜇</m:t>
                          </m:r>
                        </m:e>
                        <m:sub>
                          <m:r>
                            <a:rPr lang="en-US" b="0" i="1" smtClean="0">
                              <a:latin typeface="Cambria Math" charset="0"/>
                            </a:rPr>
                            <m:t>1</m:t>
                          </m:r>
                        </m:sub>
                        <m:sup>
                          <m:r>
                            <a:rPr lang="en-US" b="0" i="1" smtClean="0">
                              <a:latin typeface="Cambria Math" charset="0"/>
                            </a:rPr>
                            <m:t>(1)</m:t>
                          </m:r>
                        </m:sup>
                      </m:sSubSup>
                    </m:oMath>
                  </m:oMathPara>
                </a14:m>
                <a:endParaRPr lang="en-US" b="0" dirty="0" smtClean="0"/>
              </a:p>
            </p:txBody>
          </p:sp>
        </mc:Choice>
        <mc:Fallback xmlns="">
          <p:sp>
            <p:nvSpPr>
              <p:cNvPr id="159" name="TextBox 158"/>
              <p:cNvSpPr txBox="1">
                <a:spLocks noRot="1" noChangeAspect="1" noMove="1" noResize="1" noEditPoints="1" noAdjustHandles="1" noChangeArrowheads="1" noChangeShapeType="1" noTextEdit="1"/>
              </p:cNvSpPr>
              <p:nvPr/>
            </p:nvSpPr>
            <p:spPr>
              <a:xfrm>
                <a:off x="5729527" y="1254072"/>
                <a:ext cx="609206" cy="438262"/>
              </a:xfrm>
              <a:prstGeom prst="rect">
                <a:avLst/>
              </a:prstGeom>
              <a:blipFill rotWithShape="0">
                <a:blip r:embed="rId29"/>
                <a:stretch>
                  <a:fillRect b="-2778"/>
                </a:stretch>
              </a:blipFill>
            </p:spPr>
            <p:txBody>
              <a:bodyPr/>
              <a:lstStyle/>
              <a:p>
                <a:r>
                  <a:rPr lang="en-US">
                    <a:noFill/>
                  </a:rPr>
                  <a:t> </a:t>
                </a:r>
              </a:p>
            </p:txBody>
          </p:sp>
        </mc:Fallback>
      </mc:AlternateContent>
      <p:graphicFrame>
        <p:nvGraphicFramePr>
          <p:cNvPr id="160" name="Table 159"/>
          <p:cNvGraphicFramePr>
            <a:graphicFrameLocks noGrp="1"/>
          </p:cNvGraphicFramePr>
          <p:nvPr>
            <p:extLst>
              <p:ext uri="{D42A27DB-BD31-4B8C-83A1-F6EECF244321}">
                <p14:modId xmlns:p14="http://schemas.microsoft.com/office/powerpoint/2010/main" val="1790992313"/>
              </p:ext>
            </p:extLst>
          </p:nvPr>
        </p:nvGraphicFramePr>
        <p:xfrm>
          <a:off x="5723205" y="1735367"/>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62" name="Oval 161"/>
          <p:cNvSpPr/>
          <p:nvPr/>
        </p:nvSpPr>
        <p:spPr>
          <a:xfrm>
            <a:off x="5808613" y="1825253"/>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6152084" y="1827526"/>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6495554" y="1829799"/>
            <a:ext cx="185420" cy="1854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p:cNvSpPr txBox="1"/>
          <p:nvPr/>
        </p:nvSpPr>
        <p:spPr>
          <a:xfrm>
            <a:off x="9076005" y="1634318"/>
            <a:ext cx="611065" cy="461665"/>
          </a:xfrm>
          <a:prstGeom prst="rect">
            <a:avLst/>
          </a:prstGeom>
          <a:noFill/>
        </p:spPr>
        <p:txBody>
          <a:bodyPr wrap="none" rtlCol="0">
            <a:spAutoFit/>
          </a:bodyPr>
          <a:lstStyle/>
          <a:p>
            <a:r>
              <a:rPr lang="en-US" altLang="zh-CN" sz="2400" dirty="0" smtClean="0"/>
              <a:t>……</a:t>
            </a:r>
            <a:endParaRPr lang="en-US" sz="2400" dirty="0"/>
          </a:p>
        </p:txBody>
      </p:sp>
      <mc:AlternateContent xmlns:mc="http://schemas.openxmlformats.org/markup-compatibility/2006" xmlns:a14="http://schemas.microsoft.com/office/drawing/2010/main">
        <mc:Choice Requires="a14">
          <p:sp>
            <p:nvSpPr>
              <p:cNvPr id="166" name="TextBox 165"/>
              <p:cNvSpPr txBox="1"/>
              <p:nvPr/>
            </p:nvSpPr>
            <p:spPr>
              <a:xfrm>
                <a:off x="6930312" y="2713710"/>
                <a:ext cx="620683" cy="4385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charset="0"/>
                            </a:rPr>
                          </m:ctrlPr>
                        </m:sSubSupPr>
                        <m:e>
                          <m:r>
                            <a:rPr lang="en-US" i="1">
                              <a:latin typeface="Cambria Math"/>
                            </a:rPr>
                            <m:t>𝜇</m:t>
                          </m:r>
                        </m:e>
                        <m:sub>
                          <m:r>
                            <a:rPr lang="en-US" b="0" i="1" smtClean="0">
                              <a:latin typeface="Cambria Math" charset="0"/>
                            </a:rPr>
                            <m:t>2</m:t>
                          </m:r>
                        </m:sub>
                        <m:sup>
                          <m:r>
                            <a:rPr lang="en-US" b="0" i="1" smtClean="0">
                              <a:latin typeface="Cambria Math" charset="0"/>
                            </a:rPr>
                            <m:t>(</m:t>
                          </m:r>
                          <m:r>
                            <a:rPr lang="en-US" b="0" i="1" smtClean="0">
                              <a:latin typeface="Cambria Math" charset="0"/>
                            </a:rPr>
                            <m:t>𝑇</m:t>
                          </m:r>
                          <m:r>
                            <a:rPr lang="en-US" b="0" i="1" smtClean="0">
                              <a:latin typeface="Cambria Math" charset="0"/>
                            </a:rPr>
                            <m:t>)</m:t>
                          </m:r>
                        </m:sup>
                      </m:sSubSup>
                    </m:oMath>
                  </m:oMathPara>
                </a14:m>
                <a:endParaRPr lang="en-US" b="0" dirty="0" smtClean="0"/>
              </a:p>
            </p:txBody>
          </p:sp>
        </mc:Choice>
        <mc:Fallback xmlns="">
          <p:sp>
            <p:nvSpPr>
              <p:cNvPr id="166" name="TextBox 165"/>
              <p:cNvSpPr txBox="1">
                <a:spLocks noRot="1" noChangeAspect="1" noMove="1" noResize="1" noEditPoints="1" noAdjustHandles="1" noChangeArrowheads="1" noChangeShapeType="1" noTextEdit="1"/>
              </p:cNvSpPr>
              <p:nvPr/>
            </p:nvSpPr>
            <p:spPr>
              <a:xfrm>
                <a:off x="6930312" y="2713710"/>
                <a:ext cx="620683" cy="438518"/>
              </a:xfrm>
              <a:prstGeom prst="rect">
                <a:avLst/>
              </a:prstGeom>
              <a:blipFill rotWithShape="0">
                <a:blip r:embed="rId30"/>
                <a:stretch>
                  <a:fillRect b="-2778"/>
                </a:stretch>
              </a:blipFill>
            </p:spPr>
            <p:txBody>
              <a:bodyPr/>
              <a:lstStyle/>
              <a:p>
                <a:r>
                  <a:rPr lang="en-US">
                    <a:noFill/>
                  </a:rPr>
                  <a:t> </a:t>
                </a:r>
              </a:p>
            </p:txBody>
          </p:sp>
        </mc:Fallback>
      </mc:AlternateContent>
      <p:graphicFrame>
        <p:nvGraphicFramePr>
          <p:cNvPr id="168" name="Table 167"/>
          <p:cNvGraphicFramePr>
            <a:graphicFrameLocks noGrp="1"/>
          </p:cNvGraphicFramePr>
          <p:nvPr>
            <p:extLst>
              <p:ext uri="{D42A27DB-BD31-4B8C-83A1-F6EECF244321}">
                <p14:modId xmlns:p14="http://schemas.microsoft.com/office/powerpoint/2010/main" val="2077008239"/>
              </p:ext>
            </p:extLst>
          </p:nvPr>
        </p:nvGraphicFramePr>
        <p:xfrm>
          <a:off x="6877223" y="3195005"/>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69" name="Oval 168"/>
          <p:cNvSpPr/>
          <p:nvPr/>
        </p:nvSpPr>
        <p:spPr>
          <a:xfrm>
            <a:off x="6962631" y="3284891"/>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7306102" y="3287164"/>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7649572" y="3289437"/>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3" name="TextBox 172"/>
              <p:cNvSpPr txBox="1"/>
              <p:nvPr/>
            </p:nvSpPr>
            <p:spPr>
              <a:xfrm>
                <a:off x="8072918" y="2713710"/>
                <a:ext cx="620683" cy="4399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charset="0"/>
                            </a:rPr>
                          </m:ctrlPr>
                        </m:sSubSupPr>
                        <m:e>
                          <m:r>
                            <a:rPr lang="en-US" i="1">
                              <a:latin typeface="Cambria Math"/>
                            </a:rPr>
                            <m:t>𝜇</m:t>
                          </m:r>
                        </m:e>
                        <m:sub>
                          <m:r>
                            <a:rPr lang="en-US" b="0" i="1" smtClean="0">
                              <a:latin typeface="Cambria Math" charset="0"/>
                            </a:rPr>
                            <m:t>3</m:t>
                          </m:r>
                        </m:sub>
                        <m:sup>
                          <m:r>
                            <a:rPr lang="en-US" b="0" i="1" smtClean="0">
                              <a:latin typeface="Cambria Math" charset="0"/>
                            </a:rPr>
                            <m:t>(</m:t>
                          </m:r>
                          <m:r>
                            <a:rPr lang="en-US" b="0" i="1" smtClean="0">
                              <a:latin typeface="Cambria Math" charset="0"/>
                            </a:rPr>
                            <m:t>𝑇</m:t>
                          </m:r>
                          <m:r>
                            <a:rPr lang="en-US" b="0" i="1" smtClean="0">
                              <a:latin typeface="Cambria Math" charset="0"/>
                            </a:rPr>
                            <m:t>)</m:t>
                          </m:r>
                        </m:sup>
                      </m:sSubSup>
                    </m:oMath>
                  </m:oMathPara>
                </a14:m>
                <a:endParaRPr lang="en-US" b="0" dirty="0" smtClean="0"/>
              </a:p>
            </p:txBody>
          </p:sp>
        </mc:Choice>
        <mc:Fallback xmlns="">
          <p:sp>
            <p:nvSpPr>
              <p:cNvPr id="173" name="TextBox 172"/>
              <p:cNvSpPr txBox="1">
                <a:spLocks noRot="1" noChangeAspect="1" noMove="1" noResize="1" noEditPoints="1" noAdjustHandles="1" noChangeArrowheads="1" noChangeShapeType="1" noTextEdit="1"/>
              </p:cNvSpPr>
              <p:nvPr/>
            </p:nvSpPr>
            <p:spPr>
              <a:xfrm>
                <a:off x="8072918" y="2713710"/>
                <a:ext cx="620683" cy="439929"/>
              </a:xfrm>
              <a:prstGeom prst="rect">
                <a:avLst/>
              </a:prstGeom>
              <a:blipFill rotWithShape="0">
                <a:blip r:embed="rId31"/>
                <a:stretch>
                  <a:fillRect b="-2778"/>
                </a:stretch>
              </a:blipFill>
            </p:spPr>
            <p:txBody>
              <a:bodyPr/>
              <a:lstStyle/>
              <a:p>
                <a:r>
                  <a:rPr lang="en-US">
                    <a:noFill/>
                  </a:rPr>
                  <a:t> </a:t>
                </a:r>
              </a:p>
            </p:txBody>
          </p:sp>
        </mc:Fallback>
      </mc:AlternateContent>
      <p:graphicFrame>
        <p:nvGraphicFramePr>
          <p:cNvPr id="174" name="Table 173"/>
          <p:cNvGraphicFramePr>
            <a:graphicFrameLocks noGrp="1"/>
          </p:cNvGraphicFramePr>
          <p:nvPr>
            <p:extLst>
              <p:ext uri="{D42A27DB-BD31-4B8C-83A1-F6EECF244321}">
                <p14:modId xmlns:p14="http://schemas.microsoft.com/office/powerpoint/2010/main" val="930790888"/>
              </p:ext>
            </p:extLst>
          </p:nvPr>
        </p:nvGraphicFramePr>
        <p:xfrm>
          <a:off x="8020129" y="3189281"/>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75" name="Oval 174"/>
          <p:cNvSpPr/>
          <p:nvPr/>
        </p:nvSpPr>
        <p:spPr>
          <a:xfrm>
            <a:off x="8105537" y="3279167"/>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8449008" y="3281440"/>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8792478" y="3283713"/>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8" name="TextBox 177"/>
              <p:cNvSpPr txBox="1"/>
              <p:nvPr/>
            </p:nvSpPr>
            <p:spPr>
              <a:xfrm>
                <a:off x="5711112" y="2714464"/>
                <a:ext cx="620683" cy="4382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charset="0"/>
                            </a:rPr>
                          </m:ctrlPr>
                        </m:sSubSupPr>
                        <m:e>
                          <m:r>
                            <a:rPr lang="en-US" i="1">
                              <a:latin typeface="Cambria Math"/>
                            </a:rPr>
                            <m:t>𝜇</m:t>
                          </m:r>
                        </m:e>
                        <m:sub>
                          <m:r>
                            <a:rPr lang="en-US" b="0" i="1" smtClean="0">
                              <a:latin typeface="Cambria Math" charset="0"/>
                            </a:rPr>
                            <m:t>1</m:t>
                          </m:r>
                        </m:sub>
                        <m:sup>
                          <m:r>
                            <a:rPr lang="en-US" b="0" i="1" smtClean="0">
                              <a:latin typeface="Cambria Math" charset="0"/>
                            </a:rPr>
                            <m:t>(</m:t>
                          </m:r>
                          <m:r>
                            <a:rPr lang="en-US" b="0" i="1" smtClean="0">
                              <a:latin typeface="Cambria Math" charset="0"/>
                            </a:rPr>
                            <m:t>𝑇</m:t>
                          </m:r>
                          <m:r>
                            <a:rPr lang="en-US" b="0" i="1" smtClean="0">
                              <a:latin typeface="Cambria Math" charset="0"/>
                            </a:rPr>
                            <m:t>)</m:t>
                          </m:r>
                        </m:sup>
                      </m:sSubSup>
                    </m:oMath>
                  </m:oMathPara>
                </a14:m>
                <a:endParaRPr lang="en-US" b="0" dirty="0" smtClean="0"/>
              </a:p>
            </p:txBody>
          </p:sp>
        </mc:Choice>
        <mc:Fallback xmlns="">
          <p:sp>
            <p:nvSpPr>
              <p:cNvPr id="178" name="TextBox 177"/>
              <p:cNvSpPr txBox="1">
                <a:spLocks noRot="1" noChangeAspect="1" noMove="1" noResize="1" noEditPoints="1" noAdjustHandles="1" noChangeArrowheads="1" noChangeShapeType="1" noTextEdit="1"/>
              </p:cNvSpPr>
              <p:nvPr/>
            </p:nvSpPr>
            <p:spPr>
              <a:xfrm>
                <a:off x="5711112" y="2714464"/>
                <a:ext cx="620683" cy="438262"/>
              </a:xfrm>
              <a:prstGeom prst="rect">
                <a:avLst/>
              </a:prstGeom>
              <a:blipFill rotWithShape="0">
                <a:blip r:embed="rId32"/>
                <a:stretch>
                  <a:fillRect b="-2778"/>
                </a:stretch>
              </a:blipFill>
            </p:spPr>
            <p:txBody>
              <a:bodyPr/>
              <a:lstStyle/>
              <a:p>
                <a:r>
                  <a:rPr lang="en-US">
                    <a:noFill/>
                  </a:rPr>
                  <a:t> </a:t>
                </a:r>
              </a:p>
            </p:txBody>
          </p:sp>
        </mc:Fallback>
      </mc:AlternateContent>
      <p:graphicFrame>
        <p:nvGraphicFramePr>
          <p:cNvPr id="179" name="Table 178"/>
          <p:cNvGraphicFramePr>
            <a:graphicFrameLocks noGrp="1"/>
          </p:cNvGraphicFramePr>
          <p:nvPr>
            <p:extLst>
              <p:ext uri="{D42A27DB-BD31-4B8C-83A1-F6EECF244321}">
                <p14:modId xmlns:p14="http://schemas.microsoft.com/office/powerpoint/2010/main" val="1531569868"/>
              </p:ext>
            </p:extLst>
          </p:nvPr>
        </p:nvGraphicFramePr>
        <p:xfrm>
          <a:off x="5704790" y="3195759"/>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81" name="Oval 180"/>
          <p:cNvSpPr/>
          <p:nvPr/>
        </p:nvSpPr>
        <p:spPr>
          <a:xfrm>
            <a:off x="5790198" y="3285645"/>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6133669" y="3287918"/>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6477139" y="3290191"/>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xtBox 184"/>
          <p:cNvSpPr txBox="1"/>
          <p:nvPr/>
        </p:nvSpPr>
        <p:spPr>
          <a:xfrm>
            <a:off x="9074540" y="3095529"/>
            <a:ext cx="611065" cy="461665"/>
          </a:xfrm>
          <a:prstGeom prst="rect">
            <a:avLst/>
          </a:prstGeom>
          <a:noFill/>
        </p:spPr>
        <p:txBody>
          <a:bodyPr wrap="none" rtlCol="0">
            <a:spAutoFit/>
          </a:bodyPr>
          <a:lstStyle/>
          <a:p>
            <a:r>
              <a:rPr lang="en-US" altLang="zh-CN" sz="2400" dirty="0" smtClean="0"/>
              <a:t>……</a:t>
            </a:r>
            <a:endParaRPr lang="en-US" sz="2400" dirty="0"/>
          </a:p>
        </p:txBody>
      </p:sp>
      <p:sp>
        <p:nvSpPr>
          <p:cNvPr id="186" name="TextBox 185"/>
          <p:cNvSpPr txBox="1"/>
          <p:nvPr/>
        </p:nvSpPr>
        <p:spPr>
          <a:xfrm>
            <a:off x="7094805" y="1939118"/>
            <a:ext cx="611065" cy="461665"/>
          </a:xfrm>
          <a:prstGeom prst="rect">
            <a:avLst/>
          </a:prstGeom>
          <a:noFill/>
        </p:spPr>
        <p:txBody>
          <a:bodyPr wrap="none" rtlCol="0">
            <a:spAutoFit/>
          </a:bodyPr>
          <a:lstStyle/>
          <a:p>
            <a:r>
              <a:rPr lang="en-US" altLang="zh-CN" sz="2400" dirty="0" smtClean="0"/>
              <a:t>……</a:t>
            </a:r>
            <a:endParaRPr lang="en-US" sz="2400" dirty="0"/>
          </a:p>
        </p:txBody>
      </p:sp>
      <p:sp>
        <p:nvSpPr>
          <p:cNvPr id="187" name="TextBox 186"/>
          <p:cNvSpPr txBox="1"/>
          <p:nvPr/>
        </p:nvSpPr>
        <p:spPr>
          <a:xfrm>
            <a:off x="5647005" y="872318"/>
            <a:ext cx="1431546" cy="461665"/>
          </a:xfrm>
          <a:prstGeom prst="rect">
            <a:avLst/>
          </a:prstGeom>
          <a:noFill/>
        </p:spPr>
        <p:txBody>
          <a:bodyPr wrap="none" rtlCol="0">
            <a:spAutoFit/>
          </a:bodyPr>
          <a:lstStyle/>
          <a:p>
            <a:r>
              <a:rPr lang="en-US" altLang="zh-CN" sz="2400" dirty="0" smtClean="0"/>
              <a:t>Iteration 1:</a:t>
            </a:r>
            <a:endParaRPr lang="en-US" sz="2400" dirty="0"/>
          </a:p>
        </p:txBody>
      </p:sp>
      <mc:AlternateContent xmlns:mc="http://schemas.openxmlformats.org/markup-compatibility/2006" xmlns:a14="http://schemas.microsoft.com/office/drawing/2010/main">
        <mc:Choice Requires="a14">
          <p:sp>
            <p:nvSpPr>
              <p:cNvPr id="188" name="TextBox 187"/>
              <p:cNvSpPr txBox="1"/>
              <p:nvPr/>
            </p:nvSpPr>
            <p:spPr>
              <a:xfrm>
                <a:off x="5647005" y="2320118"/>
                <a:ext cx="1463927" cy="461665"/>
              </a:xfrm>
              <a:prstGeom prst="rect">
                <a:avLst/>
              </a:prstGeom>
              <a:noFill/>
            </p:spPr>
            <p:txBody>
              <a:bodyPr wrap="none" rtlCol="0">
                <a:spAutoFit/>
              </a:bodyPr>
              <a:lstStyle/>
              <a:p>
                <a:r>
                  <a:rPr lang="en-US" altLang="zh-CN" sz="2400" dirty="0" smtClean="0"/>
                  <a:t>Iteration </a:t>
                </a:r>
                <a14:m>
                  <m:oMath xmlns:m="http://schemas.openxmlformats.org/officeDocument/2006/math">
                    <m:r>
                      <a:rPr lang="en-US" altLang="zh-CN" sz="2400" i="1" dirty="0" smtClean="0">
                        <a:latin typeface="Cambria Math"/>
                      </a:rPr>
                      <m:t>𝑇</m:t>
                    </m:r>
                  </m:oMath>
                </a14:m>
                <a:r>
                  <a:rPr lang="en-US" altLang="zh-CN" sz="2400" dirty="0" smtClean="0"/>
                  <a:t>:</a:t>
                </a:r>
                <a:endParaRPr lang="en-US" sz="2400" dirty="0"/>
              </a:p>
            </p:txBody>
          </p:sp>
        </mc:Choice>
        <mc:Fallback xmlns="">
          <p:sp>
            <p:nvSpPr>
              <p:cNvPr id="188" name="TextBox 187"/>
              <p:cNvSpPr txBox="1">
                <a:spLocks noRot="1" noChangeAspect="1" noMove="1" noResize="1" noEditPoints="1" noAdjustHandles="1" noChangeArrowheads="1" noChangeShapeType="1" noTextEdit="1"/>
              </p:cNvSpPr>
              <p:nvPr/>
            </p:nvSpPr>
            <p:spPr>
              <a:xfrm>
                <a:off x="5647005" y="2320118"/>
                <a:ext cx="1463927" cy="461665"/>
              </a:xfrm>
              <a:prstGeom prst="rect">
                <a:avLst/>
              </a:prstGeom>
              <a:blipFill rotWithShape="0">
                <a:blip r:embed="rId33"/>
                <a:stretch>
                  <a:fillRect l="-6250" t="-10667" r="-15000" b="-30667"/>
                </a:stretch>
              </a:blipFill>
            </p:spPr>
            <p:txBody>
              <a:bodyPr/>
              <a:lstStyle/>
              <a:p>
                <a:r>
                  <a:rPr lang="en-US">
                    <a:noFill/>
                  </a:rPr>
                  <a:t> </a:t>
                </a:r>
              </a:p>
            </p:txBody>
          </p:sp>
        </mc:Fallback>
      </mc:AlternateContent>
      <p:sp>
        <p:nvSpPr>
          <p:cNvPr id="219" name="Right Arrow 218"/>
          <p:cNvSpPr/>
          <p:nvPr/>
        </p:nvSpPr>
        <p:spPr bwMode="auto">
          <a:xfrm rot="5400000">
            <a:off x="6886030" y="3688032"/>
            <a:ext cx="400069" cy="556406"/>
          </a:xfrm>
          <a:prstGeom prst="righ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0" tIns="45720" rIns="0" bIns="45720" numCol="1" rtlCol="0" anchor="ctr" anchorCtr="0" compatLnSpc="1">
            <a:prstTxWarp prst="textNoShape">
              <a:avLst/>
            </a:prstTxWarp>
          </a:bodyPr>
          <a:lstStyle/>
          <a:p>
            <a:pPr algn="ctr" fontAlgn="base">
              <a:spcBef>
                <a:spcPct val="0"/>
              </a:spcBef>
              <a:spcAft>
                <a:spcPct val="0"/>
              </a:spcAft>
            </a:pPr>
            <a:endParaRPr lang="en-US" sz="2000" dirty="0"/>
          </a:p>
        </p:txBody>
      </p:sp>
      <p:grpSp>
        <p:nvGrpSpPr>
          <p:cNvPr id="222" name="Group 221"/>
          <p:cNvGrpSpPr/>
          <p:nvPr/>
        </p:nvGrpSpPr>
        <p:grpSpPr>
          <a:xfrm>
            <a:off x="10628585" y="3095529"/>
            <a:ext cx="1142460" cy="3405945"/>
            <a:chOff x="5448930" y="4609469"/>
            <a:chExt cx="1142460" cy="3405945"/>
          </a:xfrm>
        </p:grpSpPr>
        <mc:AlternateContent xmlns:mc="http://schemas.openxmlformats.org/markup-compatibility/2006" xmlns:a14="http://schemas.microsoft.com/office/drawing/2010/main">
          <mc:Choice Requires="a14">
            <p:sp>
              <p:nvSpPr>
                <p:cNvPr id="223" name="Rectangle 222"/>
                <p:cNvSpPr/>
                <p:nvPr/>
              </p:nvSpPr>
              <p:spPr>
                <a:xfrm>
                  <a:off x="5553477" y="7553749"/>
                  <a:ext cx="1037913" cy="461665"/>
                </a:xfrm>
                <a:prstGeom prst="rect">
                  <a:avLst/>
                </a:prstGeom>
              </p:spPr>
              <p:txBody>
                <a:bodyPr wrap="none">
                  <a:spAutoFit/>
                </a:bodyPr>
                <a:lstStyle/>
                <a:p>
                  <a:r>
                    <a:rPr lang="en-US" altLang="zh-CN" sz="2400" b="0" dirty="0" smtClean="0"/>
                    <a:t>Label </a:t>
                  </a:r>
                  <a14:m>
                    <m:oMath xmlns:m="http://schemas.openxmlformats.org/officeDocument/2006/math">
                      <m:r>
                        <a:rPr lang="en-US" altLang="zh-CN" sz="2400" b="0" i="1" smtClean="0">
                          <a:latin typeface="Cambria Math" charset="0"/>
                        </a:rPr>
                        <m:t>𝑦</m:t>
                      </m:r>
                    </m:oMath>
                  </a14:m>
                  <a:endParaRPr lang="en-US" sz="2400" dirty="0"/>
                </a:p>
              </p:txBody>
            </p:sp>
          </mc:Choice>
          <mc:Fallback xmlns="">
            <p:sp>
              <p:nvSpPr>
                <p:cNvPr id="223" name="Rectangle 222"/>
                <p:cNvSpPr>
                  <a:spLocks noRot="1" noChangeAspect="1" noMove="1" noResize="1" noEditPoints="1" noAdjustHandles="1" noChangeArrowheads="1" noChangeShapeType="1" noTextEdit="1"/>
                </p:cNvSpPr>
                <p:nvPr/>
              </p:nvSpPr>
              <p:spPr>
                <a:xfrm>
                  <a:off x="5553477" y="7553749"/>
                  <a:ext cx="1037913" cy="461665"/>
                </a:xfrm>
                <a:prstGeom prst="rect">
                  <a:avLst/>
                </a:prstGeom>
                <a:blipFill rotWithShape="0">
                  <a:blip r:embed="rId34"/>
                  <a:stretch>
                    <a:fillRect l="-9412" t="-10526" r="-5294"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 name="Right Arrow 224"/>
                <p:cNvSpPr/>
                <p:nvPr/>
              </p:nvSpPr>
              <p:spPr bwMode="auto">
                <a:xfrm rot="5400000">
                  <a:off x="4571999" y="5486400"/>
                  <a:ext cx="2843667" cy="1089806"/>
                </a:xfrm>
                <a:prstGeom prst="righ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0" tIns="45720" rIns="0" bIns="45720" numCol="1" rtlCol="0" anchor="ctr" anchorCtr="0" compatLnSpc="1">
                  <a:prstTxWarp prst="textNoShape">
                    <a:avLst/>
                  </a:prstTxWarp>
                </a:bodyPr>
                <a:lstStyle/>
                <a:p>
                  <a:pPr algn="ctr" fontAlgn="base">
                    <a:spcBef>
                      <a:spcPct val="0"/>
                    </a:spcBef>
                    <a:spcAft>
                      <a:spcPct val="0"/>
                    </a:spcAft>
                  </a:pPr>
                  <a:r>
                    <a:rPr lang="en-US" sz="2000" dirty="0" smtClean="0"/>
                    <a:t>classification/regression</a:t>
                  </a:r>
                </a:p>
                <a:p>
                  <a:pPr algn="ctr" fontAlgn="base">
                    <a:spcBef>
                      <a:spcPct val="0"/>
                    </a:spcBef>
                    <a:spcAft>
                      <a:spcPct val="0"/>
                    </a:spcAft>
                  </a:pPr>
                  <a:r>
                    <a:rPr lang="en-US" sz="2000" dirty="0" smtClean="0"/>
                    <a:t>with parameter </a:t>
                  </a:r>
                  <a14:m>
                    <m:oMath xmlns:m="http://schemas.openxmlformats.org/officeDocument/2006/math">
                      <m:r>
                        <a:rPr lang="en-US" sz="2000" i="1" dirty="0" smtClean="0">
                          <a:latin typeface="Cambria Math"/>
                        </a:rPr>
                        <m:t>𝑉</m:t>
                      </m:r>
                    </m:oMath>
                  </a14:m>
                  <a:endParaRPr lang="en-US" sz="2000" dirty="0" smtClean="0"/>
                </a:p>
              </p:txBody>
            </p:sp>
          </mc:Choice>
          <mc:Fallback xmlns="">
            <p:sp>
              <p:nvSpPr>
                <p:cNvPr id="225" name="Right Arrow 224"/>
                <p:cNvSpPr>
                  <a:spLocks noRot="1" noChangeAspect="1" noMove="1" noResize="1" noEditPoints="1" noAdjustHandles="1" noChangeArrowheads="1" noChangeShapeType="1" noTextEdit="1"/>
                </p:cNvSpPr>
                <p:nvPr/>
              </p:nvSpPr>
              <p:spPr bwMode="auto">
                <a:xfrm rot="5400000">
                  <a:off x="4571999" y="5486400"/>
                  <a:ext cx="2843667" cy="1089806"/>
                </a:xfrm>
                <a:prstGeom prst="rightArrow">
                  <a:avLst/>
                </a:prstGeom>
                <a:blipFill rotWithShape="0">
                  <a:blip r:embed="rId35"/>
                  <a:stretch>
                    <a:fillRect/>
                  </a:stretch>
                </a:blipFill>
                <a:ln w="9525"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r>
                    <a:rPr lang="en-US">
                      <a:noFill/>
                    </a:rPr>
                    <a:t> </a:t>
                  </a:r>
                </a:p>
              </p:txBody>
            </p:sp>
          </mc:Fallback>
        </mc:AlternateContent>
      </p:grpSp>
      <p:graphicFrame>
        <p:nvGraphicFramePr>
          <p:cNvPr id="226" name="Table 225"/>
          <p:cNvGraphicFramePr>
            <a:graphicFrameLocks noGrp="1"/>
          </p:cNvGraphicFramePr>
          <p:nvPr>
            <p:extLst>
              <p:ext uri="{D42A27DB-BD31-4B8C-83A1-F6EECF244321}">
                <p14:modId xmlns:p14="http://schemas.microsoft.com/office/powerpoint/2010/main" val="1355778534"/>
              </p:ext>
            </p:extLst>
          </p:nvPr>
        </p:nvGraphicFramePr>
        <p:xfrm>
          <a:off x="6140627" y="4318670"/>
          <a:ext cx="2088478" cy="2407920"/>
        </p:xfrm>
        <a:graphic>
          <a:graphicData uri="http://schemas.openxmlformats.org/drawingml/2006/table">
            <a:tbl>
              <a:tblPr firstRow="1" bandRow="1">
                <a:tableStyleId>{D7AC3CCA-C797-4891-BE02-D94E43425B78}</a:tableStyleId>
              </a:tblPr>
              <a:tblGrid>
                <a:gridCol w="2088478"/>
              </a:tblGrid>
              <a:tr h="121920">
                <a:tc>
                  <a:txBody>
                    <a:bodyPr/>
                    <a:lstStyle/>
                    <a:p>
                      <a:pPr algn="ctr"/>
                      <a:r>
                        <a:rPr lang="en-US" sz="2400" b="0" dirty="0" smtClean="0"/>
                        <a:t>Aggregate</a:t>
                      </a:r>
                      <a:endParaRPr lang="en-US" b="0" dirty="0">
                        <a:solidFill>
                          <a:schemeClr val="tx1"/>
                        </a:solidFill>
                      </a:endParaRPr>
                    </a:p>
                  </a:txBody>
                  <a:tcPr/>
                </a:tc>
              </a:tr>
              <a:tr h="1324748">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sz="1400" dirty="0"/>
                    </a:p>
                  </a:txBody>
                  <a:tcPr>
                    <a:noFill/>
                  </a:tcPr>
                </a:tc>
              </a:tr>
            </a:tbl>
          </a:graphicData>
        </a:graphic>
      </p:graphicFrame>
      <p:graphicFrame>
        <p:nvGraphicFramePr>
          <p:cNvPr id="227" name="Table 226"/>
          <p:cNvGraphicFramePr>
            <a:graphicFrameLocks noGrp="1"/>
          </p:cNvGraphicFramePr>
          <p:nvPr>
            <p:extLst>
              <p:ext uri="{D42A27DB-BD31-4B8C-83A1-F6EECF244321}">
                <p14:modId xmlns:p14="http://schemas.microsoft.com/office/powerpoint/2010/main" val="1768326268"/>
              </p:ext>
            </p:extLst>
          </p:nvPr>
        </p:nvGraphicFramePr>
        <p:xfrm>
          <a:off x="6845630" y="4957618"/>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grpSp>
        <p:nvGrpSpPr>
          <p:cNvPr id="228" name="Group 227"/>
          <p:cNvGrpSpPr/>
          <p:nvPr/>
        </p:nvGrpSpPr>
        <p:grpSpPr>
          <a:xfrm>
            <a:off x="6282394" y="4852070"/>
            <a:ext cx="1521005" cy="476669"/>
            <a:chOff x="351164" y="4771252"/>
            <a:chExt cx="1521005" cy="476669"/>
          </a:xfrm>
        </p:grpSpPr>
        <p:grpSp>
          <p:nvGrpSpPr>
            <p:cNvPr id="229" name="Group 228"/>
            <p:cNvGrpSpPr/>
            <p:nvPr/>
          </p:nvGrpSpPr>
          <p:grpSpPr>
            <a:xfrm>
              <a:off x="999808" y="4966686"/>
              <a:ext cx="872361" cy="189966"/>
              <a:chOff x="999808" y="4966686"/>
              <a:chExt cx="872361" cy="189966"/>
            </a:xfrm>
          </p:grpSpPr>
          <p:sp>
            <p:nvSpPr>
              <p:cNvPr id="231" name="Oval 230"/>
              <p:cNvSpPr/>
              <p:nvPr/>
            </p:nvSpPr>
            <p:spPr>
              <a:xfrm>
                <a:off x="999808" y="4966686"/>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1343279" y="4968959"/>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1686749" y="4971232"/>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30" name="TextBox 229"/>
                <p:cNvSpPr txBox="1"/>
                <p:nvPr/>
              </p:nvSpPr>
              <p:spPr bwMode="auto">
                <a:xfrm>
                  <a:off x="351164" y="4771252"/>
                  <a:ext cx="666273" cy="476669"/>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14:m>
                    <m:oMathPara xmlns:m="http://schemas.openxmlformats.org/officeDocument/2006/math">
                      <m:oMathParaPr>
                        <m:jc m:val="centerGroup"/>
                      </m:oMathParaPr>
                      <m:oMath xmlns:m="http://schemas.openxmlformats.org/officeDocument/2006/math">
                        <m:sSubSup>
                          <m:sSubSupPr>
                            <m:ctrlPr>
                              <a:rPr lang="en-US" sz="2000" b="0" i="1" kern="0" smtClean="0">
                                <a:solidFill>
                                  <a:schemeClr val="tx1"/>
                                </a:solidFill>
                                <a:latin typeface="Cambria Math" charset="0"/>
                              </a:rPr>
                            </m:ctrlPr>
                          </m:sSubSupPr>
                          <m:e>
                            <m:r>
                              <a:rPr lang="en-US" sz="2000" b="0" i="1" kern="0" smtClean="0">
                                <a:solidFill>
                                  <a:schemeClr val="tx1"/>
                                </a:solidFill>
                                <a:latin typeface="Cambria Math"/>
                              </a:rPr>
                              <m:t>𝜇</m:t>
                            </m:r>
                          </m:e>
                          <m:sub>
                            <m:r>
                              <a:rPr lang="en-US" sz="2000" b="0" i="1" kern="0" smtClean="0">
                                <a:solidFill>
                                  <a:schemeClr val="tx1"/>
                                </a:solidFill>
                                <a:latin typeface="Cambria Math"/>
                              </a:rPr>
                              <m:t>1</m:t>
                            </m:r>
                          </m:sub>
                          <m:sup>
                            <m:r>
                              <a:rPr lang="en-US" sz="2000" b="0" i="1" kern="0" smtClean="0">
                                <a:solidFill>
                                  <a:schemeClr val="tx1"/>
                                </a:solidFill>
                                <a:latin typeface="Cambria Math"/>
                              </a:rPr>
                              <m:t>(</m:t>
                            </m:r>
                            <m:r>
                              <a:rPr lang="en-US" sz="2000" b="0" i="1" kern="0" smtClean="0">
                                <a:solidFill>
                                  <a:schemeClr val="tx1"/>
                                </a:solidFill>
                                <a:latin typeface="Cambria Math"/>
                              </a:rPr>
                              <m:t>𝑇</m:t>
                            </m:r>
                            <m:r>
                              <a:rPr lang="en-US" sz="2000" b="0" i="1" kern="0" smtClean="0">
                                <a:solidFill>
                                  <a:schemeClr val="tx1"/>
                                </a:solidFill>
                                <a:latin typeface="Cambria Math"/>
                              </a:rPr>
                              <m:t>)</m:t>
                            </m:r>
                          </m:sup>
                        </m:sSubSup>
                      </m:oMath>
                    </m:oMathPara>
                  </a14:m>
                  <a:endParaRPr lang="en-US" sz="2000" kern="0" dirty="0" smtClean="0">
                    <a:solidFill>
                      <a:schemeClr val="tx1"/>
                    </a:solidFill>
                  </a:endParaRPr>
                </a:p>
              </p:txBody>
            </p:sp>
          </mc:Choice>
          <mc:Fallback xmlns="">
            <p:sp>
              <p:nvSpPr>
                <p:cNvPr id="112" name="TextBox 111"/>
                <p:cNvSpPr txBox="1">
                  <a:spLocks noRot="1" noChangeAspect="1" noMove="1" noResize="1" noEditPoints="1" noAdjustHandles="1" noChangeArrowheads="1" noChangeShapeType="1" noTextEdit="1"/>
                </p:cNvSpPr>
                <p:nvPr/>
              </p:nvSpPr>
              <p:spPr bwMode="auto">
                <a:xfrm>
                  <a:off x="351164" y="4771252"/>
                  <a:ext cx="666273" cy="476669"/>
                </a:xfrm>
                <a:prstGeom prst="rect">
                  <a:avLst/>
                </a:prstGeom>
                <a:blipFill rotWithShape="1">
                  <a:blip r:embed="rId36"/>
                  <a:stretch>
                    <a:fillRect b="-1282"/>
                  </a:stretch>
                </a:blipFill>
                <a:ln w="9525">
                  <a:noFill/>
                  <a:miter lim="800000"/>
                  <a:headEnd/>
                  <a:tailEnd/>
                </a:ln>
                <a:effectLst/>
              </p:spPr>
              <p:txBody>
                <a:bodyPr/>
                <a:lstStyle/>
                <a:p>
                  <a:r>
                    <a:rPr lang="en-US">
                      <a:noFill/>
                    </a:rPr>
                    <a:t> </a:t>
                  </a:r>
                </a:p>
              </p:txBody>
            </p:sp>
          </mc:Fallback>
        </mc:AlternateContent>
      </p:grpSp>
      <p:graphicFrame>
        <p:nvGraphicFramePr>
          <p:cNvPr id="234" name="Table 233"/>
          <p:cNvGraphicFramePr>
            <a:graphicFrameLocks noGrp="1"/>
          </p:cNvGraphicFramePr>
          <p:nvPr>
            <p:extLst>
              <p:ext uri="{D42A27DB-BD31-4B8C-83A1-F6EECF244321}">
                <p14:modId xmlns:p14="http://schemas.microsoft.com/office/powerpoint/2010/main" val="1233395443"/>
              </p:ext>
            </p:extLst>
          </p:nvPr>
        </p:nvGraphicFramePr>
        <p:xfrm>
          <a:off x="6833755" y="5653578"/>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grpSp>
        <p:nvGrpSpPr>
          <p:cNvPr id="236" name="Group 235"/>
          <p:cNvGrpSpPr/>
          <p:nvPr/>
        </p:nvGrpSpPr>
        <p:grpSpPr>
          <a:xfrm>
            <a:off x="6293027" y="5548503"/>
            <a:ext cx="1498497" cy="476990"/>
            <a:chOff x="373672" y="4771725"/>
            <a:chExt cx="1498497" cy="476990"/>
          </a:xfrm>
        </p:grpSpPr>
        <p:grpSp>
          <p:nvGrpSpPr>
            <p:cNvPr id="238" name="Group 237"/>
            <p:cNvGrpSpPr/>
            <p:nvPr/>
          </p:nvGrpSpPr>
          <p:grpSpPr>
            <a:xfrm>
              <a:off x="999808" y="4966686"/>
              <a:ext cx="872361" cy="189966"/>
              <a:chOff x="999808" y="4966686"/>
              <a:chExt cx="872361" cy="189966"/>
            </a:xfrm>
          </p:grpSpPr>
          <p:sp>
            <p:nvSpPr>
              <p:cNvPr id="241" name="Oval 240"/>
              <p:cNvSpPr/>
              <p:nvPr/>
            </p:nvSpPr>
            <p:spPr>
              <a:xfrm>
                <a:off x="999808" y="4966686"/>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1343279" y="4968959"/>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1686749" y="4971232"/>
                <a:ext cx="185420" cy="1854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40" name="TextBox 239"/>
                <p:cNvSpPr txBox="1"/>
                <p:nvPr/>
              </p:nvSpPr>
              <p:spPr bwMode="auto">
                <a:xfrm>
                  <a:off x="373672" y="4771725"/>
                  <a:ext cx="666273" cy="476990"/>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14:m>
                    <m:oMathPara xmlns:m="http://schemas.openxmlformats.org/officeDocument/2006/math">
                      <m:oMathParaPr>
                        <m:jc m:val="centerGroup"/>
                      </m:oMathParaPr>
                      <m:oMath xmlns:m="http://schemas.openxmlformats.org/officeDocument/2006/math">
                        <m:sSubSup>
                          <m:sSubSupPr>
                            <m:ctrlPr>
                              <a:rPr lang="en-US" sz="2000" b="0" i="1" kern="0" smtClean="0">
                                <a:solidFill>
                                  <a:schemeClr val="tx1"/>
                                </a:solidFill>
                                <a:latin typeface="Cambria Math" charset="0"/>
                              </a:rPr>
                            </m:ctrlPr>
                          </m:sSubSupPr>
                          <m:e>
                            <m:r>
                              <a:rPr lang="en-US" sz="2000" b="0" i="1" kern="0" smtClean="0">
                                <a:solidFill>
                                  <a:schemeClr val="tx1"/>
                                </a:solidFill>
                                <a:latin typeface="Cambria Math"/>
                              </a:rPr>
                              <m:t>𝜇</m:t>
                            </m:r>
                          </m:e>
                          <m:sub>
                            <m:r>
                              <a:rPr lang="en-US" sz="2000" b="0" i="1" kern="0" smtClean="0">
                                <a:solidFill>
                                  <a:schemeClr val="tx1"/>
                                </a:solidFill>
                                <a:latin typeface="Cambria Math"/>
                              </a:rPr>
                              <m:t>2</m:t>
                            </m:r>
                          </m:sub>
                          <m:sup>
                            <m:r>
                              <a:rPr lang="en-US" sz="2000" b="0" i="1" kern="0" smtClean="0">
                                <a:solidFill>
                                  <a:schemeClr val="tx1"/>
                                </a:solidFill>
                                <a:latin typeface="Cambria Math"/>
                              </a:rPr>
                              <m:t>(</m:t>
                            </m:r>
                            <m:r>
                              <a:rPr lang="en-US" sz="2000" b="0" i="1" kern="0" smtClean="0">
                                <a:solidFill>
                                  <a:schemeClr val="tx1"/>
                                </a:solidFill>
                                <a:latin typeface="Cambria Math"/>
                              </a:rPr>
                              <m:t>𝑇</m:t>
                            </m:r>
                            <m:r>
                              <a:rPr lang="en-US" sz="2000" b="0" i="1" kern="0" smtClean="0">
                                <a:solidFill>
                                  <a:schemeClr val="tx1"/>
                                </a:solidFill>
                                <a:latin typeface="Cambria Math"/>
                              </a:rPr>
                              <m:t>)</m:t>
                            </m:r>
                          </m:sup>
                        </m:sSubSup>
                      </m:oMath>
                    </m:oMathPara>
                  </a14:m>
                  <a:endParaRPr lang="en-US" sz="2000" kern="0" dirty="0" smtClean="0">
                    <a:solidFill>
                      <a:schemeClr val="tx1"/>
                    </a:solidFill>
                  </a:endParaRPr>
                </a:p>
              </p:txBody>
            </p:sp>
          </mc:Choice>
          <mc:Fallback xmlns="">
            <p:sp>
              <p:nvSpPr>
                <p:cNvPr id="119" name="TextBox 118"/>
                <p:cNvSpPr txBox="1">
                  <a:spLocks noRot="1" noChangeAspect="1" noMove="1" noResize="1" noEditPoints="1" noAdjustHandles="1" noChangeArrowheads="1" noChangeShapeType="1" noTextEdit="1"/>
                </p:cNvSpPr>
                <p:nvPr/>
              </p:nvSpPr>
              <p:spPr bwMode="auto">
                <a:xfrm>
                  <a:off x="373672" y="4771725"/>
                  <a:ext cx="666273" cy="476990"/>
                </a:xfrm>
                <a:prstGeom prst="rect">
                  <a:avLst/>
                </a:prstGeom>
                <a:blipFill rotWithShape="1">
                  <a:blip r:embed="rId37"/>
                  <a:stretch>
                    <a:fillRect b="-3846"/>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5" name="TextBox 244"/>
              <p:cNvSpPr txBox="1"/>
              <p:nvPr/>
            </p:nvSpPr>
            <p:spPr bwMode="auto">
              <a:xfrm>
                <a:off x="7126925" y="5250543"/>
                <a:ext cx="471603"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14:m>
                  <m:oMathPara xmlns:m="http://schemas.openxmlformats.org/officeDocument/2006/math">
                    <m:oMathParaPr>
                      <m:jc m:val="centerGroup"/>
                    </m:oMathParaPr>
                    <m:oMath xmlns:m="http://schemas.openxmlformats.org/officeDocument/2006/math">
                      <m:r>
                        <a:rPr lang="en-US" sz="2400" b="0" i="1" kern="0" smtClean="0">
                          <a:solidFill>
                            <a:schemeClr val="tx1"/>
                          </a:solidFill>
                          <a:latin typeface="Cambria Math"/>
                        </a:rPr>
                        <m:t>+</m:t>
                      </m:r>
                    </m:oMath>
                  </m:oMathPara>
                </a14:m>
                <a:endParaRPr lang="en-US" sz="2000" kern="0" dirty="0" smtClean="0">
                  <a:solidFill>
                    <a:schemeClr val="tx1"/>
                  </a:solidFill>
                </a:endParaRPr>
              </a:p>
            </p:txBody>
          </p:sp>
        </mc:Choice>
        <mc:Fallback xmlns="">
          <p:sp>
            <p:nvSpPr>
              <p:cNvPr id="245" name="TextBox 244"/>
              <p:cNvSpPr txBox="1">
                <a:spLocks noRot="1" noChangeAspect="1" noMove="1" noResize="1" noEditPoints="1" noAdjustHandles="1" noChangeArrowheads="1" noChangeShapeType="1" noTextEdit="1"/>
              </p:cNvSpPr>
              <p:nvPr/>
            </p:nvSpPr>
            <p:spPr bwMode="auto">
              <a:xfrm>
                <a:off x="7126925" y="5250543"/>
                <a:ext cx="471603" cy="461665"/>
              </a:xfrm>
              <a:prstGeom prst="rect">
                <a:avLst/>
              </a:prstGeom>
              <a:blipFill rotWithShape="0">
                <a:blip r:embed="rId38"/>
                <a:stretch>
                  <a:fillRect l="-1299"/>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 name="TextBox 245"/>
              <p:cNvSpPr txBox="1"/>
              <p:nvPr/>
            </p:nvSpPr>
            <p:spPr bwMode="auto">
              <a:xfrm>
                <a:off x="7135450" y="5933120"/>
                <a:ext cx="471603"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14:m>
                  <m:oMathPara xmlns:m="http://schemas.openxmlformats.org/officeDocument/2006/math">
                    <m:oMathParaPr>
                      <m:jc m:val="centerGroup"/>
                    </m:oMathParaPr>
                    <m:oMath xmlns:m="http://schemas.openxmlformats.org/officeDocument/2006/math">
                      <m:r>
                        <a:rPr lang="en-US" sz="2400" b="0" i="1" kern="0" smtClean="0">
                          <a:solidFill>
                            <a:schemeClr val="tx1"/>
                          </a:solidFill>
                          <a:latin typeface="Cambria Math"/>
                        </a:rPr>
                        <m:t>+</m:t>
                      </m:r>
                    </m:oMath>
                  </m:oMathPara>
                </a14:m>
                <a:endParaRPr lang="en-US" sz="2000" kern="0" dirty="0" smtClean="0">
                  <a:solidFill>
                    <a:schemeClr val="tx1"/>
                  </a:solidFill>
                </a:endParaRPr>
              </a:p>
            </p:txBody>
          </p:sp>
        </mc:Choice>
        <mc:Fallback xmlns="">
          <p:sp>
            <p:nvSpPr>
              <p:cNvPr id="246" name="TextBox 245"/>
              <p:cNvSpPr txBox="1">
                <a:spLocks noRot="1" noChangeAspect="1" noMove="1" noResize="1" noEditPoints="1" noAdjustHandles="1" noChangeArrowheads="1" noChangeShapeType="1" noTextEdit="1"/>
              </p:cNvSpPr>
              <p:nvPr/>
            </p:nvSpPr>
            <p:spPr bwMode="auto">
              <a:xfrm>
                <a:off x="7135450" y="5933120"/>
                <a:ext cx="471603" cy="461665"/>
              </a:xfrm>
              <a:prstGeom prst="rect">
                <a:avLst/>
              </a:prstGeom>
              <a:blipFill rotWithShape="0">
                <a:blip r:embed="rId39"/>
                <a:stretch>
                  <a:fillRect l="-2597"/>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7" name="TextBox 246"/>
              <p:cNvSpPr txBox="1"/>
              <p:nvPr/>
            </p:nvSpPr>
            <p:spPr bwMode="auto">
              <a:xfrm>
                <a:off x="7193343" y="6248553"/>
                <a:ext cx="338554"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14:m>
                  <m:oMathPara xmlns:m="http://schemas.openxmlformats.org/officeDocument/2006/math">
                    <m:oMathParaPr>
                      <m:jc m:val="centerGroup"/>
                    </m:oMathParaPr>
                    <m:oMath xmlns:m="http://schemas.openxmlformats.org/officeDocument/2006/math">
                      <m:r>
                        <a:rPr lang="en-US" sz="2400" b="0" i="1" kern="0" smtClean="0">
                          <a:solidFill>
                            <a:schemeClr val="tx1"/>
                          </a:solidFill>
                          <a:latin typeface="Cambria Math"/>
                        </a:rPr>
                        <m:t>⋮</m:t>
                      </m:r>
                    </m:oMath>
                  </m:oMathPara>
                </a14:m>
                <a:endParaRPr lang="en-US" sz="2000" kern="0" dirty="0" smtClean="0">
                  <a:solidFill>
                    <a:schemeClr val="tx1"/>
                  </a:solidFill>
                </a:endParaRPr>
              </a:p>
            </p:txBody>
          </p:sp>
        </mc:Choice>
        <mc:Fallback xmlns="">
          <p:sp>
            <p:nvSpPr>
              <p:cNvPr id="247" name="TextBox 246"/>
              <p:cNvSpPr txBox="1">
                <a:spLocks noRot="1" noChangeAspect="1" noMove="1" noResize="1" noEditPoints="1" noAdjustHandles="1" noChangeArrowheads="1" noChangeShapeType="1" noTextEdit="1"/>
              </p:cNvSpPr>
              <p:nvPr/>
            </p:nvSpPr>
            <p:spPr bwMode="auto">
              <a:xfrm>
                <a:off x="7193343" y="6248553"/>
                <a:ext cx="338554" cy="461665"/>
              </a:xfrm>
              <a:prstGeom prst="rect">
                <a:avLst/>
              </a:prstGeom>
              <a:blipFill rotWithShape="0">
                <a:blip r:embed="rId40"/>
                <a:stretch>
                  <a:fillRect l="-3571"/>
                </a:stretch>
              </a:blipFill>
              <a:ln w="9525">
                <a:noFill/>
                <a:miter lim="800000"/>
                <a:headEnd/>
                <a:tailEnd/>
              </a:ln>
              <a:effectLst/>
            </p:spPr>
            <p:txBody>
              <a:bodyPr/>
              <a:lstStyle/>
              <a:p>
                <a:r>
                  <a:rPr lang="en-US">
                    <a:noFill/>
                  </a:rPr>
                  <a:t> </a:t>
                </a:r>
              </a:p>
            </p:txBody>
          </p:sp>
        </mc:Fallback>
      </mc:AlternateContent>
      <p:graphicFrame>
        <p:nvGraphicFramePr>
          <p:cNvPr id="248" name="Table 247"/>
          <p:cNvGraphicFramePr>
            <a:graphicFrameLocks noGrp="1"/>
          </p:cNvGraphicFramePr>
          <p:nvPr>
            <p:extLst>
              <p:ext uri="{D42A27DB-BD31-4B8C-83A1-F6EECF244321}">
                <p14:modId xmlns:p14="http://schemas.microsoft.com/office/powerpoint/2010/main" val="17566010"/>
              </p:ext>
            </p:extLst>
          </p:nvPr>
        </p:nvGraphicFramePr>
        <p:xfrm>
          <a:off x="8602532" y="5700430"/>
          <a:ext cx="1043295" cy="370840"/>
        </p:xfrm>
        <a:graphic>
          <a:graphicData uri="http://schemas.openxmlformats.org/drawingml/2006/table">
            <a:tbl>
              <a:tblPr firstRow="1" bandRow="1">
                <a:tableStyleId>{5940675A-B579-460E-94D1-54222C63F5DA}</a:tableStyleId>
              </a:tblPr>
              <a:tblGrid>
                <a:gridCol w="347765"/>
                <a:gridCol w="347765"/>
                <a:gridCol w="347765"/>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grpSp>
        <p:nvGrpSpPr>
          <p:cNvPr id="249" name="Group 248"/>
          <p:cNvGrpSpPr/>
          <p:nvPr/>
        </p:nvGrpSpPr>
        <p:grpSpPr>
          <a:xfrm>
            <a:off x="8687940" y="5790316"/>
            <a:ext cx="872361" cy="189966"/>
            <a:chOff x="1457008" y="1332608"/>
            <a:chExt cx="872361" cy="189966"/>
          </a:xfrm>
        </p:grpSpPr>
        <p:sp>
          <p:nvSpPr>
            <p:cNvPr id="250" name="Oval 249"/>
            <p:cNvSpPr/>
            <p:nvPr/>
          </p:nvSpPr>
          <p:spPr>
            <a:xfrm>
              <a:off x="1457008" y="1332608"/>
              <a:ext cx="185420" cy="18542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1800479" y="1334881"/>
              <a:ext cx="185420" cy="18542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2143949" y="1337154"/>
              <a:ext cx="185420" cy="18542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53" name="Rectangle 252"/>
              <p:cNvSpPr/>
              <p:nvPr/>
            </p:nvSpPr>
            <p:spPr>
              <a:xfrm>
                <a:off x="8311330" y="5156870"/>
                <a:ext cx="17413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sSub>
                        <m:sSubPr>
                          <m:ctrlPr>
                            <a:rPr lang="en-US" sz="2400" b="0" i="1" smtClean="0">
                              <a:latin typeface="Cambria Math" charset="0"/>
                            </a:rPr>
                          </m:ctrlPr>
                        </m:sSubPr>
                        <m:e>
                          <m:r>
                            <a:rPr lang="en-US" sz="2400" b="0" i="1" smtClean="0">
                              <a:latin typeface="Cambria Math"/>
                            </a:rPr>
                            <m:t>𝜇</m:t>
                          </m:r>
                        </m:e>
                        <m:sub>
                          <m:r>
                            <a:rPr lang="en-US" sz="2400" b="0" i="1" smtClean="0">
                              <a:latin typeface="Cambria Math"/>
                            </a:rPr>
                            <m:t>𝑎</m:t>
                          </m:r>
                        </m:sub>
                      </m:sSub>
                      <m:r>
                        <a:rPr lang="en-US" sz="2400" b="0" i="1" smtClean="0">
                          <a:latin typeface="Cambria Math"/>
                        </a:rPr>
                        <m:t>(</m:t>
                      </m:r>
                      <m:r>
                        <a:rPr lang="en-US" sz="2400" b="0" i="1" smtClean="0">
                          <a:latin typeface="Cambria Math"/>
                        </a:rPr>
                        <m:t>𝑊</m:t>
                      </m:r>
                      <m:r>
                        <a:rPr lang="en-US" sz="2400" b="0" i="1" smtClean="0">
                          <a:latin typeface="Cambria Math"/>
                        </a:rPr>
                        <m:t>,</m:t>
                      </m:r>
                      <m:r>
                        <a:rPr lang="en-US" sz="2400" b="0" i="1" smtClean="0">
                          <a:latin typeface="Cambria Math"/>
                        </a:rPr>
                        <m:t>𝜒</m:t>
                      </m:r>
                      <m:r>
                        <a:rPr lang="en-US" sz="2400" b="0" i="1" smtClean="0">
                          <a:latin typeface="Cambria Math"/>
                        </a:rPr>
                        <m:t>)</m:t>
                      </m:r>
                    </m:oMath>
                  </m:oMathPara>
                </a14:m>
                <a:endParaRPr lang="en-US" sz="2400" dirty="0"/>
              </a:p>
            </p:txBody>
          </p:sp>
        </mc:Choice>
        <mc:Fallback xmlns="">
          <p:sp>
            <p:nvSpPr>
              <p:cNvPr id="253" name="Rectangle 252"/>
              <p:cNvSpPr>
                <a:spLocks noRot="1" noChangeAspect="1" noMove="1" noResize="1" noEditPoints="1" noAdjustHandles="1" noChangeArrowheads="1" noChangeShapeType="1" noTextEdit="1"/>
              </p:cNvSpPr>
              <p:nvPr/>
            </p:nvSpPr>
            <p:spPr>
              <a:xfrm>
                <a:off x="8311330" y="5156870"/>
                <a:ext cx="1741310" cy="461665"/>
              </a:xfrm>
              <a:prstGeom prst="rect">
                <a:avLst/>
              </a:prstGeom>
              <a:blipFill rotWithShape="0">
                <a:blip r:embed="rId41"/>
                <a:stretch>
                  <a:fillRect r="-1049" b="-17105"/>
                </a:stretch>
              </a:blipFill>
            </p:spPr>
            <p:txBody>
              <a:bodyPr/>
              <a:lstStyle/>
              <a:p>
                <a:r>
                  <a:rPr lang="en-US">
                    <a:noFill/>
                  </a:rPr>
                  <a:t> </a:t>
                </a:r>
              </a:p>
            </p:txBody>
          </p:sp>
        </mc:Fallback>
      </mc:AlternateContent>
      <p:cxnSp>
        <p:nvCxnSpPr>
          <p:cNvPr id="18" name="Curved Connector 17"/>
          <p:cNvCxnSpPr>
            <a:stCxn id="253" idx="3"/>
            <a:endCxn id="225" idx="1"/>
          </p:cNvCxnSpPr>
          <p:nvPr/>
        </p:nvCxnSpPr>
        <p:spPr>
          <a:xfrm flipV="1">
            <a:off x="10052640" y="3095530"/>
            <a:ext cx="1120848" cy="2292173"/>
          </a:xfrm>
          <a:prstGeom prst="curvedConnector4">
            <a:avLst>
              <a:gd name="adj1" fmla="val -16689"/>
              <a:gd name="adj2" fmla="val 13155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50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6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8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80"/>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5E-6 -1.85185E-6 L -0.14415 -0.11991 " pathEditMode="relative" rAng="0" ptsTypes="AA">
                                      <p:cBhvr>
                                        <p:cTn id="76" dur="2000" fill="hold"/>
                                        <p:tgtEl>
                                          <p:spTgt spid="148"/>
                                        </p:tgtEl>
                                        <p:attrNameLst>
                                          <p:attrName>ppt_x</p:attrName>
                                          <p:attrName>ppt_y</p:attrName>
                                        </p:attrNameLst>
                                      </p:cBhvr>
                                      <p:rCtr x="-7214" y="-5995"/>
                                    </p:animMotion>
                                  </p:childTnLst>
                                </p:cTn>
                              </p:par>
                              <p:par>
                                <p:cTn id="77" presetID="42" presetClass="path" presetSubtype="0" accel="50000" decel="50000" fill="hold" nodeType="withEffect">
                                  <p:stCondLst>
                                    <p:cond delay="0"/>
                                  </p:stCondLst>
                                  <p:childTnLst>
                                    <p:animMotion origin="layout" path="M 3.95833E-6 4.81481E-6 L -0.11459 -0.3345 " pathEditMode="relative" rAng="0" ptsTypes="AA">
                                      <p:cBhvr>
                                        <p:cTn id="78" dur="2000" fill="hold"/>
                                        <p:tgtEl>
                                          <p:spTgt spid="180"/>
                                        </p:tgtEl>
                                        <p:attrNameLst>
                                          <p:attrName>ppt_x</p:attrName>
                                          <p:attrName>ppt_y</p:attrName>
                                        </p:attrNameLst>
                                      </p:cBhvr>
                                      <p:rCtr x="-5729" y="-16736"/>
                                    </p:animMotion>
                                  </p:childTnLst>
                                </p:cTn>
                              </p:par>
                              <p:par>
                                <p:cTn id="79" presetID="42" presetClass="path" presetSubtype="0" accel="50000" decel="50000" fill="hold" nodeType="withEffect">
                                  <p:stCondLst>
                                    <p:cond delay="0"/>
                                  </p:stCondLst>
                                  <p:childTnLst>
                                    <p:animMotion origin="layout" path="M 1.04167E-6 -4.44444E-6 L 0.09075 -0.17199 " pathEditMode="relative" rAng="0" ptsTypes="AA">
                                      <p:cBhvr>
                                        <p:cTn id="80" dur="2000" fill="hold"/>
                                        <p:tgtEl>
                                          <p:spTgt spid="183"/>
                                        </p:tgtEl>
                                        <p:attrNameLst>
                                          <p:attrName>ppt_x</p:attrName>
                                          <p:attrName>ppt_y</p:attrName>
                                        </p:attrNameLst>
                                      </p:cBhvr>
                                      <p:rCtr x="4531" y="-8611"/>
                                    </p:animMotion>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3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2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3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3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2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4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20"/>
                                        </p:tgtEl>
                                        <p:attrNameLst>
                                          <p:attrName>style.visibility</p:attrName>
                                        </p:attrNameLst>
                                      </p:cBhvr>
                                      <p:to>
                                        <p:strVal val="visible"/>
                                      </p:to>
                                    </p:set>
                                  </p:childTnLst>
                                </p:cTn>
                              </p:par>
                              <p:par>
                                <p:cTn id="99" presetID="42" presetClass="path" presetSubtype="0" accel="50000" decel="50000" fill="hold" nodeType="withEffect">
                                  <p:stCondLst>
                                    <p:cond delay="0"/>
                                  </p:stCondLst>
                                  <p:childTnLst>
                                    <p:animMotion origin="layout" path="M -4.375E-6 -2.59259E-6 L -0.03151 -0.39722 " pathEditMode="relative" rAng="0" ptsTypes="AA">
                                      <p:cBhvr>
                                        <p:cTn id="100" dur="2000" fill="hold"/>
                                        <p:tgtEl>
                                          <p:spTgt spid="237"/>
                                        </p:tgtEl>
                                        <p:attrNameLst>
                                          <p:attrName>ppt_x</p:attrName>
                                          <p:attrName>ppt_y</p:attrName>
                                        </p:attrNameLst>
                                      </p:cBhvr>
                                      <p:rCtr x="-1576" y="-19861"/>
                                    </p:animMotion>
                                  </p:childTnLst>
                                </p:cTn>
                              </p:par>
                              <p:par>
                                <p:cTn id="101" presetID="42" presetClass="path" presetSubtype="0" accel="50000" decel="50000" fill="hold" nodeType="withEffect">
                                  <p:stCondLst>
                                    <p:cond delay="0"/>
                                  </p:stCondLst>
                                  <p:childTnLst>
                                    <p:animMotion origin="layout" path="M -3.125E-6 -4.44444E-6 L -0.0733 -0.28611 " pathEditMode="relative" rAng="0" ptsTypes="AA">
                                      <p:cBhvr>
                                        <p:cTn id="102" dur="2000" fill="hold"/>
                                        <p:tgtEl>
                                          <p:spTgt spid="235"/>
                                        </p:tgtEl>
                                        <p:attrNameLst>
                                          <p:attrName>ppt_x</p:attrName>
                                          <p:attrName>ppt_y</p:attrName>
                                        </p:attrNameLst>
                                      </p:cBhvr>
                                      <p:rCtr x="-3672" y="-14306"/>
                                    </p:animMotion>
                                  </p:childTnLst>
                                </p:cTn>
                              </p:par>
                              <p:par>
                                <p:cTn id="103" presetID="42" presetClass="path" presetSubtype="0" accel="50000" decel="50000" fill="hold" nodeType="withEffect">
                                  <p:stCondLst>
                                    <p:cond delay="0"/>
                                  </p:stCondLst>
                                  <p:childTnLst>
                                    <p:animMotion origin="layout" path="M -0.00221 -0.0044 L 0.01628 -0.23033 " pathEditMode="relative" rAng="0" ptsTypes="AA">
                                      <p:cBhvr>
                                        <p:cTn id="104" dur="2000" fill="hold"/>
                                        <p:tgtEl>
                                          <p:spTgt spid="242"/>
                                        </p:tgtEl>
                                        <p:attrNameLst>
                                          <p:attrName>ppt_x</p:attrName>
                                          <p:attrName>ppt_y</p:attrName>
                                        </p:attrNameLst>
                                      </p:cBhvr>
                                      <p:rCtr x="924" y="-11296"/>
                                    </p:animMotion>
                                  </p:childTnLst>
                                </p:cTn>
                              </p:par>
                              <p:par>
                                <p:cTn id="105" presetID="42" presetClass="path" presetSubtype="0" accel="50000" decel="50000" fill="hold" nodeType="withEffect">
                                  <p:stCondLst>
                                    <p:cond delay="0"/>
                                  </p:stCondLst>
                                  <p:childTnLst>
                                    <p:animMotion origin="layout" path="M 1.25E-6 0 L 0.06719 -0.38194 " pathEditMode="relative" rAng="0" ptsTypes="AA">
                                      <p:cBhvr>
                                        <p:cTn id="106" dur="2000" fill="hold"/>
                                        <p:tgtEl>
                                          <p:spTgt spid="239"/>
                                        </p:tgtEl>
                                        <p:attrNameLst>
                                          <p:attrName>ppt_x</p:attrName>
                                          <p:attrName>ppt_y</p:attrName>
                                        </p:attrNameLst>
                                      </p:cBhvr>
                                      <p:rCtr x="3359" y="-19097"/>
                                    </p:animMotion>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6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6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6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6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6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66"/>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267"/>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6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69"/>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27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7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7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7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274"/>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7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47"/>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50"/>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51"/>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52"/>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53"/>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54"/>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55"/>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56"/>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57"/>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58"/>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59"/>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60"/>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62"/>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63"/>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64"/>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65"/>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87"/>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166"/>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68"/>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69"/>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71"/>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172"/>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73"/>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174"/>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175"/>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76"/>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77"/>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178"/>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79"/>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181"/>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82"/>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184"/>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185"/>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188"/>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186"/>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nodeType="clickEffect">
                                  <p:stCondLst>
                                    <p:cond delay="0"/>
                                  </p:stCondLst>
                                  <p:childTnLst>
                                    <p:set>
                                      <p:cBhvr>
                                        <p:cTn id="216" dur="1" fill="hold">
                                          <p:stCondLst>
                                            <p:cond delay="0"/>
                                          </p:stCondLst>
                                        </p:cTn>
                                        <p:tgtEl>
                                          <p:spTgt spid="227"/>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219"/>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228"/>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234"/>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236"/>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245"/>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226"/>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246"/>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247"/>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248"/>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253"/>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249"/>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222"/>
                                        </p:tgtEl>
                                        <p:attrNameLst>
                                          <p:attrName>style.visibility</p:attrName>
                                        </p:attrNameLst>
                                      </p:cBhvr>
                                      <p:to>
                                        <p:strVal val="visible"/>
                                      </p:to>
                                    </p:set>
                                  </p:childTnLst>
                                </p:cTn>
                              </p:par>
                              <p:par>
                                <p:cTn id="243" presetID="1" presetClass="entr" presetSubtype="0" fill="hold" nodeType="withEffect">
                                  <p:stCondLst>
                                    <p:cond delay="0"/>
                                  </p:stCondLst>
                                  <p:childTnLst>
                                    <p:set>
                                      <p:cBhvr>
                                        <p:cTn id="2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p:bldP spid="38" grpId="0"/>
      <p:bldP spid="40" grpId="0" animBg="1"/>
      <p:bldP spid="41" grpId="0" animBg="1"/>
      <p:bldP spid="42" grpId="0" animBg="1"/>
      <p:bldP spid="43" grpId="0"/>
      <p:bldP spid="45" grpId="0" animBg="1"/>
      <p:bldP spid="46" grpId="0" animBg="1"/>
      <p:bldP spid="47" grpId="0" animBg="1"/>
      <p:bldP spid="48" grpId="0"/>
      <p:bldP spid="73" grpId="0" animBg="1"/>
      <p:bldP spid="74" grpId="0" animBg="1"/>
      <p:bldP spid="110" grpId="0" animBg="1"/>
      <p:bldP spid="141" grpId="0" animBg="1"/>
      <p:bldP spid="142" grpId="0" animBg="1"/>
      <p:bldP spid="143" grpId="0" animBg="1"/>
      <p:bldP spid="144" grpId="0"/>
      <p:bldP spid="261" grpId="0"/>
      <p:bldP spid="263" grpId="0" animBg="1"/>
      <p:bldP spid="264" grpId="0" animBg="1"/>
      <p:bldP spid="265" grpId="0" animBg="1"/>
      <p:bldP spid="266" grpId="0"/>
      <p:bldP spid="268" grpId="0" animBg="1"/>
      <p:bldP spid="269" grpId="0" animBg="1"/>
      <p:bldP spid="270" grpId="0" animBg="1"/>
      <p:bldP spid="271" grpId="0"/>
      <p:bldP spid="273" grpId="0" animBg="1"/>
      <p:bldP spid="274" grpId="0" animBg="1"/>
      <p:bldP spid="275" grpId="0" animBg="1"/>
      <p:bldP spid="147" grpId="0"/>
      <p:bldP spid="151" grpId="0" animBg="1"/>
      <p:bldP spid="152" grpId="0" animBg="1"/>
      <p:bldP spid="153" grpId="0" animBg="1"/>
      <p:bldP spid="154" grpId="0"/>
      <p:bldP spid="156" grpId="0" animBg="1"/>
      <p:bldP spid="157" grpId="0" animBg="1"/>
      <p:bldP spid="158" grpId="0" animBg="1"/>
      <p:bldP spid="159" grpId="0"/>
      <p:bldP spid="162" grpId="0" animBg="1"/>
      <p:bldP spid="163" grpId="0" animBg="1"/>
      <p:bldP spid="164" grpId="0" animBg="1"/>
      <p:bldP spid="165" grpId="0"/>
      <p:bldP spid="166" grpId="0"/>
      <p:bldP spid="169" grpId="0" animBg="1"/>
      <p:bldP spid="171" grpId="0" animBg="1"/>
      <p:bldP spid="172" grpId="0" animBg="1"/>
      <p:bldP spid="173" grpId="0"/>
      <p:bldP spid="175" grpId="0" animBg="1"/>
      <p:bldP spid="176" grpId="0" animBg="1"/>
      <p:bldP spid="177" grpId="0" animBg="1"/>
      <p:bldP spid="178" grpId="0"/>
      <p:bldP spid="181" grpId="0" animBg="1"/>
      <p:bldP spid="182" grpId="0" animBg="1"/>
      <p:bldP spid="184" grpId="0" animBg="1"/>
      <p:bldP spid="185" grpId="0"/>
      <p:bldP spid="186" grpId="0"/>
      <p:bldP spid="187" grpId="0"/>
      <p:bldP spid="188" grpId="0"/>
      <p:bldP spid="219" grpId="0" animBg="1"/>
      <p:bldP spid="245" grpId="0"/>
      <p:bldP spid="246" grpId="0"/>
      <p:bldP spid="247" grpId="0"/>
      <p:bldP spid="2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50000"/>
                  </a:schemeClr>
                </a:solidFill>
              </a:rPr>
              <a:t>Review of traditional approaches</a:t>
            </a:r>
          </a:p>
          <a:p>
            <a:endParaRPr lang="en-US" dirty="0"/>
          </a:p>
          <a:p>
            <a:r>
              <a:rPr lang="en-US" dirty="0" smtClean="0">
                <a:solidFill>
                  <a:schemeClr val="bg1">
                    <a:lumMod val="50000"/>
                  </a:schemeClr>
                </a:solidFill>
              </a:rPr>
              <a:t>Our architecture</a:t>
            </a:r>
          </a:p>
          <a:p>
            <a:endParaRPr lang="en-US" dirty="0"/>
          </a:p>
          <a:p>
            <a:r>
              <a:rPr lang="en-US" dirty="0" smtClean="0">
                <a:solidFill>
                  <a:srgbClr val="FF0000"/>
                </a:solidFill>
              </a:rPr>
              <a:t>Experiments on RNA and molecules</a:t>
            </a:r>
          </a:p>
          <a:p>
            <a:endParaRPr lang="en-US" dirty="0"/>
          </a:p>
          <a:p>
            <a:r>
              <a:rPr lang="en-US" dirty="0" smtClean="0"/>
              <a:t>Extension to social network and recommendation</a:t>
            </a:r>
          </a:p>
          <a:p>
            <a:endParaRPr lang="en-US" dirty="0"/>
          </a:p>
          <a:p>
            <a:r>
              <a:rPr lang="en-US" dirty="0" smtClean="0"/>
              <a:t>Application in graph combinatorial optimization</a:t>
            </a:r>
            <a:endParaRPr lang="en-US" dirty="0"/>
          </a:p>
        </p:txBody>
      </p:sp>
    </p:spTree>
    <p:extLst>
      <p:ext uri="{BB962C8B-B14F-4D97-AF65-F5344CB8AC3E}">
        <p14:creationId xmlns:p14="http://schemas.microsoft.com/office/powerpoint/2010/main" val="1340011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Parameterization</a:t>
            </a:r>
            <a:endParaRPr lang="en-US" dirty="0"/>
          </a:p>
        </p:txBody>
      </p:sp>
      <mc:AlternateContent xmlns:mc="http://schemas.openxmlformats.org/markup-compatibility/2006" xmlns:a14="http://schemas.microsoft.com/office/drawing/2010/main">
        <mc:Choice Requires="a14">
          <p:sp>
            <p:nvSpPr>
              <p:cNvPr id="189" name="TextBox 188"/>
              <p:cNvSpPr txBox="1"/>
              <p:nvPr/>
            </p:nvSpPr>
            <p:spPr>
              <a:xfrm>
                <a:off x="876752" y="2092031"/>
                <a:ext cx="7074116" cy="1206869"/>
              </a:xfrm>
              <a:prstGeom prst="rect">
                <a:avLst/>
              </a:prstGeom>
              <a:noFill/>
            </p:spPr>
            <p:txBody>
              <a:bodyPr wrap="none" rtlCol="0">
                <a:spAutoFit/>
              </a:bodyPr>
              <a:lstStyle/>
              <a:p>
                <a:r>
                  <a:rPr lang="en-US" sz="2400" dirty="0" smtClean="0"/>
                  <a:t>Assume </a:t>
                </a:r>
                <a14:m>
                  <m:oMath xmlns:m="http://schemas.openxmlformats.org/officeDocument/2006/math">
                    <m:sSub>
                      <m:sSubPr>
                        <m:ctrlPr>
                          <a:rPr lang="en-US" sz="2400" i="1">
                            <a:latin typeface="Cambria Math" charset="0"/>
                          </a:rPr>
                        </m:ctrlPr>
                      </m:sSubPr>
                      <m:e>
                        <m:r>
                          <a:rPr lang="en-US" sz="2400" i="1">
                            <a:latin typeface="Cambria Math"/>
                          </a:rPr>
                          <m:t>𝜇</m:t>
                        </m:r>
                      </m:e>
                      <m:sub>
                        <m:r>
                          <a:rPr lang="en-US" sz="2400" i="1">
                            <a:latin typeface="Cambria Math"/>
                          </a:rPr>
                          <m:t>𝑖</m:t>
                        </m:r>
                      </m:sub>
                    </m:sSub>
                    <m:r>
                      <a:rPr lang="en-US" sz="2400" i="1">
                        <a:latin typeface="Cambria Math" charset="0"/>
                      </a:rPr>
                      <m:t>∈</m:t>
                    </m:r>
                    <m:sSup>
                      <m:sSupPr>
                        <m:ctrlPr>
                          <a:rPr lang="en-US" sz="2400" i="1">
                            <a:latin typeface="Cambria Math" charset="0"/>
                            <a:ea typeface="Cambria Math" charset="0"/>
                            <a:cs typeface="Cambria Math" charset="0"/>
                          </a:rPr>
                        </m:ctrlPr>
                      </m:sSupPr>
                      <m:e>
                        <m:r>
                          <a:rPr lang="en-US" sz="2400" b="1" i="1">
                            <a:latin typeface="Cambria Math"/>
                          </a:rPr>
                          <m:t>𝓡</m:t>
                        </m:r>
                      </m:e>
                      <m:sup>
                        <m:r>
                          <a:rPr lang="en-US" sz="2400" i="1">
                            <a:latin typeface="Cambria Math" charset="0"/>
                            <a:ea typeface="Cambria Math" charset="0"/>
                            <a:cs typeface="Cambria Math" charset="0"/>
                          </a:rPr>
                          <m:t>𝑑</m:t>
                        </m:r>
                      </m:sup>
                    </m:sSup>
                    <m:r>
                      <a:rPr lang="en-US" sz="2400" b="0" i="1" smtClean="0">
                        <a:latin typeface="Cambria Math"/>
                        <a:ea typeface="Cambria Math" charset="0"/>
                        <a:cs typeface="Cambria Math" charset="0"/>
                      </a:rPr>
                      <m:t>, </m:t>
                    </m:r>
                  </m:oMath>
                </a14:m>
                <a:r>
                  <a:rPr lang="en-US" sz="2400" dirty="0"/>
                  <a:t>parametrize </a:t>
                </a:r>
                <a:r>
                  <a:rPr lang="en-US" sz="2400" dirty="0" smtClean="0"/>
                  <a:t>as a single nonlinear mapping</a:t>
                </a:r>
                <a:endParaRPr lang="en-US" sz="2400" dirty="0"/>
              </a:p>
              <a:p>
                <a:endParaRPr lang="en-US" sz="2400" dirty="0"/>
              </a:p>
              <a:p>
                <a:endParaRPr lang="en-US" sz="2400" dirty="0"/>
              </a:p>
            </p:txBody>
          </p:sp>
        </mc:Choice>
        <mc:Fallback xmlns="">
          <p:sp>
            <p:nvSpPr>
              <p:cNvPr id="189" name="TextBox 188"/>
              <p:cNvSpPr txBox="1">
                <a:spLocks noRot="1" noChangeAspect="1" noMove="1" noResize="1" noEditPoints="1" noAdjustHandles="1" noChangeArrowheads="1" noChangeShapeType="1" noTextEdit="1"/>
              </p:cNvSpPr>
              <p:nvPr/>
            </p:nvSpPr>
            <p:spPr>
              <a:xfrm>
                <a:off x="876752" y="2092031"/>
                <a:ext cx="7074116" cy="1206869"/>
              </a:xfrm>
              <a:prstGeom prst="rect">
                <a:avLst/>
              </a:prstGeom>
              <a:blipFill rotWithShape="0">
                <a:blip r:embed="rId3"/>
                <a:stretch>
                  <a:fillRect l="-1379" t="-38889" r="-8879"/>
                </a:stretch>
              </a:blipFill>
            </p:spPr>
            <p:txBody>
              <a:bodyPr/>
              <a:lstStyle/>
              <a:p>
                <a:r>
                  <a:rPr lang="en-US">
                    <a:noFill/>
                  </a:rPr>
                  <a:t> </a:t>
                </a:r>
              </a:p>
            </p:txBody>
          </p:sp>
        </mc:Fallback>
      </mc:AlternateContent>
      <p:grpSp>
        <p:nvGrpSpPr>
          <p:cNvPr id="190" name="Group 189"/>
          <p:cNvGrpSpPr/>
          <p:nvPr/>
        </p:nvGrpSpPr>
        <p:grpSpPr>
          <a:xfrm>
            <a:off x="9891393" y="5298702"/>
            <a:ext cx="2042189" cy="1371600"/>
            <a:chOff x="7086599" y="4800600"/>
            <a:chExt cx="2042189" cy="1371600"/>
          </a:xfrm>
        </p:grpSpPr>
        <p:sp>
          <p:nvSpPr>
            <p:cNvPr id="191" name="Left Brace 190"/>
            <p:cNvSpPr/>
            <p:nvPr/>
          </p:nvSpPr>
          <p:spPr bwMode="auto">
            <a:xfrm flipH="1">
              <a:off x="7086599" y="4800600"/>
              <a:ext cx="341571" cy="1371600"/>
            </a:xfrm>
            <a:prstGeom prst="leftBrace">
              <a:avLst>
                <a:gd name="adj1" fmla="val 58642"/>
                <a:gd name="adj2" fmla="val 50000"/>
              </a:avLst>
            </a:prstGeom>
            <a:noFill/>
            <a:ln w="38100">
              <a:solidFill>
                <a:schemeClr val="tx1"/>
              </a:solidFill>
              <a:round/>
              <a:headEnd type="none"/>
              <a:tailEnd type="none" w="med" len="med"/>
            </a:ln>
          </p:spPr>
          <p:txBody>
            <a:bodyPr rtlCol="0" anchor="ctr"/>
            <a:lstStyle/>
            <a:p>
              <a:pPr algn="ctr"/>
              <a:endParaRPr lang="en-US"/>
            </a:p>
          </p:txBody>
        </p:sp>
        <p:sp>
          <p:nvSpPr>
            <p:cNvPr id="192" name="TextBox 191"/>
            <p:cNvSpPr txBox="1"/>
            <p:nvPr/>
          </p:nvSpPr>
          <p:spPr bwMode="auto">
            <a:xfrm>
              <a:off x="7421894" y="5029200"/>
              <a:ext cx="1706894" cy="830997"/>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indent="0">
                <a:buFont typeface="Wingdings" pitchFamily="-64" charset="2"/>
                <a:buNone/>
              </a:pPr>
              <a:r>
                <a:rPr lang="en-US" sz="2400" kern="0" dirty="0" smtClean="0"/>
                <a:t>Learn with supervision</a:t>
              </a:r>
            </a:p>
          </p:txBody>
        </p:sp>
      </p:grpSp>
      <mc:AlternateContent xmlns:mc="http://schemas.openxmlformats.org/markup-compatibility/2006" xmlns:a14="http://schemas.microsoft.com/office/drawing/2010/main">
        <mc:Choice Requires="a14">
          <p:sp>
            <p:nvSpPr>
              <p:cNvPr id="193" name="TextBox 192"/>
              <p:cNvSpPr txBox="1"/>
              <p:nvPr/>
            </p:nvSpPr>
            <p:spPr>
              <a:xfrm>
                <a:off x="2771196" y="1389005"/>
                <a:ext cx="5346528" cy="6776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charset="0"/>
                            </a:rPr>
                          </m:ctrlPr>
                        </m:sSubPr>
                        <m:e>
                          <m:r>
                            <a:rPr lang="en-US" sz="2400" i="1">
                              <a:latin typeface="Cambria Math"/>
                            </a:rPr>
                            <m:t>𝜇</m:t>
                          </m:r>
                        </m:e>
                        <m:sub>
                          <m:r>
                            <a:rPr lang="en-US" sz="2400" b="0" i="1" smtClean="0">
                              <a:latin typeface="Cambria Math"/>
                            </a:rPr>
                            <m:t>𝑖</m:t>
                          </m:r>
                        </m:sub>
                      </m:sSub>
                      <m:r>
                        <a:rPr lang="en-US" sz="2400" i="1">
                          <a:latin typeface="Cambria Math"/>
                        </a:rPr>
                        <m:t>←</m:t>
                      </m:r>
                      <m:acc>
                        <m:accPr>
                          <m:chr m:val="̃"/>
                          <m:ctrlPr>
                            <a:rPr lang="en-US" sz="2400" i="1">
                              <a:latin typeface="Cambria Math" charset="0"/>
                            </a:rPr>
                          </m:ctrlPr>
                        </m:accPr>
                        <m:e>
                          <m:r>
                            <a:rPr lang="en-US" sz="2400" i="1">
                              <a:latin typeface="Cambria Math"/>
                            </a:rPr>
                            <m:t>𝓣</m:t>
                          </m:r>
                        </m:e>
                      </m:acc>
                      <m:r>
                        <a:rPr lang="en-US" sz="2400" b="0" i="1" smtClean="0">
                          <a:latin typeface="Cambria Math"/>
                        </a:rPr>
                        <m:t>(</m:t>
                      </m:r>
                      <m:r>
                        <a:rPr lang="en-US" sz="2400" b="0" i="1" smtClean="0">
                          <a:latin typeface="Cambria Math"/>
                        </a:rPr>
                        <m:t>𝑊</m:t>
                      </m:r>
                      <m:r>
                        <a:rPr lang="en-US" sz="2400" b="0" i="1" smtClean="0">
                          <a:latin typeface="Cambria Math"/>
                        </a:rPr>
                        <m:t>)∘</m:t>
                      </m:r>
                      <m:d>
                        <m:dPr>
                          <m:ctrlPr>
                            <a:rPr lang="en-US" sz="2400" b="0" i="1" smtClean="0">
                              <a:latin typeface="Cambria Math" charset="0"/>
                            </a:rPr>
                          </m:ctrlPr>
                        </m:dPr>
                        <m:e>
                          <m:sSub>
                            <m:sSubPr>
                              <m:ctrlPr>
                                <a:rPr lang="en-US" sz="2400" b="0" i="1" smtClean="0">
                                  <a:latin typeface="Cambria Math" charset="0"/>
                                </a:rPr>
                              </m:ctrlPr>
                            </m:sSubPr>
                            <m:e>
                              <m:r>
                                <a:rPr lang="en-US" sz="2400" b="0" i="1" smtClean="0">
                                  <a:latin typeface="Cambria Math"/>
                                </a:rPr>
                                <m:t>𝑥</m:t>
                              </m:r>
                            </m:e>
                            <m:sub>
                              <m:r>
                                <a:rPr lang="en-US" sz="2400" b="0" i="1" smtClean="0">
                                  <a:latin typeface="Cambria Math"/>
                                </a:rPr>
                                <m:t>𝑖</m:t>
                              </m:r>
                            </m:sub>
                          </m:sSub>
                          <m:r>
                            <a:rPr lang="en-US" sz="2400" b="0" i="1" smtClean="0">
                              <a:latin typeface="Cambria Math"/>
                            </a:rPr>
                            <m:t>,</m:t>
                          </m:r>
                          <m:sSub>
                            <m:sSubPr>
                              <m:ctrlPr>
                                <a:rPr lang="en-US" sz="2400" i="1">
                                  <a:latin typeface="Cambria Math" charset="0"/>
                                </a:rPr>
                              </m:ctrlPr>
                            </m:sSubPr>
                            <m:e>
                              <m:d>
                                <m:dPr>
                                  <m:begChr m:val="{"/>
                                  <m:endChr m:val="}"/>
                                  <m:ctrlPr>
                                    <a:rPr lang="en-US" sz="2400" i="1">
                                      <a:latin typeface="Cambria Math" charset="0"/>
                                    </a:rPr>
                                  </m:ctrlPr>
                                </m:dPr>
                                <m:e>
                                  <m:sSub>
                                    <m:sSubPr>
                                      <m:ctrlPr>
                                        <a:rPr lang="en-US" sz="2400" i="1">
                                          <a:latin typeface="Cambria Math" charset="0"/>
                                        </a:rPr>
                                      </m:ctrlPr>
                                    </m:sSubPr>
                                    <m:e>
                                      <m:r>
                                        <a:rPr lang="en-US" sz="2400" i="1">
                                          <a:latin typeface="Cambria Math"/>
                                        </a:rPr>
                                        <m:t>𝑥</m:t>
                                      </m:r>
                                    </m:e>
                                    <m:sub>
                                      <m:r>
                                        <a:rPr lang="en-US" sz="2400" i="1">
                                          <a:latin typeface="Cambria Math"/>
                                        </a:rPr>
                                        <m:t>𝑗</m:t>
                                      </m:r>
                                    </m:sub>
                                  </m:sSub>
                                </m:e>
                              </m:d>
                            </m:e>
                            <m:sub>
                              <m:r>
                                <a:rPr lang="en-US" sz="2400" i="1">
                                  <a:latin typeface="Cambria Math"/>
                                </a:rPr>
                                <m:t>𝑗</m:t>
                              </m:r>
                              <m:r>
                                <a:rPr lang="en-US" sz="2400" i="1" kern="0">
                                  <a:latin typeface="Cambria Math" charset="0"/>
                                </a:rPr>
                                <m:t>∈</m:t>
                              </m:r>
                              <m:r>
                                <a:rPr lang="en-US" sz="2400" i="1" kern="0">
                                  <a:latin typeface="Cambria Math" charset="0"/>
                                  <a:ea typeface="Cambria Math" charset="0"/>
                                  <a:cs typeface="Cambria Math" charset="0"/>
                                </a:rPr>
                                <m:t>𝒩</m:t>
                              </m:r>
                              <m:d>
                                <m:dPr>
                                  <m:ctrlPr>
                                    <a:rPr lang="en-US" sz="2400" i="1" kern="0">
                                      <a:latin typeface="Cambria Math" charset="0"/>
                                      <a:ea typeface="Cambria Math" charset="0"/>
                                      <a:cs typeface="Cambria Math" charset="0"/>
                                    </a:rPr>
                                  </m:ctrlPr>
                                </m:dPr>
                                <m:e>
                                  <m:r>
                                    <a:rPr lang="en-US" sz="2400" i="1" kern="0">
                                      <a:latin typeface="Cambria Math" charset="0"/>
                                      <a:ea typeface="Cambria Math" charset="0"/>
                                      <a:cs typeface="Cambria Math" charset="0"/>
                                    </a:rPr>
                                    <m:t>𝑖</m:t>
                                  </m:r>
                                </m:e>
                              </m:d>
                            </m:sub>
                          </m:sSub>
                          <m:r>
                            <a:rPr lang="en-US" sz="2400" b="0" i="1" kern="0" smtClean="0">
                              <a:latin typeface="Cambria Math"/>
                              <a:ea typeface="Cambria Math" charset="0"/>
                              <a:cs typeface="Cambria Math" charset="0"/>
                            </a:rPr>
                            <m:t>,</m:t>
                          </m:r>
                          <m:sSub>
                            <m:sSubPr>
                              <m:ctrlPr>
                                <a:rPr lang="en-US" sz="2400" b="0" i="1" smtClean="0">
                                  <a:latin typeface="Cambria Math" charset="0"/>
                                </a:rPr>
                              </m:ctrlPr>
                            </m:sSubPr>
                            <m:e>
                              <m:d>
                                <m:dPr>
                                  <m:begChr m:val="{"/>
                                  <m:endChr m:val="}"/>
                                  <m:ctrlPr>
                                    <a:rPr lang="en-US" sz="2400" b="0" i="1" smtClean="0">
                                      <a:latin typeface="Cambria Math" charset="0"/>
                                    </a:rPr>
                                  </m:ctrlPr>
                                </m:dPr>
                                <m:e>
                                  <m:sSub>
                                    <m:sSubPr>
                                      <m:ctrlPr>
                                        <a:rPr lang="en-US" sz="2400" i="1">
                                          <a:latin typeface="Cambria Math" charset="0"/>
                                        </a:rPr>
                                      </m:ctrlPr>
                                    </m:sSubPr>
                                    <m:e>
                                      <m:r>
                                        <a:rPr lang="en-US" sz="2400" i="1">
                                          <a:latin typeface="Cambria Math"/>
                                        </a:rPr>
                                        <m:t>𝜇</m:t>
                                      </m:r>
                                    </m:e>
                                    <m:sub>
                                      <m:r>
                                        <a:rPr lang="en-US" sz="2400" i="1">
                                          <a:latin typeface="Cambria Math"/>
                                        </a:rPr>
                                        <m:t>𝑗</m:t>
                                      </m:r>
                                    </m:sub>
                                  </m:sSub>
                                </m:e>
                              </m:d>
                            </m:e>
                            <m:sub>
                              <m:r>
                                <a:rPr lang="en-US" sz="2400" b="0" i="1" smtClean="0">
                                  <a:latin typeface="Cambria Math"/>
                                </a:rPr>
                                <m:t>𝑗</m:t>
                              </m:r>
                              <m:r>
                                <a:rPr lang="en-US" sz="2400" i="1" kern="0">
                                  <a:latin typeface="Cambria Math" charset="0"/>
                                </a:rPr>
                                <m:t>∈</m:t>
                              </m:r>
                              <m:r>
                                <a:rPr lang="en-US" sz="2400" i="1" kern="0">
                                  <a:latin typeface="Cambria Math" charset="0"/>
                                  <a:ea typeface="Cambria Math" charset="0"/>
                                  <a:cs typeface="Cambria Math" charset="0"/>
                                </a:rPr>
                                <m:t>𝒩</m:t>
                              </m:r>
                              <m:d>
                                <m:dPr>
                                  <m:ctrlPr>
                                    <a:rPr lang="en-US" sz="2400" i="1" kern="0">
                                      <a:latin typeface="Cambria Math" charset="0"/>
                                      <a:ea typeface="Cambria Math" charset="0"/>
                                      <a:cs typeface="Cambria Math" charset="0"/>
                                    </a:rPr>
                                  </m:ctrlPr>
                                </m:dPr>
                                <m:e>
                                  <m:r>
                                    <a:rPr lang="en-US" sz="2400" i="1" kern="0">
                                      <a:latin typeface="Cambria Math" charset="0"/>
                                      <a:ea typeface="Cambria Math" charset="0"/>
                                      <a:cs typeface="Cambria Math" charset="0"/>
                                    </a:rPr>
                                    <m:t>𝑖</m:t>
                                  </m:r>
                                </m:e>
                              </m:d>
                            </m:sub>
                          </m:sSub>
                        </m:e>
                      </m:d>
                    </m:oMath>
                  </m:oMathPara>
                </a14:m>
                <a:endParaRPr lang="en-US" sz="2400" dirty="0"/>
              </a:p>
            </p:txBody>
          </p:sp>
        </mc:Choice>
        <mc:Fallback xmlns="">
          <p:sp>
            <p:nvSpPr>
              <p:cNvPr id="193" name="TextBox 192"/>
              <p:cNvSpPr txBox="1">
                <a:spLocks noRot="1" noChangeAspect="1" noMove="1" noResize="1" noEditPoints="1" noAdjustHandles="1" noChangeArrowheads="1" noChangeShapeType="1" noTextEdit="1"/>
              </p:cNvSpPr>
              <p:nvPr/>
            </p:nvSpPr>
            <p:spPr>
              <a:xfrm>
                <a:off x="2771196" y="1389005"/>
                <a:ext cx="5346528" cy="67762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4" name="TextBox 193"/>
              <p:cNvSpPr txBox="1"/>
              <p:nvPr/>
            </p:nvSpPr>
            <p:spPr>
              <a:xfrm>
                <a:off x="2771196" y="2585260"/>
                <a:ext cx="5952335" cy="10468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charset="0"/>
                            </a:rPr>
                          </m:ctrlPr>
                        </m:sSubPr>
                        <m:e>
                          <m:r>
                            <a:rPr lang="en-US" sz="2400" i="1">
                              <a:latin typeface="Cambria Math"/>
                            </a:rPr>
                            <m:t>𝜇</m:t>
                          </m:r>
                        </m:e>
                        <m:sub>
                          <m:r>
                            <a:rPr lang="en-US" sz="2400" b="0" i="1" smtClean="0">
                              <a:latin typeface="Cambria Math"/>
                            </a:rPr>
                            <m:t>𝑖</m:t>
                          </m:r>
                        </m:sub>
                      </m:sSub>
                      <m:r>
                        <a:rPr lang="en-US" sz="2400" i="1">
                          <a:latin typeface="Cambria Math"/>
                        </a:rPr>
                        <m:t>←</m:t>
                      </m:r>
                      <m:r>
                        <a:rPr lang="en-US" sz="2400" b="0" i="1" smtClean="0">
                          <a:latin typeface="Cambria Math"/>
                        </a:rPr>
                        <m:t>𝜎</m:t>
                      </m:r>
                      <m:d>
                        <m:dPr>
                          <m:ctrlPr>
                            <a:rPr lang="en-US" sz="2400" b="0" i="1" smtClean="0">
                              <a:latin typeface="Cambria Math" charset="0"/>
                            </a:rPr>
                          </m:ctrlPr>
                        </m:dPr>
                        <m:e>
                          <m:sSub>
                            <m:sSubPr>
                              <m:ctrlPr>
                                <a:rPr lang="en-US" sz="2400" b="0" i="1" smtClean="0">
                                  <a:latin typeface="Cambria Math" charset="0"/>
                                </a:rPr>
                              </m:ctrlPr>
                            </m:sSubPr>
                            <m:e>
                              <m:r>
                                <a:rPr lang="en-US" sz="2400" b="0" i="1" smtClean="0">
                                  <a:latin typeface="Cambria Math"/>
                                </a:rPr>
                                <m:t>𝑊</m:t>
                              </m:r>
                            </m:e>
                            <m:sub>
                              <m:r>
                                <a:rPr lang="en-US" sz="2400" b="0" i="1" smtClean="0">
                                  <a:latin typeface="Cambria Math"/>
                                </a:rPr>
                                <m:t>1</m:t>
                              </m:r>
                            </m:sub>
                          </m:sSub>
                          <m:sSub>
                            <m:sSubPr>
                              <m:ctrlPr>
                                <a:rPr lang="en-US" sz="2400" b="0" i="1" smtClean="0">
                                  <a:latin typeface="Cambria Math" charset="0"/>
                                </a:rPr>
                              </m:ctrlPr>
                            </m:sSubPr>
                            <m:e>
                              <m:r>
                                <a:rPr lang="en-US" sz="2400" b="0" i="1" smtClean="0">
                                  <a:latin typeface="Cambria Math"/>
                                </a:rPr>
                                <m:t>𝑥</m:t>
                              </m:r>
                            </m:e>
                            <m:sub>
                              <m:r>
                                <a:rPr lang="en-US" sz="2400" b="0" i="1" smtClean="0">
                                  <a:latin typeface="Cambria Math"/>
                                </a:rPr>
                                <m:t>𝑖</m:t>
                              </m:r>
                            </m:sub>
                          </m:sSub>
                          <m:r>
                            <a:rPr lang="en-US" sz="2400" b="0" i="1" smtClean="0">
                              <a:latin typeface="Cambria Math"/>
                            </a:rPr>
                            <m:t>+</m:t>
                          </m:r>
                          <m:sSub>
                            <m:sSubPr>
                              <m:ctrlPr>
                                <a:rPr lang="en-US" sz="2400" i="1">
                                  <a:latin typeface="Cambria Math" charset="0"/>
                                </a:rPr>
                              </m:ctrlPr>
                            </m:sSubPr>
                            <m:e>
                              <m:r>
                                <a:rPr lang="en-US" sz="2400" i="1">
                                  <a:latin typeface="Cambria Math"/>
                                </a:rPr>
                                <m:t>𝑊</m:t>
                              </m:r>
                            </m:e>
                            <m:sub>
                              <m:r>
                                <a:rPr lang="en-US" sz="2400" b="0" i="1" smtClean="0">
                                  <a:latin typeface="Cambria Math"/>
                                </a:rPr>
                                <m:t>2</m:t>
                              </m:r>
                            </m:sub>
                          </m:sSub>
                          <m:nary>
                            <m:naryPr>
                              <m:chr m:val="∑"/>
                              <m:supHide m:val="on"/>
                              <m:ctrlPr>
                                <a:rPr lang="en-US" sz="2400" i="1">
                                  <a:latin typeface="Cambria Math" charset="0"/>
                                </a:rPr>
                              </m:ctrlPr>
                            </m:naryPr>
                            <m:sub>
                              <m:r>
                                <a:rPr lang="en-US" sz="2400" i="1">
                                  <a:latin typeface="Cambria Math"/>
                                </a:rPr>
                                <m:t>𝑗</m:t>
                              </m:r>
                              <m:r>
                                <a:rPr lang="en-US" sz="2400" i="1">
                                  <a:latin typeface="Cambria Math"/>
                                </a:rPr>
                                <m:t>∈</m:t>
                              </m:r>
                              <m:r>
                                <a:rPr lang="en-US" sz="2400" i="1" kern="0">
                                  <a:latin typeface="Cambria Math" charset="0"/>
                                  <a:ea typeface="Cambria Math" charset="0"/>
                                  <a:cs typeface="Cambria Math" charset="0"/>
                                </a:rPr>
                                <m:t>𝒩</m:t>
                              </m:r>
                              <m:d>
                                <m:dPr>
                                  <m:ctrlPr>
                                    <a:rPr lang="en-US" sz="2400" i="1" kern="0">
                                      <a:latin typeface="Cambria Math" charset="0"/>
                                      <a:ea typeface="Cambria Math" charset="0"/>
                                      <a:cs typeface="Cambria Math" charset="0"/>
                                    </a:rPr>
                                  </m:ctrlPr>
                                </m:dPr>
                                <m:e>
                                  <m:r>
                                    <a:rPr lang="en-US" sz="2400" i="1" kern="0">
                                      <a:latin typeface="Cambria Math" charset="0"/>
                                      <a:ea typeface="Cambria Math" charset="0"/>
                                      <a:cs typeface="Cambria Math" charset="0"/>
                                    </a:rPr>
                                    <m:t>𝑖</m:t>
                                  </m:r>
                                </m:e>
                              </m:d>
                            </m:sub>
                            <m:sup/>
                            <m:e>
                              <m:sSub>
                                <m:sSubPr>
                                  <m:ctrlPr>
                                    <a:rPr lang="en-US" sz="2400" i="1">
                                      <a:latin typeface="Cambria Math" charset="0"/>
                                    </a:rPr>
                                  </m:ctrlPr>
                                </m:sSubPr>
                                <m:e>
                                  <m:r>
                                    <a:rPr lang="en-US" sz="2400" i="1">
                                      <a:latin typeface="Cambria Math"/>
                                    </a:rPr>
                                    <m:t>𝑥</m:t>
                                  </m:r>
                                </m:e>
                                <m:sub>
                                  <m:r>
                                    <a:rPr lang="en-US" sz="2400" i="1">
                                      <a:latin typeface="Cambria Math"/>
                                    </a:rPr>
                                    <m:t>𝑗</m:t>
                                  </m:r>
                                </m:sub>
                              </m:sSub>
                            </m:e>
                          </m:nary>
                          <m:r>
                            <a:rPr lang="en-US" sz="2400" b="0" i="1" smtClean="0">
                              <a:latin typeface="Cambria Math"/>
                            </a:rPr>
                            <m:t>+</m:t>
                          </m:r>
                          <m:sSub>
                            <m:sSubPr>
                              <m:ctrlPr>
                                <a:rPr lang="en-US" sz="2400" b="0" i="1" smtClean="0">
                                  <a:latin typeface="Cambria Math" charset="0"/>
                                </a:rPr>
                              </m:ctrlPr>
                            </m:sSubPr>
                            <m:e>
                              <m:r>
                                <a:rPr lang="en-US" sz="2400" b="0" i="1" smtClean="0">
                                  <a:latin typeface="Cambria Math"/>
                                </a:rPr>
                                <m:t>𝑊</m:t>
                              </m:r>
                            </m:e>
                            <m:sub>
                              <m:r>
                                <a:rPr lang="en-US" sz="2400" b="0" i="1" smtClean="0">
                                  <a:latin typeface="Cambria Math"/>
                                </a:rPr>
                                <m:t>3</m:t>
                              </m:r>
                            </m:sub>
                          </m:sSub>
                          <m:nary>
                            <m:naryPr>
                              <m:chr m:val="∑"/>
                              <m:supHide m:val="on"/>
                              <m:ctrlPr>
                                <a:rPr lang="en-US" sz="2400" b="0" i="1" smtClean="0">
                                  <a:latin typeface="Cambria Math" charset="0"/>
                                </a:rPr>
                              </m:ctrlPr>
                            </m:naryPr>
                            <m:sub>
                              <m:r>
                                <a:rPr lang="en-US" sz="2400" b="0" i="1" smtClean="0">
                                  <a:latin typeface="Cambria Math"/>
                                </a:rPr>
                                <m:t>𝑗</m:t>
                              </m:r>
                              <m:r>
                                <a:rPr lang="en-US" sz="2400" b="0" i="1" smtClean="0">
                                  <a:latin typeface="Cambria Math"/>
                                </a:rPr>
                                <m:t>∈</m:t>
                              </m:r>
                              <m:r>
                                <a:rPr lang="en-US" sz="2400" i="1" kern="0">
                                  <a:latin typeface="Cambria Math" charset="0"/>
                                  <a:ea typeface="Cambria Math" charset="0"/>
                                  <a:cs typeface="Cambria Math" charset="0"/>
                                </a:rPr>
                                <m:t>𝒩</m:t>
                              </m:r>
                              <m:d>
                                <m:dPr>
                                  <m:ctrlPr>
                                    <a:rPr lang="en-US" sz="2400" i="1" kern="0">
                                      <a:latin typeface="Cambria Math" charset="0"/>
                                      <a:ea typeface="Cambria Math" charset="0"/>
                                      <a:cs typeface="Cambria Math" charset="0"/>
                                    </a:rPr>
                                  </m:ctrlPr>
                                </m:dPr>
                                <m:e>
                                  <m:r>
                                    <a:rPr lang="en-US" sz="2400" i="1" kern="0">
                                      <a:latin typeface="Cambria Math" charset="0"/>
                                      <a:ea typeface="Cambria Math" charset="0"/>
                                      <a:cs typeface="Cambria Math" charset="0"/>
                                    </a:rPr>
                                    <m:t>𝑖</m:t>
                                  </m:r>
                                </m:e>
                              </m:d>
                            </m:sub>
                            <m:sup/>
                            <m:e>
                              <m:sSub>
                                <m:sSubPr>
                                  <m:ctrlPr>
                                    <a:rPr lang="en-US" sz="2400" i="1">
                                      <a:latin typeface="Cambria Math" charset="0"/>
                                    </a:rPr>
                                  </m:ctrlPr>
                                </m:sSubPr>
                                <m:e>
                                  <m:r>
                                    <a:rPr lang="en-US" sz="2400" i="1">
                                      <a:latin typeface="Cambria Math"/>
                                    </a:rPr>
                                    <m:t>𝜇</m:t>
                                  </m:r>
                                </m:e>
                                <m:sub>
                                  <m:r>
                                    <a:rPr lang="en-US" sz="2400" i="1">
                                      <a:latin typeface="Cambria Math"/>
                                    </a:rPr>
                                    <m:t>𝑗</m:t>
                                  </m:r>
                                </m:sub>
                              </m:sSub>
                            </m:e>
                          </m:nary>
                        </m:e>
                      </m:d>
                    </m:oMath>
                  </m:oMathPara>
                </a14:m>
                <a:endParaRPr lang="en-US" sz="2400" dirty="0"/>
              </a:p>
            </p:txBody>
          </p:sp>
        </mc:Choice>
        <mc:Fallback xmlns="">
          <p:sp>
            <p:nvSpPr>
              <p:cNvPr id="194" name="TextBox 193"/>
              <p:cNvSpPr txBox="1">
                <a:spLocks noRot="1" noChangeAspect="1" noMove="1" noResize="1" noEditPoints="1" noAdjustHandles="1" noChangeArrowheads="1" noChangeShapeType="1" noTextEdit="1"/>
              </p:cNvSpPr>
              <p:nvPr/>
            </p:nvSpPr>
            <p:spPr>
              <a:xfrm>
                <a:off x="2771196" y="2585260"/>
                <a:ext cx="5952335" cy="104689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95" name="Table 194"/>
              <p:cNvGraphicFramePr>
                <a:graphicFrameLocks noGrp="1"/>
              </p:cNvGraphicFramePr>
              <p:nvPr>
                <p:extLst>
                  <p:ext uri="{D42A27DB-BD31-4B8C-83A1-F6EECF244321}">
                    <p14:modId xmlns:p14="http://schemas.microsoft.com/office/powerpoint/2010/main" val="1933240474"/>
                  </p:ext>
                </p:extLst>
              </p:nvPr>
            </p:nvGraphicFramePr>
            <p:xfrm>
              <a:off x="733964" y="4038799"/>
              <a:ext cx="8926871" cy="2631503"/>
            </p:xfrm>
            <a:graphic>
              <a:graphicData uri="http://schemas.openxmlformats.org/drawingml/2006/table">
                <a:tbl>
                  <a:tblPr firstRow="1" bandRow="1">
                    <a:tableStyleId>{D7AC3CCA-C797-4891-BE02-D94E43425B78}</a:tableStyleId>
                  </a:tblPr>
                  <a:tblGrid>
                    <a:gridCol w="2832309"/>
                    <a:gridCol w="6094562"/>
                  </a:tblGrid>
                  <a:tr h="741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600" dirty="0" smtClean="0"/>
                        </a:p>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b="0" i="1" smtClean="0">
                                        <a:latin typeface="Cambria Math" charset="0"/>
                                      </a:rPr>
                                    </m:ctrlPr>
                                  </m:sSubPr>
                                  <m:e>
                                    <m:r>
                                      <a:rPr lang="en-US" sz="2400" b="0" i="1" smtClean="0">
                                        <a:latin typeface="Cambria Math"/>
                                      </a:rPr>
                                      <m:t>𝑥</m:t>
                                    </m:r>
                                  </m:e>
                                  <m:sub>
                                    <m:r>
                                      <a:rPr lang="en-US" sz="2400" b="0" i="1" smtClean="0">
                                        <a:latin typeface="Cambria Math"/>
                                      </a:rPr>
                                      <m:t>𝑖</m:t>
                                    </m:r>
                                  </m:sub>
                                </m:sSub>
                              </m:oMath>
                            </m:oMathPara>
                          </a14:m>
                          <a:endParaRPr lang="en-US" sz="1400" dirty="0"/>
                        </a:p>
                      </a:txBody>
                      <a:tcPr>
                        <a:noFill/>
                      </a:tcPr>
                    </a:tc>
                    <a:tc>
                      <a:txBody>
                        <a:bodyPr/>
                        <a:lstStyle/>
                        <a:p>
                          <a:r>
                            <a:rPr lang="en-US" sz="2400" b="0" baseline="0" dirty="0" smtClean="0"/>
                            <a:t>E.g., </a:t>
                          </a:r>
                          <a14:m>
                            <m:oMath xmlns:m="http://schemas.openxmlformats.org/officeDocument/2006/math">
                              <m:r>
                                <a:rPr lang="en-US" sz="2400" b="0" i="1" baseline="0" dirty="0" smtClean="0">
                                  <a:latin typeface="Cambria Math"/>
                                </a:rPr>
                                <m:t>𝑚</m:t>
                              </m:r>
                            </m:oMath>
                          </a14:m>
                          <a:r>
                            <a:rPr lang="en-US" sz="2400" b="0" baseline="0" dirty="0" smtClean="0"/>
                            <a:t> dim. one hot vector of atomic number</a:t>
                          </a:r>
                          <a:endParaRPr lang="en-US" sz="2400" b="0" dirty="0" smtClean="0"/>
                        </a:p>
                      </a:txBody>
                      <a:tcPr>
                        <a:noFill/>
                      </a:tcPr>
                    </a:tc>
                  </a:tr>
                  <a:tr h="4876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Parameters</a:t>
                          </a:r>
                          <a:endParaRPr lang="en-US" sz="1400" dirty="0"/>
                        </a:p>
                      </a:txBody>
                      <a:tcPr>
                        <a:solidFill>
                          <a:schemeClr val="bg1">
                            <a:lumMod val="85000"/>
                          </a:schemeClr>
                        </a:solidFill>
                      </a:tcPr>
                    </a:tc>
                    <a:tc>
                      <a:txBody>
                        <a:bodyPr/>
                        <a:lstStyle/>
                        <a:p>
                          <a:pPr algn="ctr"/>
                          <a:r>
                            <a:rPr lang="en-US" sz="2400" dirty="0" smtClean="0"/>
                            <a:t>Size</a:t>
                          </a:r>
                        </a:p>
                      </a:txBody>
                      <a:tcPr>
                        <a:solidFill>
                          <a:schemeClr val="bg1">
                            <a:lumMod val="85000"/>
                          </a:schemeClr>
                        </a:solidFill>
                      </a:tcPr>
                    </a:tc>
                  </a:tr>
                  <a:tr h="487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𝑊</m:t>
                                    </m:r>
                                  </m:e>
                                  <m:sub>
                                    <m:r>
                                      <a:rPr lang="en-US" sz="2400" b="0" i="1" smtClean="0">
                                        <a:latin typeface="Cambria Math" charset="0"/>
                                      </a:rPr>
                                      <m:t>1</m:t>
                                    </m:r>
                                  </m:sub>
                                </m:sSub>
                              </m:oMath>
                            </m:oMathPara>
                          </a14:m>
                          <a:endParaRPr lang="en-US" sz="1400" dirty="0"/>
                        </a:p>
                      </a:txBody>
                      <a:tcPr>
                        <a:noFill/>
                      </a:tcPr>
                    </a:tc>
                    <a:tc>
                      <a:txBody>
                        <a:bodyPr/>
                        <a:lstStyle/>
                        <a:p>
                          <a:pPr algn="ctr"/>
                          <a14:m>
                            <m:oMath xmlns:m="http://schemas.openxmlformats.org/officeDocument/2006/math">
                              <m:r>
                                <a:rPr lang="en-US" sz="2400" i="1" smtClean="0">
                                  <a:latin typeface="Cambria Math"/>
                                </a:rPr>
                                <m:t>𝑑</m:t>
                              </m:r>
                              <m:r>
                                <a:rPr lang="en-US" sz="2400" b="0" i="1" smtClean="0">
                                  <a:latin typeface="Cambria Math"/>
                                </a:rPr>
                                <m:t>×</m:t>
                              </m:r>
                              <m:r>
                                <a:rPr lang="en-US" sz="2400" b="0" i="1" smtClean="0">
                                  <a:latin typeface="Cambria Math"/>
                                </a:rPr>
                                <m:t>𝑚</m:t>
                              </m:r>
                            </m:oMath>
                          </a14:m>
                          <a:r>
                            <a:rPr lang="en-US" sz="2400" dirty="0" smtClean="0"/>
                            <a:t> matrix</a:t>
                          </a:r>
                        </a:p>
                      </a:txBody>
                      <a:tcPr>
                        <a:noFill/>
                      </a:tcPr>
                    </a:tc>
                  </a:tr>
                  <a:tr h="457200">
                    <a:tc>
                      <a:txBody>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𝑊</m:t>
                                    </m:r>
                                  </m:e>
                                  <m:sub>
                                    <m:r>
                                      <a:rPr lang="en-US" sz="2400" b="0" i="1" smtClean="0">
                                        <a:latin typeface="Cambria Math" charset="0"/>
                                      </a:rPr>
                                      <m:t>2</m:t>
                                    </m:r>
                                  </m:sub>
                                </m:sSub>
                              </m:oMath>
                            </m:oMathPara>
                          </a14:m>
                          <a:endParaRPr lang="en-US" sz="2400"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400" i="1" smtClean="0">
                                  <a:latin typeface="Cambria Math"/>
                                </a:rPr>
                                <m:t>𝑑</m:t>
                              </m:r>
                              <m:r>
                                <a:rPr lang="en-US" sz="2400" b="0" i="1" smtClean="0">
                                  <a:latin typeface="Cambria Math"/>
                                </a:rPr>
                                <m:t>×</m:t>
                              </m:r>
                              <m:r>
                                <a:rPr lang="en-US" sz="2400" b="0" i="1" smtClean="0">
                                  <a:latin typeface="Cambria Math"/>
                                </a:rPr>
                                <m:t>𝑚</m:t>
                              </m:r>
                            </m:oMath>
                          </a14:m>
                          <a:r>
                            <a:rPr lang="en-US" sz="2400" dirty="0" smtClean="0"/>
                            <a:t> matrix</a:t>
                          </a:r>
                        </a:p>
                      </a:txBody>
                      <a:tcPr>
                        <a:noFill/>
                      </a:tcPr>
                    </a:tc>
                  </a:tr>
                  <a:tr h="231377">
                    <a:tc>
                      <a:txBody>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𝑊</m:t>
                                    </m:r>
                                  </m:e>
                                  <m:sub>
                                    <m:r>
                                      <a:rPr lang="en-US" sz="2400" b="0" i="1" smtClean="0">
                                        <a:latin typeface="Cambria Math" charset="0"/>
                                      </a:rPr>
                                      <m:t>3</m:t>
                                    </m:r>
                                  </m:sub>
                                </m:sSub>
                              </m:oMath>
                            </m:oMathPara>
                          </a14:m>
                          <a:endParaRPr lang="en-US" sz="2400" dirty="0"/>
                        </a:p>
                      </a:txBody>
                      <a:tcPr>
                        <a:noFill/>
                      </a:tcPr>
                    </a:tc>
                    <a:tc>
                      <a:txBody>
                        <a:bodyPr/>
                        <a:lstStyle/>
                        <a:p>
                          <a:pPr algn="ctr"/>
                          <a14:m>
                            <m:oMath xmlns:m="http://schemas.openxmlformats.org/officeDocument/2006/math">
                              <m:r>
                                <a:rPr lang="en-US" sz="2400" b="0" i="1" smtClean="0">
                                  <a:latin typeface="Cambria Math"/>
                                </a:rPr>
                                <m:t>𝑑</m:t>
                              </m:r>
                              <m:r>
                                <a:rPr lang="en-US" sz="2400" b="0" i="1" smtClean="0">
                                  <a:latin typeface="Cambria Math"/>
                                </a:rPr>
                                <m:t>×</m:t>
                              </m:r>
                              <m:r>
                                <a:rPr lang="en-US" sz="2400" b="0" i="1" smtClean="0">
                                  <a:latin typeface="Cambria Math"/>
                                </a:rPr>
                                <m:t>𝑑</m:t>
                              </m:r>
                            </m:oMath>
                          </a14:m>
                          <a:r>
                            <a:rPr lang="en-US" sz="2400" dirty="0" smtClean="0"/>
                            <a:t> matrix</a:t>
                          </a:r>
                        </a:p>
                      </a:txBody>
                      <a:tcPr>
                        <a:noFill/>
                      </a:tcPr>
                    </a:tc>
                  </a:tr>
                </a:tbl>
              </a:graphicData>
            </a:graphic>
          </p:graphicFrame>
        </mc:Choice>
        <mc:Fallback xmlns="">
          <p:graphicFrame>
            <p:nvGraphicFramePr>
              <p:cNvPr id="195" name="Table 194"/>
              <p:cNvGraphicFramePr>
                <a:graphicFrameLocks noGrp="1"/>
              </p:cNvGraphicFramePr>
              <p:nvPr>
                <p:extLst>
                  <p:ext uri="{D42A27DB-BD31-4B8C-83A1-F6EECF244321}">
                    <p14:modId xmlns:p14="http://schemas.microsoft.com/office/powerpoint/2010/main" val="1933240474"/>
                  </p:ext>
                </p:extLst>
              </p:nvPr>
            </p:nvGraphicFramePr>
            <p:xfrm>
              <a:off x="733964" y="4038799"/>
              <a:ext cx="8926871" cy="2631503"/>
            </p:xfrm>
            <a:graphic>
              <a:graphicData uri="http://schemas.openxmlformats.org/drawingml/2006/table">
                <a:tbl>
                  <a:tblPr firstRow="1" bandRow="1">
                    <a:tableStyleId>{D7AC3CCA-C797-4891-BE02-D94E43425B78}</a:tableStyleId>
                  </a:tblPr>
                  <a:tblGrid>
                    <a:gridCol w="2832309"/>
                    <a:gridCol w="6094562"/>
                  </a:tblGrid>
                  <a:tr h="741743">
                    <a:tc>
                      <a:txBody>
                        <a:bodyPr/>
                        <a:lstStyle/>
                        <a:p>
                          <a:endParaRPr lang="en-US"/>
                        </a:p>
                      </a:txBody>
                      <a:tcPr>
                        <a:blipFill rotWithShape="0">
                          <a:blip r:embed="rId6"/>
                          <a:stretch>
                            <a:fillRect l="-215" t="-5738" r="-215484" b="-272951"/>
                          </a:stretch>
                        </a:blipFill>
                      </a:tcPr>
                    </a:tc>
                    <a:tc>
                      <a:txBody>
                        <a:bodyPr/>
                        <a:lstStyle/>
                        <a:p>
                          <a:endParaRPr lang="en-US"/>
                        </a:p>
                      </a:txBody>
                      <a:tcPr>
                        <a:blipFill rotWithShape="0">
                          <a:blip r:embed="rId6"/>
                          <a:stretch>
                            <a:fillRect l="-46600" t="-5738" r="-200" b="-272951"/>
                          </a:stretch>
                        </a:blipFill>
                      </a:tcPr>
                    </a:tc>
                  </a:tr>
                  <a:tr h="4876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Parameters</a:t>
                          </a:r>
                          <a:endParaRPr lang="en-US" sz="1400" dirty="0"/>
                        </a:p>
                      </a:txBody>
                      <a:tcPr>
                        <a:solidFill>
                          <a:schemeClr val="bg1">
                            <a:lumMod val="85000"/>
                          </a:schemeClr>
                        </a:solidFill>
                      </a:tcPr>
                    </a:tc>
                    <a:tc>
                      <a:txBody>
                        <a:bodyPr/>
                        <a:lstStyle/>
                        <a:p>
                          <a:pPr algn="ctr"/>
                          <a:r>
                            <a:rPr lang="en-US" sz="2400" dirty="0" smtClean="0"/>
                            <a:t>Size</a:t>
                          </a:r>
                        </a:p>
                      </a:txBody>
                      <a:tcPr>
                        <a:solidFill>
                          <a:schemeClr val="bg1">
                            <a:lumMod val="85000"/>
                          </a:schemeClr>
                        </a:solidFill>
                      </a:tcPr>
                    </a:tc>
                  </a:tr>
                  <a:tr h="487680">
                    <a:tc>
                      <a:txBody>
                        <a:bodyPr/>
                        <a:lstStyle/>
                        <a:p>
                          <a:endParaRPr lang="en-US"/>
                        </a:p>
                      </a:txBody>
                      <a:tcPr>
                        <a:blipFill rotWithShape="0">
                          <a:blip r:embed="rId6"/>
                          <a:stretch>
                            <a:fillRect l="-215" t="-258025" r="-215484" b="-212346"/>
                          </a:stretch>
                        </a:blipFill>
                      </a:tcPr>
                    </a:tc>
                    <a:tc>
                      <a:txBody>
                        <a:bodyPr/>
                        <a:lstStyle/>
                        <a:p>
                          <a:endParaRPr lang="en-US"/>
                        </a:p>
                      </a:txBody>
                      <a:tcPr>
                        <a:blipFill rotWithShape="0">
                          <a:blip r:embed="rId6"/>
                          <a:stretch>
                            <a:fillRect l="-46600" t="-258025" r="-200" b="-212346"/>
                          </a:stretch>
                        </a:blipFill>
                      </a:tcPr>
                    </a:tc>
                  </a:tr>
                  <a:tr h="457200">
                    <a:tc>
                      <a:txBody>
                        <a:bodyPr/>
                        <a:lstStyle/>
                        <a:p>
                          <a:endParaRPr lang="en-US"/>
                        </a:p>
                      </a:txBody>
                      <a:tcPr>
                        <a:blipFill rotWithShape="0">
                          <a:blip r:embed="rId6"/>
                          <a:stretch>
                            <a:fillRect l="-215" t="-386667" r="-215484" b="-129333"/>
                          </a:stretch>
                        </a:blipFill>
                      </a:tcPr>
                    </a:tc>
                    <a:tc>
                      <a:txBody>
                        <a:bodyPr/>
                        <a:lstStyle/>
                        <a:p>
                          <a:endParaRPr lang="en-US"/>
                        </a:p>
                      </a:txBody>
                      <a:tcPr>
                        <a:blipFill rotWithShape="0">
                          <a:blip r:embed="rId6"/>
                          <a:stretch>
                            <a:fillRect l="-46600" t="-386667" r="-200" b="-129333"/>
                          </a:stretch>
                        </a:blipFill>
                      </a:tcPr>
                    </a:tc>
                  </a:tr>
                  <a:tr h="457200">
                    <a:tc>
                      <a:txBody>
                        <a:bodyPr/>
                        <a:lstStyle/>
                        <a:p>
                          <a:endParaRPr lang="en-US"/>
                        </a:p>
                      </a:txBody>
                      <a:tcPr>
                        <a:blipFill rotWithShape="0">
                          <a:blip r:embed="rId6"/>
                          <a:stretch>
                            <a:fillRect l="-215" t="-486667" r="-215484" b="-29333"/>
                          </a:stretch>
                        </a:blipFill>
                      </a:tcPr>
                    </a:tc>
                    <a:tc>
                      <a:txBody>
                        <a:bodyPr/>
                        <a:lstStyle/>
                        <a:p>
                          <a:endParaRPr lang="en-US"/>
                        </a:p>
                      </a:txBody>
                      <a:tcPr>
                        <a:blipFill rotWithShape="0">
                          <a:blip r:embed="rId6"/>
                          <a:stretch>
                            <a:fillRect l="-46600" t="-486667" r="-200" b="-29333"/>
                          </a:stretch>
                        </a:blipFill>
                      </a:tcPr>
                    </a:tc>
                  </a:tr>
                </a:tbl>
              </a:graphicData>
            </a:graphic>
          </p:graphicFrame>
        </mc:Fallback>
      </mc:AlternateContent>
      <p:grpSp>
        <p:nvGrpSpPr>
          <p:cNvPr id="196" name="Group 195"/>
          <p:cNvGrpSpPr/>
          <p:nvPr/>
        </p:nvGrpSpPr>
        <p:grpSpPr>
          <a:xfrm flipH="1">
            <a:off x="621908" y="3176803"/>
            <a:ext cx="3055569" cy="644068"/>
            <a:chOff x="5624390" y="1828801"/>
            <a:chExt cx="1703007" cy="644068"/>
          </a:xfrm>
        </p:grpSpPr>
        <mc:AlternateContent xmlns:mc="http://schemas.openxmlformats.org/markup-compatibility/2006" xmlns:a14="http://schemas.microsoft.com/office/drawing/2010/main">
          <mc:Choice Requires="a14">
            <p:sp>
              <p:nvSpPr>
                <p:cNvPr id="197" name="TextBox 196"/>
                <p:cNvSpPr txBox="1"/>
                <p:nvPr/>
              </p:nvSpPr>
              <p:spPr bwMode="auto">
                <a:xfrm>
                  <a:off x="6103614" y="2072759"/>
                  <a:ext cx="1223783" cy="400110"/>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14:m>
                    <m:oMath xmlns:m="http://schemas.openxmlformats.org/officeDocument/2006/math">
                      <m:r>
                        <a:rPr lang="en-US" sz="2000" b="0" i="1" kern="0" dirty="0" smtClean="0">
                          <a:solidFill>
                            <a:schemeClr val="tx1"/>
                          </a:solidFill>
                          <a:latin typeface="Cambria Math"/>
                        </a:rPr>
                        <m:t>𝑀𝑎𝑥</m:t>
                      </m:r>
                      <m:d>
                        <m:dPr>
                          <m:begChr m:val="{"/>
                          <m:endChr m:val="}"/>
                          <m:ctrlPr>
                            <a:rPr lang="en-US" sz="2000" b="0" i="1" kern="0" dirty="0" smtClean="0">
                              <a:solidFill>
                                <a:schemeClr val="tx1"/>
                              </a:solidFill>
                              <a:latin typeface="Cambria Math" charset="0"/>
                            </a:rPr>
                          </m:ctrlPr>
                        </m:dPr>
                        <m:e>
                          <m:r>
                            <a:rPr lang="en-US" sz="2000" b="0" i="1" kern="0" dirty="0" smtClean="0">
                              <a:solidFill>
                                <a:schemeClr val="tx1"/>
                              </a:solidFill>
                              <a:latin typeface="Cambria Math"/>
                            </a:rPr>
                            <m:t>0,⋅</m:t>
                          </m:r>
                        </m:e>
                      </m:d>
                      <m:r>
                        <a:rPr lang="en-US" sz="2000" b="0" i="1" kern="0" dirty="0" smtClean="0">
                          <a:solidFill>
                            <a:schemeClr val="tx1"/>
                          </a:solidFill>
                          <a:latin typeface="Cambria Math"/>
                        </a:rPr>
                        <m:t> </m:t>
                      </m:r>
                    </m:oMath>
                  </a14:m>
                  <a:r>
                    <a:rPr lang="en-US" sz="2000" kern="0" dirty="0" smtClean="0">
                      <a:solidFill>
                        <a:schemeClr val="tx1"/>
                      </a:solidFill>
                    </a:rPr>
                    <a:t> </a:t>
                  </a:r>
                </a:p>
              </p:txBody>
            </p:sp>
          </mc:Choice>
          <mc:Fallback xmlns="">
            <p:sp>
              <p:nvSpPr>
                <p:cNvPr id="16" name="TextBox 15"/>
                <p:cNvSpPr txBox="1">
                  <a:spLocks noRot="1" noChangeAspect="1" noMove="1" noResize="1" noEditPoints="1" noAdjustHandles="1" noChangeArrowheads="1" noChangeShapeType="1" noTextEdit="1"/>
                </p:cNvSpPr>
                <p:nvPr/>
              </p:nvSpPr>
              <p:spPr bwMode="auto">
                <a:xfrm>
                  <a:off x="6103614" y="2072759"/>
                  <a:ext cx="1223783" cy="400110"/>
                </a:xfrm>
                <a:prstGeom prst="rect">
                  <a:avLst/>
                </a:prstGeom>
                <a:blipFill rotWithShape="1">
                  <a:blip r:embed="rId8"/>
                  <a:stretch>
                    <a:fillRect/>
                  </a:stretch>
                </a:blipFill>
                <a:ln w="9525">
                  <a:noFill/>
                  <a:miter lim="800000"/>
                  <a:headEnd/>
                  <a:tailEnd/>
                </a:ln>
                <a:effectLst/>
              </p:spPr>
              <p:txBody>
                <a:bodyPr/>
                <a:lstStyle/>
                <a:p>
                  <a:r>
                    <a:rPr lang="en-US">
                      <a:noFill/>
                    </a:rPr>
                    <a:t> </a:t>
                  </a:r>
                </a:p>
              </p:txBody>
            </p:sp>
          </mc:Fallback>
        </mc:AlternateContent>
        <p:cxnSp>
          <p:nvCxnSpPr>
            <p:cNvPr id="198" name="Elbow Connector 197"/>
            <p:cNvCxnSpPr/>
            <p:nvPr/>
          </p:nvCxnSpPr>
          <p:spPr bwMode="auto">
            <a:xfrm flipH="1" flipV="1">
              <a:off x="5624390" y="1828801"/>
              <a:ext cx="627257" cy="447675"/>
            </a:xfrm>
            <a:prstGeom prst="bentConnector3">
              <a:avLst>
                <a:gd name="adj1" fmla="val 100483"/>
              </a:avLst>
            </a:prstGeom>
            <a:noFill/>
            <a:ln w="38100">
              <a:solidFill>
                <a:schemeClr val="tx1">
                  <a:lumMod val="50000"/>
                  <a:lumOff val="50000"/>
                </a:schemeClr>
              </a:solidFill>
              <a:round/>
              <a:headEnd type="none"/>
              <a:tailEnd type="triangle"/>
            </a:ln>
          </p:spPr>
        </p:cxnSp>
      </p:grpSp>
    </p:spTree>
    <p:extLst>
      <p:ext uri="{BB962C8B-B14F-4D97-AF65-F5344CB8AC3E}">
        <p14:creationId xmlns:p14="http://schemas.microsoft.com/office/powerpoint/2010/main" val="886209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dirty="0" smtClean="0"/>
              <a:t>Experiment on RNA sequences</a:t>
            </a:r>
            <a:endParaRPr lang="en-US" dirty="0"/>
          </a:p>
        </p:txBody>
      </p:sp>
      <p:graphicFrame>
        <p:nvGraphicFramePr>
          <p:cNvPr id="13" name="Chart 12"/>
          <p:cNvGraphicFramePr>
            <a:graphicFrameLocks/>
          </p:cNvGraphicFramePr>
          <p:nvPr>
            <p:extLst>
              <p:ext uri="{D42A27DB-BD31-4B8C-83A1-F6EECF244321}">
                <p14:modId xmlns:p14="http://schemas.microsoft.com/office/powerpoint/2010/main" val="1208728193"/>
              </p:ext>
            </p:extLst>
          </p:nvPr>
        </p:nvGraphicFramePr>
        <p:xfrm>
          <a:off x="200439" y="1461052"/>
          <a:ext cx="9144000" cy="2667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1541861704"/>
              </p:ext>
            </p:extLst>
          </p:nvPr>
        </p:nvGraphicFramePr>
        <p:xfrm>
          <a:off x="200439" y="4002879"/>
          <a:ext cx="90678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bwMode="auto">
          <a:xfrm>
            <a:off x="9188725" y="1799372"/>
            <a:ext cx="3003275" cy="1200329"/>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342900" indent="-342900">
              <a:buFont typeface="Arial" charset="0"/>
              <a:buChar char="•"/>
            </a:pPr>
            <a:r>
              <a:rPr lang="en-US" sz="2400" dirty="0"/>
              <a:t>MITOMI </a:t>
            </a:r>
            <a:r>
              <a:rPr lang="en-US" sz="2400" dirty="0" smtClean="0"/>
              <a:t>2.0</a:t>
            </a:r>
          </a:p>
          <a:p>
            <a:pPr marL="342900" indent="-342900">
              <a:buFont typeface="Arial" charset="0"/>
              <a:buChar char="•"/>
            </a:pPr>
            <a:r>
              <a:rPr lang="en-US" sz="2400" dirty="0" smtClean="0"/>
              <a:t>28 </a:t>
            </a:r>
            <a:r>
              <a:rPr lang="en-US" sz="2400" dirty="0"/>
              <a:t>TFs </a:t>
            </a:r>
            <a:endParaRPr lang="en-US" sz="2400" dirty="0" smtClean="0"/>
          </a:p>
          <a:p>
            <a:pPr marL="342900" indent="-342900">
              <a:buFont typeface="Arial" charset="0"/>
              <a:buChar char="•"/>
            </a:pPr>
            <a:r>
              <a:rPr lang="en-US" sz="2400" dirty="0"/>
              <a:t>R</a:t>
            </a:r>
            <a:r>
              <a:rPr lang="en-US" sz="2400" dirty="0" smtClean="0"/>
              <a:t>egression problem</a:t>
            </a:r>
            <a:endParaRPr lang="en-US" sz="2400" kern="0" dirty="0" smtClean="0">
              <a:solidFill>
                <a:srgbClr val="FF0000"/>
              </a:solidFill>
            </a:endParaRPr>
          </a:p>
        </p:txBody>
      </p:sp>
      <p:sp>
        <p:nvSpPr>
          <p:cNvPr id="16" name="TextBox 15"/>
          <p:cNvSpPr txBox="1"/>
          <p:nvPr/>
        </p:nvSpPr>
        <p:spPr bwMode="auto">
          <a:xfrm>
            <a:off x="581439" y="1560014"/>
            <a:ext cx="697627"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MAE</a:t>
            </a:r>
            <a:endParaRPr lang="en-US" kern="0" dirty="0" smtClean="0"/>
          </a:p>
        </p:txBody>
      </p:sp>
      <p:sp>
        <p:nvSpPr>
          <p:cNvPr id="17" name="TextBox 16"/>
          <p:cNvSpPr txBox="1"/>
          <p:nvPr/>
        </p:nvSpPr>
        <p:spPr bwMode="auto">
          <a:xfrm>
            <a:off x="569612" y="4110239"/>
            <a:ext cx="697627"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MAE</a:t>
            </a:r>
            <a:endParaRPr lang="en-US" kern="0" dirty="0" smtClean="0"/>
          </a:p>
        </p:txBody>
      </p:sp>
      <p:sp>
        <p:nvSpPr>
          <p:cNvPr id="18" name="Slide Number Placeholder 8"/>
          <p:cNvSpPr>
            <a:spLocks noGrp="1"/>
          </p:cNvSpPr>
          <p:nvPr>
            <p:ph type="sldNum" sz="quarter" idx="12"/>
          </p:nvPr>
        </p:nvSpPr>
        <p:spPr>
          <a:xfrm>
            <a:off x="6982239" y="6288879"/>
            <a:ext cx="1905000" cy="457200"/>
          </a:xfrm>
        </p:spPr>
        <p:txBody>
          <a:bodyPr/>
          <a:lstStyle/>
          <a:p>
            <a:fld id="{B5B0B107-D3C9-4ED3-ADE1-E5BC2FA748DD}" type="slidenum">
              <a:rPr lang="en-US" smtClean="0"/>
              <a:pPr/>
              <a:t>14</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513295668"/>
              </p:ext>
            </p:extLst>
          </p:nvPr>
        </p:nvGraphicFramePr>
        <p:xfrm>
          <a:off x="9188725" y="3777828"/>
          <a:ext cx="2942591" cy="1828800"/>
        </p:xfrm>
        <a:graphic>
          <a:graphicData uri="http://schemas.openxmlformats.org/drawingml/2006/table">
            <a:tbl>
              <a:tblPr firstRow="1" bandRow="1">
                <a:tableStyleId>{5C22544A-7EE6-4342-B048-85BDC9FD1C3A}</a:tableStyleId>
              </a:tblPr>
              <a:tblGrid>
                <a:gridCol w="965518"/>
                <a:gridCol w="948055"/>
                <a:gridCol w="1029018"/>
              </a:tblGrid>
              <a:tr h="370840">
                <a:tc>
                  <a:txBody>
                    <a:bodyPr/>
                    <a:lstStyle/>
                    <a:p>
                      <a:endParaRPr lang="en-US" sz="2400" dirty="0"/>
                    </a:p>
                  </a:txBody>
                  <a:tcPr/>
                </a:tc>
                <a:tc>
                  <a:txBody>
                    <a:bodyPr/>
                    <a:lstStyle/>
                    <a:p>
                      <a:r>
                        <a:rPr lang="en-US" sz="2400" dirty="0" smtClean="0"/>
                        <a:t>S2V</a:t>
                      </a:r>
                      <a:endParaRPr lang="en-US" sz="2400" dirty="0"/>
                    </a:p>
                  </a:txBody>
                  <a:tcPr/>
                </a:tc>
                <a:tc>
                  <a:txBody>
                    <a:bodyPr/>
                    <a:lstStyle/>
                    <a:p>
                      <a:r>
                        <a:rPr lang="en-US" sz="2400" dirty="0" err="1" smtClean="0"/>
                        <a:t>Cmp</a:t>
                      </a:r>
                      <a:endParaRPr lang="en-US" sz="2400" dirty="0"/>
                    </a:p>
                  </a:txBody>
                  <a:tcPr/>
                </a:tc>
              </a:tr>
              <a:tr h="370840">
                <a:tc>
                  <a:txBody>
                    <a:bodyPr/>
                    <a:lstStyle/>
                    <a:p>
                      <a:r>
                        <a:rPr lang="en-US" sz="2400" dirty="0" smtClean="0"/>
                        <a:t>RMSE</a:t>
                      </a:r>
                      <a:endParaRPr lang="en-US" sz="2400" dirty="0"/>
                    </a:p>
                  </a:txBody>
                  <a:tcPr/>
                </a:tc>
                <a:tc>
                  <a:txBody>
                    <a:bodyPr/>
                    <a:lstStyle/>
                    <a:p>
                      <a:r>
                        <a:rPr lang="en-US" sz="2400" b="1" dirty="0" smtClean="0"/>
                        <a:t>0.035</a:t>
                      </a:r>
                      <a:endParaRPr lang="en-US" sz="2400" b="1" dirty="0"/>
                    </a:p>
                  </a:txBody>
                  <a:tcPr/>
                </a:tc>
                <a:tc>
                  <a:txBody>
                    <a:bodyPr/>
                    <a:lstStyle/>
                    <a:p>
                      <a:r>
                        <a:rPr lang="en-US" sz="2400" dirty="0" smtClean="0"/>
                        <a:t>0.039</a:t>
                      </a:r>
                      <a:endParaRPr lang="en-US" sz="2400" dirty="0"/>
                    </a:p>
                  </a:txBody>
                  <a:tcPr/>
                </a:tc>
              </a:tr>
              <a:tr h="370840">
                <a:tc>
                  <a:txBody>
                    <a:bodyPr/>
                    <a:lstStyle/>
                    <a:p>
                      <a:r>
                        <a:rPr lang="en-US" sz="2400" dirty="0" smtClean="0"/>
                        <a:t>PCC</a:t>
                      </a:r>
                      <a:endParaRPr lang="en-US" sz="2400" dirty="0"/>
                    </a:p>
                  </a:txBody>
                  <a:tcPr/>
                </a:tc>
                <a:tc>
                  <a:txBody>
                    <a:bodyPr/>
                    <a:lstStyle/>
                    <a:p>
                      <a:r>
                        <a:rPr lang="en-US" sz="2400" b="1" dirty="0" smtClean="0"/>
                        <a:t>0.62</a:t>
                      </a:r>
                      <a:endParaRPr lang="en-US" sz="2400" b="1" dirty="0"/>
                    </a:p>
                  </a:txBody>
                  <a:tcPr/>
                </a:tc>
                <a:tc>
                  <a:txBody>
                    <a:bodyPr/>
                    <a:lstStyle/>
                    <a:p>
                      <a:r>
                        <a:rPr lang="en-US" sz="2400" dirty="0" smtClean="0"/>
                        <a:t>0.45</a:t>
                      </a:r>
                      <a:endParaRPr lang="en-US" sz="2400" dirty="0"/>
                    </a:p>
                  </a:txBody>
                  <a:tcPr/>
                </a:tc>
              </a:tr>
              <a:tr h="370840">
                <a:tc>
                  <a:txBody>
                    <a:bodyPr/>
                    <a:lstStyle/>
                    <a:p>
                      <a:r>
                        <a:rPr lang="en-US" sz="2400" dirty="0" smtClean="0"/>
                        <a:t>SCC</a:t>
                      </a:r>
                      <a:endParaRPr lang="en-US" sz="2400" dirty="0"/>
                    </a:p>
                  </a:txBody>
                  <a:tcPr/>
                </a:tc>
                <a:tc>
                  <a:txBody>
                    <a:bodyPr/>
                    <a:lstStyle/>
                    <a:p>
                      <a:r>
                        <a:rPr lang="en-US" sz="2400" b="1" dirty="0" smtClean="0"/>
                        <a:t>0.29</a:t>
                      </a:r>
                      <a:endParaRPr lang="en-US" sz="2400" b="1" dirty="0"/>
                    </a:p>
                  </a:txBody>
                  <a:tcPr/>
                </a:tc>
                <a:tc>
                  <a:txBody>
                    <a:bodyPr/>
                    <a:lstStyle/>
                    <a:p>
                      <a:r>
                        <a:rPr lang="en-US" sz="2400" dirty="0" smtClean="0"/>
                        <a:t>0.26</a:t>
                      </a:r>
                      <a:endParaRPr lang="en-US" sz="2400" dirty="0"/>
                    </a:p>
                  </a:txBody>
                  <a:tcPr/>
                </a:tc>
              </a:tr>
            </a:tbl>
          </a:graphicData>
        </a:graphic>
      </p:graphicFrame>
      <p:sp>
        <p:nvSpPr>
          <p:cNvPr id="26" name="Rectangle 25"/>
          <p:cNvSpPr/>
          <p:nvPr/>
        </p:nvSpPr>
        <p:spPr>
          <a:xfrm>
            <a:off x="9362712" y="6342408"/>
            <a:ext cx="2674130" cy="307777"/>
          </a:xfrm>
          <a:prstGeom prst="rect">
            <a:avLst/>
          </a:prstGeom>
        </p:spPr>
        <p:txBody>
          <a:bodyPr wrap="none">
            <a:spAutoFit/>
          </a:bodyPr>
          <a:lstStyle/>
          <a:p>
            <a:r>
              <a:rPr lang="en-US" sz="1400" b="1" dirty="0" smtClean="0">
                <a:solidFill>
                  <a:schemeClr val="accent3"/>
                </a:solidFill>
                <a:latin typeface="Helvetica Neue" charset="0"/>
              </a:rPr>
              <a:t>Dai </a:t>
            </a:r>
            <a:r>
              <a:rPr lang="en-US" sz="1400" b="1" dirty="0" err="1" smtClean="0">
                <a:solidFill>
                  <a:schemeClr val="accent3"/>
                </a:solidFill>
                <a:latin typeface="Helvetica Neue" charset="0"/>
              </a:rPr>
              <a:t>et.al</a:t>
            </a:r>
            <a:r>
              <a:rPr lang="en-US" sz="1400" b="1" i="1" dirty="0" smtClean="0">
                <a:solidFill>
                  <a:schemeClr val="accent3"/>
                </a:solidFill>
                <a:latin typeface="Helvetica Neue" charset="0"/>
              </a:rPr>
              <a:t>, Bioinformatics 2017</a:t>
            </a:r>
            <a:endParaRPr lang="en-US" sz="1400" b="1" i="1" dirty="0">
              <a:solidFill>
                <a:schemeClr val="accent3"/>
              </a:solidFill>
              <a:latin typeface="Helvetica Neue" charset="0"/>
            </a:endParaRPr>
          </a:p>
        </p:txBody>
      </p:sp>
    </p:spTree>
    <p:extLst>
      <p:ext uri="{BB962C8B-B14F-4D97-AF65-F5344CB8AC3E}">
        <p14:creationId xmlns:p14="http://schemas.microsoft.com/office/powerpoint/2010/main" val="32032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4" grpId="0">
        <p:bldAsOne/>
      </p:bldGraphic>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dirty="0" smtClean="0"/>
              <a:t>Experiment on Molecules</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253939727"/>
              </p:ext>
            </p:extLst>
          </p:nvPr>
        </p:nvGraphicFramePr>
        <p:xfrm>
          <a:off x="5764911" y="1446223"/>
          <a:ext cx="5588889" cy="1868388"/>
        </p:xfrm>
        <a:graphic>
          <a:graphicData uri="http://schemas.openxmlformats.org/drawingml/2006/table">
            <a:tbl>
              <a:tblPr firstRow="1" bandRow="1">
                <a:tableStyleId>{9D7B26C5-4107-4FEC-AEDC-1716B250A1EF}</a:tableStyleId>
              </a:tblPr>
              <a:tblGrid>
                <a:gridCol w="1621282"/>
                <a:gridCol w="3967607"/>
              </a:tblGrid>
              <a:tr h="479316">
                <a:tc>
                  <a:txBody>
                    <a:bodyPr/>
                    <a:lstStyle/>
                    <a:p>
                      <a:r>
                        <a:rPr lang="en-US" sz="2400" dirty="0" smtClean="0"/>
                        <a:t>Dataset</a:t>
                      </a:r>
                      <a:endParaRPr lang="en-US" sz="2400" b="0" dirty="0"/>
                    </a:p>
                  </a:txBody>
                  <a:tcPr>
                    <a:solidFill>
                      <a:schemeClr val="bg1">
                        <a:lumMod val="85000"/>
                      </a:schemeClr>
                    </a:solidFill>
                  </a:tcPr>
                </a:tc>
                <a:tc>
                  <a:txBody>
                    <a:bodyPr/>
                    <a:lstStyle/>
                    <a:p>
                      <a:r>
                        <a:rPr lang="en-US" sz="2400" dirty="0" smtClean="0"/>
                        <a:t>Harvard clean</a:t>
                      </a:r>
                      <a:r>
                        <a:rPr lang="en-US" sz="2400" baseline="0" dirty="0" smtClean="0"/>
                        <a:t> energy project </a:t>
                      </a:r>
                      <a:endParaRPr lang="en-US" sz="2400" b="0" dirty="0"/>
                    </a:p>
                  </a:txBody>
                  <a:tcPr>
                    <a:solidFill>
                      <a:schemeClr val="bg1">
                        <a:lumMod val="85000"/>
                      </a:schemeClr>
                    </a:solidFill>
                  </a:tcPr>
                </a:tc>
              </a:tr>
              <a:tr h="474672">
                <a:tc>
                  <a:txBody>
                    <a:bodyPr/>
                    <a:lstStyle/>
                    <a:p>
                      <a:r>
                        <a:rPr lang="en-US" sz="2400" dirty="0" smtClean="0"/>
                        <a:t>Size</a:t>
                      </a:r>
                      <a:endParaRPr lang="en-US" sz="2400" dirty="0"/>
                    </a:p>
                  </a:txBody>
                  <a:tcPr>
                    <a:noFill/>
                  </a:tcPr>
                </a:tc>
                <a:tc>
                  <a:txBody>
                    <a:bodyPr/>
                    <a:lstStyle/>
                    <a:p>
                      <a:r>
                        <a:rPr lang="en-US" sz="2400" dirty="0" smtClean="0"/>
                        <a:t>2.3 million</a:t>
                      </a:r>
                      <a:endParaRPr lang="en-US" sz="2400" dirty="0"/>
                    </a:p>
                  </a:txBody>
                  <a:tcPr>
                    <a:noFill/>
                  </a:tcPr>
                </a:tc>
              </a:tr>
              <a:tr h="457200">
                <a:tc>
                  <a:txBody>
                    <a:bodyPr/>
                    <a:lstStyle/>
                    <a:p>
                      <a:r>
                        <a:rPr lang="en-US" sz="2400" dirty="0" err="1" smtClean="0"/>
                        <a:t>Avg</a:t>
                      </a:r>
                      <a:r>
                        <a:rPr lang="en-US" sz="2400" dirty="0" smtClean="0"/>
                        <a:t> node #</a:t>
                      </a:r>
                      <a:endParaRPr lang="en-US" sz="2400" dirty="0"/>
                    </a:p>
                  </a:txBody>
                  <a:tcPr>
                    <a:noFill/>
                  </a:tcPr>
                </a:tc>
                <a:tc>
                  <a:txBody>
                    <a:bodyPr/>
                    <a:lstStyle/>
                    <a:p>
                      <a:r>
                        <a:rPr lang="en-US" sz="2400" dirty="0" smtClean="0"/>
                        <a:t>28</a:t>
                      </a:r>
                      <a:endParaRPr lang="en-US" sz="2400" dirty="0"/>
                    </a:p>
                  </a:txBody>
                  <a:tcPr>
                    <a:noFill/>
                  </a:tcPr>
                </a:tc>
              </a:tr>
              <a:tr h="457200">
                <a:tc>
                  <a:txBody>
                    <a:bodyPr/>
                    <a:lstStyle/>
                    <a:p>
                      <a:r>
                        <a:rPr lang="en-US" sz="2400" dirty="0" err="1" smtClean="0"/>
                        <a:t>Avg</a:t>
                      </a:r>
                      <a:r>
                        <a:rPr lang="en-US" sz="2400" dirty="0" smtClean="0"/>
                        <a:t> edge #</a:t>
                      </a:r>
                      <a:endParaRPr lang="en-US" sz="2400" dirty="0"/>
                    </a:p>
                  </a:txBody>
                  <a:tcPr>
                    <a:noFill/>
                  </a:tcPr>
                </a:tc>
                <a:tc>
                  <a:txBody>
                    <a:bodyPr/>
                    <a:lstStyle/>
                    <a:p>
                      <a:r>
                        <a:rPr lang="en-US" sz="2400" dirty="0" smtClean="0"/>
                        <a:t>33</a:t>
                      </a:r>
                      <a:endParaRPr lang="en-US" sz="2400" dirty="0"/>
                    </a:p>
                  </a:txBody>
                  <a:tcPr>
                    <a:noFill/>
                  </a:tcPr>
                </a:tc>
              </a:tr>
            </a:tbl>
          </a:graphicData>
        </a:graphic>
      </p:graphicFrame>
      <p:sp>
        <p:nvSpPr>
          <p:cNvPr id="11" name="TextBox 10"/>
          <p:cNvSpPr txBox="1"/>
          <p:nvPr/>
        </p:nvSpPr>
        <p:spPr>
          <a:xfrm>
            <a:off x="301487" y="6027003"/>
            <a:ext cx="4556760" cy="830997"/>
          </a:xfrm>
          <a:prstGeom prst="rect">
            <a:avLst/>
          </a:prstGeom>
          <a:noFill/>
        </p:spPr>
        <p:txBody>
          <a:bodyPr wrap="square" rtlCol="0">
            <a:spAutoFit/>
          </a:bodyPr>
          <a:lstStyle/>
          <a:p>
            <a:r>
              <a:rPr lang="en-US" sz="2400" dirty="0" smtClean="0"/>
              <a:t>Power Conversion Efficiency (PCE) </a:t>
            </a:r>
          </a:p>
          <a:p>
            <a:pPr algn="ctr"/>
            <a:r>
              <a:rPr lang="en-US" sz="2400" dirty="0" smtClean="0"/>
              <a:t>(0 -12 %)</a:t>
            </a:r>
            <a:endParaRPr lang="en-US" sz="2400"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87" y="1609636"/>
            <a:ext cx="4581467"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ight Arrow 18"/>
          <p:cNvSpPr/>
          <p:nvPr/>
        </p:nvSpPr>
        <p:spPr bwMode="auto">
          <a:xfrm rot="5400000">
            <a:off x="1920445" y="5077031"/>
            <a:ext cx="1007418" cy="892534"/>
          </a:xfrm>
          <a:prstGeom prst="righ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0" tIns="45720" rIns="0" bIns="45720" numCol="1" rtlCol="0" anchor="ctr" anchorCtr="0" compatLnSpc="1">
            <a:prstTxWarp prst="textNoShape">
              <a:avLst/>
            </a:prstTxWarp>
          </a:bodyPr>
          <a:lstStyle/>
          <a:p>
            <a:pPr algn="ctr" fontAlgn="base">
              <a:spcBef>
                <a:spcPct val="0"/>
              </a:spcBef>
              <a:spcAft>
                <a:spcPct val="0"/>
              </a:spcAft>
            </a:pPr>
            <a:r>
              <a:rPr lang="en-US" sz="2000" dirty="0" smtClean="0"/>
              <a:t>predict</a:t>
            </a:r>
            <a:endParaRPr lang="en-US" sz="2000" dirty="0"/>
          </a:p>
        </p:txBody>
      </p:sp>
      <p:sp>
        <p:nvSpPr>
          <p:cNvPr id="20" name="TextBox 19"/>
          <p:cNvSpPr txBox="1"/>
          <p:nvPr/>
        </p:nvSpPr>
        <p:spPr>
          <a:xfrm>
            <a:off x="225287" y="4050268"/>
            <a:ext cx="1684654" cy="1200329"/>
          </a:xfrm>
          <a:prstGeom prst="rect">
            <a:avLst/>
          </a:prstGeom>
          <a:noFill/>
        </p:spPr>
        <p:txBody>
          <a:bodyPr wrap="square" rtlCol="0">
            <a:spAutoFit/>
          </a:bodyPr>
          <a:lstStyle/>
          <a:p>
            <a:r>
              <a:rPr lang="en-US" sz="2400" dirty="0" smtClean="0"/>
              <a:t>Organic Solar Panel Materials</a:t>
            </a:r>
            <a:endParaRPr lang="en-US" sz="2400" dirty="0"/>
          </a:p>
        </p:txBody>
      </p:sp>
      <p:graphicFrame>
        <p:nvGraphicFramePr>
          <p:cNvPr id="22" name="Table 21"/>
          <p:cNvGraphicFramePr>
            <a:graphicFrameLocks noGrp="1"/>
          </p:cNvGraphicFramePr>
          <p:nvPr>
            <p:extLst>
              <p:ext uri="{D42A27DB-BD31-4B8C-83A1-F6EECF244321}">
                <p14:modId xmlns:p14="http://schemas.microsoft.com/office/powerpoint/2010/main" val="957853604"/>
              </p:ext>
            </p:extLst>
          </p:nvPr>
        </p:nvGraphicFramePr>
        <p:xfrm>
          <a:off x="4926193" y="3544618"/>
          <a:ext cx="7025450" cy="3108960"/>
        </p:xfrm>
        <a:graphic>
          <a:graphicData uri="http://schemas.openxmlformats.org/drawingml/2006/table">
            <a:tbl>
              <a:tblPr firstRow="1" bandRow="1">
                <a:tableStyleId>{5C22544A-7EE6-4342-B048-85BDC9FD1C3A}</a:tableStyleId>
              </a:tblPr>
              <a:tblGrid>
                <a:gridCol w="2057400"/>
                <a:gridCol w="1423289"/>
                <a:gridCol w="1623314"/>
                <a:gridCol w="1921447"/>
              </a:tblGrid>
              <a:tr h="370840">
                <a:tc>
                  <a:txBody>
                    <a:bodyPr/>
                    <a:lstStyle/>
                    <a:p>
                      <a:pPr algn="ctr"/>
                      <a:endParaRPr lang="en-US" sz="2400" dirty="0"/>
                    </a:p>
                  </a:txBody>
                  <a:tcPr/>
                </a:tc>
                <a:tc>
                  <a:txBody>
                    <a:bodyPr/>
                    <a:lstStyle/>
                    <a:p>
                      <a:pPr algn="ctr"/>
                      <a:r>
                        <a:rPr lang="en-US" sz="2400" dirty="0" smtClean="0"/>
                        <a:t>Test MAE</a:t>
                      </a:r>
                      <a:endParaRPr lang="en-US" sz="2400" dirty="0"/>
                    </a:p>
                  </a:txBody>
                  <a:tcPr/>
                </a:tc>
                <a:tc>
                  <a:txBody>
                    <a:bodyPr/>
                    <a:lstStyle/>
                    <a:p>
                      <a:pPr algn="ctr"/>
                      <a:r>
                        <a:rPr lang="en-US" sz="2400" dirty="0" smtClean="0"/>
                        <a:t>Test</a:t>
                      </a:r>
                      <a:r>
                        <a:rPr lang="en-US" sz="2400" baseline="0" dirty="0" smtClean="0"/>
                        <a:t>  RMSE</a:t>
                      </a:r>
                      <a:endParaRPr lang="en-US" sz="2400" dirty="0"/>
                    </a:p>
                  </a:txBody>
                  <a:tcPr/>
                </a:tc>
                <a:tc>
                  <a:txBody>
                    <a:bodyPr/>
                    <a:lstStyle/>
                    <a:p>
                      <a:pPr algn="ctr"/>
                      <a:r>
                        <a:rPr lang="en-US" sz="2400" dirty="0" smtClean="0"/>
                        <a:t># parameters</a:t>
                      </a:r>
                      <a:endParaRPr lang="en-US" sz="2400" dirty="0"/>
                    </a:p>
                  </a:txBody>
                  <a:tcPr/>
                </a:tc>
              </a:tr>
              <a:tr h="370840">
                <a:tc>
                  <a:txBody>
                    <a:bodyPr/>
                    <a:lstStyle/>
                    <a:p>
                      <a:pPr algn="ctr"/>
                      <a:r>
                        <a:rPr lang="en-US" sz="2400" dirty="0" smtClean="0"/>
                        <a:t>Mean predictor</a:t>
                      </a:r>
                      <a:endParaRPr lang="en-US" sz="2400" dirty="0"/>
                    </a:p>
                  </a:txBody>
                  <a:tcPr/>
                </a:tc>
                <a:tc>
                  <a:txBody>
                    <a:bodyPr/>
                    <a:lstStyle/>
                    <a:p>
                      <a:pPr algn="ctr"/>
                      <a:r>
                        <a:rPr lang="en-US" sz="2400" dirty="0" smtClean="0"/>
                        <a:t>1.986</a:t>
                      </a:r>
                      <a:endParaRPr lang="en-US" sz="2400" dirty="0"/>
                    </a:p>
                  </a:txBody>
                  <a:tcPr/>
                </a:tc>
                <a:tc>
                  <a:txBody>
                    <a:bodyPr/>
                    <a:lstStyle/>
                    <a:p>
                      <a:pPr algn="ctr"/>
                      <a:r>
                        <a:rPr lang="en-US" sz="2400" dirty="0" smtClean="0"/>
                        <a:t>2.406</a:t>
                      </a:r>
                      <a:endParaRPr lang="en-US" sz="2400" dirty="0"/>
                    </a:p>
                  </a:txBody>
                  <a:tcPr/>
                </a:tc>
                <a:tc>
                  <a:txBody>
                    <a:bodyPr/>
                    <a:lstStyle/>
                    <a:p>
                      <a:pPr algn="ctr"/>
                      <a:r>
                        <a:rPr lang="en-US" sz="2400" dirty="0" smtClean="0"/>
                        <a:t>1</a:t>
                      </a:r>
                      <a:endParaRPr lang="en-US" sz="2400" dirty="0"/>
                    </a:p>
                  </a:txBody>
                  <a:tcPr/>
                </a:tc>
              </a:tr>
              <a:tr h="370840">
                <a:tc>
                  <a:txBody>
                    <a:bodyPr/>
                    <a:lstStyle/>
                    <a:p>
                      <a:pPr algn="ctr"/>
                      <a:r>
                        <a:rPr lang="en-US" sz="2400" dirty="0" smtClean="0"/>
                        <a:t>WL level-3</a:t>
                      </a:r>
                      <a:endParaRPr lang="en-US" sz="2400" dirty="0"/>
                    </a:p>
                  </a:txBody>
                  <a:tcPr/>
                </a:tc>
                <a:tc>
                  <a:txBody>
                    <a:bodyPr/>
                    <a:lstStyle/>
                    <a:p>
                      <a:pPr algn="ctr"/>
                      <a:r>
                        <a:rPr lang="en-US" sz="2400" dirty="0" smtClean="0"/>
                        <a:t>0.143</a:t>
                      </a:r>
                      <a:endParaRPr lang="en-US" sz="2400" dirty="0"/>
                    </a:p>
                  </a:txBody>
                  <a:tcPr/>
                </a:tc>
                <a:tc>
                  <a:txBody>
                    <a:bodyPr/>
                    <a:lstStyle/>
                    <a:p>
                      <a:pPr algn="ctr"/>
                      <a:r>
                        <a:rPr lang="en-US" sz="2400" dirty="0" smtClean="0"/>
                        <a:t>0.204</a:t>
                      </a:r>
                      <a:endParaRPr lang="en-US" sz="2400" dirty="0"/>
                    </a:p>
                  </a:txBody>
                  <a:tcPr/>
                </a:tc>
                <a:tc>
                  <a:txBody>
                    <a:bodyPr/>
                    <a:lstStyle/>
                    <a:p>
                      <a:pPr algn="ctr"/>
                      <a:r>
                        <a:rPr lang="en-US" sz="2400" dirty="0" smtClean="0"/>
                        <a:t>1.6 m</a:t>
                      </a:r>
                      <a:endParaRPr lang="en-US" sz="2400" dirty="0"/>
                    </a:p>
                  </a:txBody>
                  <a:tcPr/>
                </a:tc>
              </a:tr>
              <a:tr h="370840">
                <a:tc>
                  <a:txBody>
                    <a:bodyPr/>
                    <a:lstStyle/>
                    <a:p>
                      <a:pPr algn="ctr"/>
                      <a:r>
                        <a:rPr lang="en-US" sz="2400" dirty="0" smtClean="0"/>
                        <a:t>WL level-6</a:t>
                      </a:r>
                      <a:endParaRPr lang="en-US" sz="2400" dirty="0"/>
                    </a:p>
                  </a:txBody>
                  <a:tcPr/>
                </a:tc>
                <a:tc>
                  <a:txBody>
                    <a:bodyPr/>
                    <a:lstStyle/>
                    <a:p>
                      <a:pPr algn="ctr"/>
                      <a:r>
                        <a:rPr lang="en-US" sz="2400" dirty="0" smtClean="0"/>
                        <a:t>0.096</a:t>
                      </a:r>
                      <a:endParaRPr lang="en-US" sz="2400" dirty="0"/>
                    </a:p>
                  </a:txBody>
                  <a:tcPr/>
                </a:tc>
                <a:tc>
                  <a:txBody>
                    <a:bodyPr/>
                    <a:lstStyle/>
                    <a:p>
                      <a:pPr algn="ctr"/>
                      <a:r>
                        <a:rPr lang="en-US" sz="2400" dirty="0" smtClean="0"/>
                        <a:t>0.137</a:t>
                      </a:r>
                      <a:endParaRPr lang="en-US" sz="2400" dirty="0"/>
                    </a:p>
                  </a:txBody>
                  <a:tcPr/>
                </a:tc>
                <a:tc>
                  <a:txBody>
                    <a:bodyPr/>
                    <a:lstStyle/>
                    <a:p>
                      <a:pPr algn="ctr"/>
                      <a:r>
                        <a:rPr lang="en-US" sz="2400" dirty="0" smtClean="0"/>
                        <a:t>1378 m</a:t>
                      </a:r>
                      <a:endParaRPr lang="en-US" sz="2400" dirty="0"/>
                    </a:p>
                  </a:txBody>
                  <a:tcPr/>
                </a:tc>
              </a:tr>
              <a:tr h="370840">
                <a:tc>
                  <a:txBody>
                    <a:bodyPr/>
                    <a:lstStyle/>
                    <a:p>
                      <a:pPr algn="ctr"/>
                      <a:r>
                        <a:rPr lang="en-US" sz="2400" b="1" dirty="0" smtClean="0"/>
                        <a:t>DE-MF</a:t>
                      </a:r>
                      <a:endParaRPr lang="en-US" sz="2400" b="1" dirty="0"/>
                    </a:p>
                  </a:txBody>
                  <a:tcPr/>
                </a:tc>
                <a:tc>
                  <a:txBody>
                    <a:bodyPr/>
                    <a:lstStyle/>
                    <a:p>
                      <a:pPr algn="ctr"/>
                      <a:r>
                        <a:rPr lang="en-US" sz="2400" dirty="0" smtClean="0"/>
                        <a:t>0.091</a:t>
                      </a:r>
                      <a:endParaRPr lang="en-US" sz="2400" dirty="0"/>
                    </a:p>
                  </a:txBody>
                  <a:tcPr/>
                </a:tc>
                <a:tc>
                  <a:txBody>
                    <a:bodyPr/>
                    <a:lstStyle/>
                    <a:p>
                      <a:pPr algn="ctr"/>
                      <a:r>
                        <a:rPr lang="en-US" sz="2400" dirty="0" smtClean="0"/>
                        <a:t>0.125</a:t>
                      </a:r>
                      <a:endParaRPr lang="en-US" sz="2400" dirty="0"/>
                    </a:p>
                  </a:txBody>
                  <a:tcPr/>
                </a:tc>
                <a:tc>
                  <a:txBody>
                    <a:bodyPr/>
                    <a:lstStyle/>
                    <a:p>
                      <a:pPr algn="ctr"/>
                      <a:r>
                        <a:rPr lang="en-US" sz="2400" dirty="0" smtClean="0"/>
                        <a:t>0.1</a:t>
                      </a:r>
                      <a:r>
                        <a:rPr lang="en-US" sz="2400" baseline="0" dirty="0" smtClean="0"/>
                        <a:t> m</a:t>
                      </a:r>
                      <a:endParaRPr lang="en-US" sz="2400" dirty="0"/>
                    </a:p>
                  </a:txBody>
                  <a:tcPr/>
                </a:tc>
              </a:tr>
              <a:tr h="370840">
                <a:tc>
                  <a:txBody>
                    <a:bodyPr/>
                    <a:lstStyle/>
                    <a:p>
                      <a:pPr algn="ctr"/>
                      <a:r>
                        <a:rPr lang="en-US" sz="2400" b="1" dirty="0" smtClean="0"/>
                        <a:t>DE-LBP</a:t>
                      </a:r>
                      <a:endParaRPr lang="en-US" sz="2400" b="1" dirty="0"/>
                    </a:p>
                  </a:txBody>
                  <a:tcPr/>
                </a:tc>
                <a:tc>
                  <a:txBody>
                    <a:bodyPr/>
                    <a:lstStyle/>
                    <a:p>
                      <a:pPr algn="ctr"/>
                      <a:r>
                        <a:rPr lang="en-US" sz="2400" dirty="0" smtClean="0">
                          <a:solidFill>
                            <a:srgbClr val="FF0000"/>
                          </a:solidFill>
                        </a:rPr>
                        <a:t>0.085</a:t>
                      </a:r>
                      <a:endParaRPr lang="en-US" sz="2400" dirty="0">
                        <a:solidFill>
                          <a:srgbClr val="FF0000"/>
                        </a:solidFill>
                      </a:endParaRPr>
                    </a:p>
                  </a:txBody>
                  <a:tcPr/>
                </a:tc>
                <a:tc>
                  <a:txBody>
                    <a:bodyPr/>
                    <a:lstStyle/>
                    <a:p>
                      <a:pPr algn="ctr"/>
                      <a:r>
                        <a:rPr lang="en-US" sz="2400" dirty="0" smtClean="0"/>
                        <a:t>0.117</a:t>
                      </a:r>
                      <a:endParaRPr lang="en-US" sz="2400" dirty="0"/>
                    </a:p>
                  </a:txBody>
                  <a:tcPr/>
                </a:tc>
                <a:tc>
                  <a:txBody>
                    <a:bodyPr/>
                    <a:lstStyle/>
                    <a:p>
                      <a:pPr algn="ctr"/>
                      <a:r>
                        <a:rPr lang="en-US" sz="2400" dirty="0" smtClean="0"/>
                        <a:t>0.1</a:t>
                      </a:r>
                      <a:r>
                        <a:rPr lang="en-US" sz="2400" baseline="0" dirty="0" smtClean="0"/>
                        <a:t> m</a:t>
                      </a:r>
                      <a:endParaRPr lang="en-US" sz="2400" dirty="0"/>
                    </a:p>
                  </a:txBody>
                  <a:tcPr/>
                </a:tc>
              </a:tr>
            </a:tbl>
          </a:graphicData>
        </a:graphic>
      </p:graphicFrame>
    </p:spTree>
    <p:extLst>
      <p:ext uri="{BB962C8B-B14F-4D97-AF65-F5344CB8AC3E}">
        <p14:creationId xmlns:p14="http://schemas.microsoft.com/office/powerpoint/2010/main" val="20945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838200" y="365125"/>
            <a:ext cx="10515600" cy="1325563"/>
          </a:xfrm>
        </p:spPr>
        <p:txBody>
          <a:bodyPr/>
          <a:lstStyle/>
          <a:p>
            <a:r>
              <a:rPr lang="en-US" altLang="zh-CN" dirty="0" smtClean="0"/>
              <a:t>Experiment on Molecules</a:t>
            </a:r>
            <a:endParaRPr lang="en-US" dirty="0"/>
          </a:p>
        </p:txBody>
      </p:sp>
      <p:grpSp>
        <p:nvGrpSpPr>
          <p:cNvPr id="8" name="Group 7"/>
          <p:cNvGrpSpPr/>
          <p:nvPr/>
        </p:nvGrpSpPr>
        <p:grpSpPr>
          <a:xfrm>
            <a:off x="2166731" y="1829904"/>
            <a:ext cx="7391401" cy="4676032"/>
            <a:chOff x="914400" y="1524000"/>
            <a:chExt cx="7391401" cy="4676032"/>
          </a:xfrm>
        </p:grpSpPr>
        <p:grpSp>
          <p:nvGrpSpPr>
            <p:cNvPr id="9" name="Group 8"/>
            <p:cNvGrpSpPr/>
            <p:nvPr/>
          </p:nvGrpSpPr>
          <p:grpSpPr>
            <a:xfrm>
              <a:off x="914400" y="1524000"/>
              <a:ext cx="6564923" cy="4368706"/>
              <a:chOff x="914400" y="1524000"/>
              <a:chExt cx="6564923" cy="4368706"/>
            </a:xfrm>
          </p:grpSpPr>
          <p:cxnSp>
            <p:nvCxnSpPr>
              <p:cNvPr id="11" name="Straight Arrow Connector 10"/>
              <p:cNvCxnSpPr/>
              <p:nvPr/>
            </p:nvCxnSpPr>
            <p:spPr bwMode="auto">
              <a:xfrm>
                <a:off x="1752600" y="4517088"/>
                <a:ext cx="5562600" cy="0"/>
              </a:xfrm>
              <a:prstGeom prst="straightConnector1">
                <a:avLst/>
              </a:prstGeom>
              <a:noFill/>
              <a:ln w="31750">
                <a:solidFill>
                  <a:schemeClr val="bg1">
                    <a:lumMod val="65000"/>
                  </a:schemeClr>
                </a:solidFill>
                <a:prstDash val="sysDash"/>
                <a:round/>
                <a:headEnd type="none"/>
                <a:tailEnd type="none"/>
              </a:ln>
            </p:spPr>
          </p:cxnSp>
          <p:cxnSp>
            <p:nvCxnSpPr>
              <p:cNvPr id="12" name="Straight Arrow Connector 11"/>
              <p:cNvCxnSpPr/>
              <p:nvPr/>
            </p:nvCxnSpPr>
            <p:spPr bwMode="auto">
              <a:xfrm>
                <a:off x="1729339" y="4248515"/>
                <a:ext cx="5562600" cy="0"/>
              </a:xfrm>
              <a:prstGeom prst="straightConnector1">
                <a:avLst/>
              </a:prstGeom>
              <a:noFill/>
              <a:ln w="31750">
                <a:solidFill>
                  <a:schemeClr val="bg1">
                    <a:lumMod val="65000"/>
                  </a:schemeClr>
                </a:solidFill>
                <a:prstDash val="sysDash"/>
                <a:round/>
                <a:headEnd type="none"/>
                <a:tailEnd type="none"/>
              </a:ln>
            </p:spPr>
          </p:cxnSp>
          <p:cxnSp>
            <p:nvCxnSpPr>
              <p:cNvPr id="13" name="Straight Arrow Connector 12"/>
              <p:cNvCxnSpPr/>
              <p:nvPr/>
            </p:nvCxnSpPr>
            <p:spPr bwMode="auto">
              <a:xfrm>
                <a:off x="1752600" y="3993852"/>
                <a:ext cx="5562600" cy="0"/>
              </a:xfrm>
              <a:prstGeom prst="straightConnector1">
                <a:avLst/>
              </a:prstGeom>
              <a:noFill/>
              <a:ln w="31750">
                <a:solidFill>
                  <a:schemeClr val="bg1">
                    <a:lumMod val="65000"/>
                  </a:schemeClr>
                </a:solidFill>
                <a:prstDash val="sysDash"/>
                <a:round/>
                <a:headEnd type="none"/>
                <a:tailEnd type="none"/>
              </a:ln>
            </p:spPr>
          </p:cxnSp>
          <p:cxnSp>
            <p:nvCxnSpPr>
              <p:cNvPr id="14" name="Straight Arrow Connector 13"/>
              <p:cNvCxnSpPr/>
              <p:nvPr/>
            </p:nvCxnSpPr>
            <p:spPr bwMode="auto">
              <a:xfrm>
                <a:off x="1782278" y="3603792"/>
                <a:ext cx="5562600" cy="0"/>
              </a:xfrm>
              <a:prstGeom prst="straightConnector1">
                <a:avLst/>
              </a:prstGeom>
              <a:noFill/>
              <a:ln w="31750">
                <a:solidFill>
                  <a:schemeClr val="bg1">
                    <a:lumMod val="65000"/>
                  </a:schemeClr>
                </a:solidFill>
                <a:prstDash val="sysDash"/>
                <a:round/>
                <a:headEnd type="none"/>
                <a:tailEnd type="none"/>
              </a:ln>
            </p:spPr>
          </p:cxnSp>
          <p:cxnSp>
            <p:nvCxnSpPr>
              <p:cNvPr id="15" name="Straight Arrow Connector 14"/>
              <p:cNvCxnSpPr/>
              <p:nvPr/>
            </p:nvCxnSpPr>
            <p:spPr bwMode="auto">
              <a:xfrm>
                <a:off x="1752600" y="2025948"/>
                <a:ext cx="5562600" cy="0"/>
              </a:xfrm>
              <a:prstGeom prst="straightConnector1">
                <a:avLst/>
              </a:prstGeom>
              <a:noFill/>
              <a:ln w="31750">
                <a:solidFill>
                  <a:schemeClr val="bg1">
                    <a:lumMod val="65000"/>
                  </a:schemeClr>
                </a:solidFill>
                <a:prstDash val="sysDash"/>
                <a:round/>
                <a:headEnd type="none"/>
                <a:tailEnd type="none"/>
              </a:ln>
            </p:spPr>
          </p:cxnSp>
          <p:cxnSp>
            <p:nvCxnSpPr>
              <p:cNvPr id="16" name="Straight Arrow Connector 15"/>
              <p:cNvCxnSpPr/>
              <p:nvPr/>
            </p:nvCxnSpPr>
            <p:spPr bwMode="auto">
              <a:xfrm flipV="1">
                <a:off x="3438625" y="1600200"/>
                <a:ext cx="0" cy="3733800"/>
              </a:xfrm>
              <a:prstGeom prst="straightConnector1">
                <a:avLst/>
              </a:prstGeom>
              <a:noFill/>
              <a:ln w="31750">
                <a:solidFill>
                  <a:schemeClr val="bg1">
                    <a:lumMod val="65000"/>
                  </a:schemeClr>
                </a:solidFill>
                <a:prstDash val="sysDash"/>
                <a:round/>
                <a:headEnd type="none"/>
                <a:tailEnd type="none"/>
              </a:ln>
            </p:spPr>
          </p:cxnSp>
          <p:cxnSp>
            <p:nvCxnSpPr>
              <p:cNvPr id="17" name="Straight Arrow Connector 16"/>
              <p:cNvCxnSpPr/>
              <p:nvPr/>
            </p:nvCxnSpPr>
            <p:spPr bwMode="auto">
              <a:xfrm flipV="1">
                <a:off x="4419600" y="1600200"/>
                <a:ext cx="0" cy="3733800"/>
              </a:xfrm>
              <a:prstGeom prst="straightConnector1">
                <a:avLst/>
              </a:prstGeom>
              <a:noFill/>
              <a:ln w="31750">
                <a:solidFill>
                  <a:schemeClr val="bg1">
                    <a:lumMod val="65000"/>
                  </a:schemeClr>
                </a:solidFill>
                <a:prstDash val="sysDash"/>
                <a:round/>
                <a:headEnd type="none"/>
                <a:tailEnd type="none"/>
              </a:ln>
            </p:spPr>
          </p:cxnSp>
          <p:cxnSp>
            <p:nvCxnSpPr>
              <p:cNvPr id="18" name="Straight Arrow Connector 17"/>
              <p:cNvCxnSpPr/>
              <p:nvPr/>
            </p:nvCxnSpPr>
            <p:spPr bwMode="auto">
              <a:xfrm flipV="1">
                <a:off x="5343625" y="1600200"/>
                <a:ext cx="0" cy="3733800"/>
              </a:xfrm>
              <a:prstGeom prst="straightConnector1">
                <a:avLst/>
              </a:prstGeom>
              <a:noFill/>
              <a:ln w="31750">
                <a:solidFill>
                  <a:schemeClr val="bg1">
                    <a:lumMod val="65000"/>
                  </a:schemeClr>
                </a:solidFill>
                <a:prstDash val="sysDash"/>
                <a:round/>
                <a:headEnd type="none"/>
                <a:tailEnd type="none"/>
              </a:ln>
            </p:spPr>
          </p:cxnSp>
          <p:cxnSp>
            <p:nvCxnSpPr>
              <p:cNvPr id="19" name="Straight Arrow Connector 18"/>
              <p:cNvCxnSpPr/>
              <p:nvPr/>
            </p:nvCxnSpPr>
            <p:spPr bwMode="auto">
              <a:xfrm flipV="1">
                <a:off x="6258025" y="1600200"/>
                <a:ext cx="0" cy="3733800"/>
              </a:xfrm>
              <a:prstGeom prst="straightConnector1">
                <a:avLst/>
              </a:prstGeom>
              <a:noFill/>
              <a:ln w="31750">
                <a:solidFill>
                  <a:schemeClr val="bg1">
                    <a:lumMod val="65000"/>
                  </a:schemeClr>
                </a:solidFill>
                <a:prstDash val="sysDash"/>
                <a:round/>
                <a:headEnd type="none"/>
                <a:tailEnd type="none"/>
              </a:ln>
            </p:spPr>
          </p:cxnSp>
          <p:cxnSp>
            <p:nvCxnSpPr>
              <p:cNvPr id="20" name="Straight Arrow Connector 19"/>
              <p:cNvCxnSpPr/>
              <p:nvPr/>
            </p:nvCxnSpPr>
            <p:spPr bwMode="auto">
              <a:xfrm flipV="1">
                <a:off x="2485324" y="1600200"/>
                <a:ext cx="0" cy="3733800"/>
              </a:xfrm>
              <a:prstGeom prst="straightConnector1">
                <a:avLst/>
              </a:prstGeom>
              <a:noFill/>
              <a:ln w="31750">
                <a:solidFill>
                  <a:schemeClr val="bg1">
                    <a:lumMod val="65000"/>
                  </a:schemeClr>
                </a:solidFill>
                <a:prstDash val="sysDash"/>
                <a:round/>
                <a:headEnd type="none"/>
                <a:tailEnd type="none"/>
              </a:ln>
            </p:spPr>
          </p:cxnSp>
          <p:grpSp>
            <p:nvGrpSpPr>
              <p:cNvPr id="21" name="Group 20"/>
              <p:cNvGrpSpPr/>
              <p:nvPr/>
            </p:nvGrpSpPr>
            <p:grpSpPr>
              <a:xfrm>
                <a:off x="1600200" y="1524000"/>
                <a:ext cx="5879123" cy="3962400"/>
                <a:chOff x="1600200" y="2133600"/>
                <a:chExt cx="5879123" cy="3962400"/>
              </a:xfrm>
            </p:grpSpPr>
            <p:cxnSp>
              <p:nvCxnSpPr>
                <p:cNvPr id="38" name="Straight Arrow Connector 37"/>
                <p:cNvCxnSpPr/>
                <p:nvPr/>
              </p:nvCxnSpPr>
              <p:spPr bwMode="auto">
                <a:xfrm>
                  <a:off x="1600200" y="5943600"/>
                  <a:ext cx="5879123" cy="0"/>
                </a:xfrm>
                <a:prstGeom prst="straightConnector1">
                  <a:avLst/>
                </a:prstGeom>
                <a:noFill/>
                <a:ln w="53975">
                  <a:solidFill>
                    <a:schemeClr val="tx1"/>
                  </a:solidFill>
                  <a:round/>
                  <a:headEnd type="none"/>
                  <a:tailEnd type="triangle"/>
                </a:ln>
              </p:spPr>
            </p:cxnSp>
            <p:cxnSp>
              <p:nvCxnSpPr>
                <p:cNvPr id="39" name="Straight Arrow Connector 38"/>
                <p:cNvCxnSpPr/>
                <p:nvPr/>
              </p:nvCxnSpPr>
              <p:spPr bwMode="auto">
                <a:xfrm flipV="1">
                  <a:off x="1752600" y="2133600"/>
                  <a:ext cx="0" cy="3962400"/>
                </a:xfrm>
                <a:prstGeom prst="straightConnector1">
                  <a:avLst/>
                </a:prstGeom>
                <a:noFill/>
                <a:ln w="53975">
                  <a:solidFill>
                    <a:schemeClr val="tx1"/>
                  </a:solidFill>
                  <a:round/>
                  <a:headEnd type="none"/>
                  <a:tailEnd type="triangle"/>
                </a:ln>
              </p:spPr>
            </p:cxnSp>
          </p:grpSp>
          <p:sp>
            <p:nvSpPr>
              <p:cNvPr id="22" name="Oval 21"/>
              <p:cNvSpPr>
                <a:spLocks noChangeAspect="1"/>
              </p:cNvSpPr>
              <p:nvPr/>
            </p:nvSpPr>
            <p:spPr bwMode="auto">
              <a:xfrm>
                <a:off x="2393884" y="4155840"/>
                <a:ext cx="182880" cy="182880"/>
              </a:xfrm>
              <a:prstGeom prst="ellipse">
                <a:avLst/>
              </a:prstGeom>
              <a:solidFill>
                <a:srgbClr val="008000"/>
              </a:solidFill>
              <a:ln w="38100" cap="flat" cmpd="sng" algn="ctr">
                <a:solidFill>
                  <a:srgbClr val="00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3" name="Oval 22"/>
              <p:cNvSpPr>
                <a:spLocks noChangeAspect="1"/>
              </p:cNvSpPr>
              <p:nvPr/>
            </p:nvSpPr>
            <p:spPr bwMode="auto">
              <a:xfrm>
                <a:off x="2393884" y="4425648"/>
                <a:ext cx="182880" cy="182880"/>
              </a:xfrm>
              <a:prstGeom prst="ellipse">
                <a:avLst/>
              </a:prstGeom>
              <a:solidFill>
                <a:srgbClr val="008000"/>
              </a:solidFill>
              <a:ln w="38100" cap="flat" cmpd="sng" algn="ctr">
                <a:solidFill>
                  <a:srgbClr val="00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4" name="Oval 23"/>
              <p:cNvSpPr>
                <a:spLocks noChangeAspect="1"/>
              </p:cNvSpPr>
              <p:nvPr/>
            </p:nvSpPr>
            <p:spPr bwMode="auto">
              <a:xfrm>
                <a:off x="3352800" y="1934508"/>
                <a:ext cx="182880" cy="182880"/>
              </a:xfrm>
              <a:prstGeom prst="ellipse">
                <a:avLst/>
              </a:prstGeom>
              <a:solidFill>
                <a:srgbClr val="FF0000"/>
              </a:solidFill>
              <a:ln w="3810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5" name="Oval 24"/>
              <p:cNvSpPr>
                <a:spLocks noChangeAspect="1"/>
              </p:cNvSpPr>
              <p:nvPr/>
            </p:nvSpPr>
            <p:spPr bwMode="auto">
              <a:xfrm>
                <a:off x="4327759" y="3512352"/>
                <a:ext cx="182880" cy="182880"/>
              </a:xfrm>
              <a:prstGeom prst="ellipse">
                <a:avLst/>
              </a:prstGeom>
              <a:solidFill>
                <a:srgbClr val="FF0000"/>
              </a:solidFill>
              <a:ln w="3810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6" name="Oval 25"/>
              <p:cNvSpPr>
                <a:spLocks noChangeAspect="1"/>
              </p:cNvSpPr>
              <p:nvPr/>
            </p:nvSpPr>
            <p:spPr bwMode="auto">
              <a:xfrm>
                <a:off x="5257800" y="3902412"/>
                <a:ext cx="182880" cy="182880"/>
              </a:xfrm>
              <a:prstGeom prst="ellipse">
                <a:avLst/>
              </a:prstGeom>
              <a:solidFill>
                <a:srgbClr val="FF0000"/>
              </a:solidFill>
              <a:ln w="3810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7" name="Oval 26"/>
              <p:cNvSpPr>
                <a:spLocks noChangeAspect="1"/>
              </p:cNvSpPr>
              <p:nvPr/>
            </p:nvSpPr>
            <p:spPr bwMode="auto">
              <a:xfrm>
                <a:off x="6172200" y="4143941"/>
                <a:ext cx="182880" cy="182880"/>
              </a:xfrm>
              <a:prstGeom prst="ellipse">
                <a:avLst/>
              </a:prstGeom>
              <a:solidFill>
                <a:srgbClr val="FF0000"/>
              </a:solidFill>
              <a:ln w="3810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8" name="TextBox 27"/>
              <p:cNvSpPr txBox="1"/>
              <p:nvPr/>
            </p:nvSpPr>
            <p:spPr bwMode="auto">
              <a:xfrm>
                <a:off x="2089221" y="5431041"/>
                <a:ext cx="792205"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0.1M</a:t>
                </a:r>
              </a:p>
            </p:txBody>
          </p:sp>
          <p:sp>
            <p:nvSpPr>
              <p:cNvPr id="29" name="TextBox 28"/>
              <p:cNvSpPr txBox="1"/>
              <p:nvPr/>
            </p:nvSpPr>
            <p:spPr bwMode="auto">
              <a:xfrm>
                <a:off x="3133211" y="5419825"/>
                <a:ext cx="561372"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1M</a:t>
                </a:r>
              </a:p>
            </p:txBody>
          </p:sp>
          <p:sp>
            <p:nvSpPr>
              <p:cNvPr id="30" name="TextBox 29"/>
              <p:cNvSpPr txBox="1"/>
              <p:nvPr/>
            </p:nvSpPr>
            <p:spPr bwMode="auto">
              <a:xfrm>
                <a:off x="4036253" y="5390950"/>
                <a:ext cx="718466"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10M</a:t>
                </a:r>
              </a:p>
            </p:txBody>
          </p:sp>
          <p:sp>
            <p:nvSpPr>
              <p:cNvPr id="31" name="TextBox 30"/>
              <p:cNvSpPr txBox="1"/>
              <p:nvPr/>
            </p:nvSpPr>
            <p:spPr bwMode="auto">
              <a:xfrm>
                <a:off x="4950653" y="5405735"/>
                <a:ext cx="875561"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100M</a:t>
                </a:r>
              </a:p>
            </p:txBody>
          </p:sp>
          <p:sp>
            <p:nvSpPr>
              <p:cNvPr id="32" name="TextBox 31"/>
              <p:cNvSpPr txBox="1"/>
              <p:nvPr/>
            </p:nvSpPr>
            <p:spPr bwMode="auto">
              <a:xfrm>
                <a:off x="5751492" y="5396110"/>
                <a:ext cx="1032655"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1000M</a:t>
                </a:r>
              </a:p>
            </p:txBody>
          </p:sp>
          <p:sp>
            <p:nvSpPr>
              <p:cNvPr id="33" name="TextBox 32"/>
              <p:cNvSpPr txBox="1"/>
              <p:nvPr/>
            </p:nvSpPr>
            <p:spPr bwMode="auto">
              <a:xfrm>
                <a:off x="925139" y="4304655"/>
                <a:ext cx="886782"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0.085</a:t>
                </a:r>
              </a:p>
            </p:txBody>
          </p:sp>
          <p:sp>
            <p:nvSpPr>
              <p:cNvPr id="34" name="TextBox 33"/>
              <p:cNvSpPr txBox="1"/>
              <p:nvPr/>
            </p:nvSpPr>
            <p:spPr bwMode="auto">
              <a:xfrm>
                <a:off x="914400" y="4038600"/>
                <a:ext cx="886782"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0.095</a:t>
                </a:r>
              </a:p>
            </p:txBody>
          </p:sp>
          <p:sp>
            <p:nvSpPr>
              <p:cNvPr id="35" name="TextBox 34"/>
              <p:cNvSpPr txBox="1"/>
              <p:nvPr/>
            </p:nvSpPr>
            <p:spPr bwMode="auto">
              <a:xfrm>
                <a:off x="914401" y="3733800"/>
                <a:ext cx="886782"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0.120</a:t>
                </a:r>
              </a:p>
            </p:txBody>
          </p:sp>
          <p:sp>
            <p:nvSpPr>
              <p:cNvPr id="36" name="TextBox 35"/>
              <p:cNvSpPr txBox="1"/>
              <p:nvPr/>
            </p:nvSpPr>
            <p:spPr bwMode="auto">
              <a:xfrm>
                <a:off x="914400" y="3352800"/>
                <a:ext cx="886782"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0.150</a:t>
                </a:r>
              </a:p>
            </p:txBody>
          </p:sp>
          <p:sp>
            <p:nvSpPr>
              <p:cNvPr id="37" name="TextBox 36"/>
              <p:cNvSpPr txBox="1"/>
              <p:nvPr/>
            </p:nvSpPr>
            <p:spPr bwMode="auto">
              <a:xfrm>
                <a:off x="914400" y="1809550"/>
                <a:ext cx="886782"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0.280</a:t>
                </a:r>
              </a:p>
            </p:txBody>
          </p:sp>
        </p:grpSp>
        <p:sp>
          <p:nvSpPr>
            <p:cNvPr id="10" name="TextBox 9"/>
            <p:cNvSpPr txBox="1"/>
            <p:nvPr/>
          </p:nvSpPr>
          <p:spPr bwMode="auto">
            <a:xfrm>
              <a:off x="6949339" y="5369035"/>
              <a:ext cx="1356462" cy="830997"/>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Parameter</a:t>
              </a:r>
            </a:p>
            <a:p>
              <a:pPr marL="0" indent="0" algn="ctr">
                <a:buFont typeface="Wingdings" pitchFamily="-64" charset="2"/>
                <a:buNone/>
              </a:pPr>
              <a:r>
                <a:rPr lang="en-US" sz="2400" kern="0" dirty="0" smtClean="0"/>
                <a:t>number</a:t>
              </a:r>
            </a:p>
          </p:txBody>
        </p:sp>
      </p:grpSp>
      <p:sp>
        <p:nvSpPr>
          <p:cNvPr id="40" name="TextBox 39"/>
          <p:cNvSpPr txBox="1"/>
          <p:nvPr/>
        </p:nvSpPr>
        <p:spPr bwMode="auto">
          <a:xfrm>
            <a:off x="2217968" y="1564282"/>
            <a:ext cx="697627"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MAE</a:t>
            </a:r>
          </a:p>
        </p:txBody>
      </p:sp>
      <p:sp>
        <p:nvSpPr>
          <p:cNvPr id="41" name="Rounded Rectangular Callout 40"/>
          <p:cNvSpPr/>
          <p:nvPr/>
        </p:nvSpPr>
        <p:spPr bwMode="auto">
          <a:xfrm>
            <a:off x="3737654" y="3753106"/>
            <a:ext cx="1143925" cy="582528"/>
          </a:xfrm>
          <a:prstGeom prst="wedgeRoundRectCallout">
            <a:avLst>
              <a:gd name="adj1" fmla="val -42797"/>
              <a:gd name="adj2" fmla="val 73519"/>
              <a:gd name="adj3" fmla="val 16667"/>
            </a:avLst>
          </a:prstGeom>
          <a:solidFill>
            <a:schemeClr val="bg1"/>
          </a:solidFill>
          <a:ln w="38100" cap="flat" cmpd="sng" algn="ctr">
            <a:solidFill>
              <a:srgbClr val="00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smtClean="0">
                <a:solidFill>
                  <a:srgbClr val="006600"/>
                </a:solidFill>
              </a:rPr>
              <a:t>Embedded </a:t>
            </a:r>
          </a:p>
          <a:p>
            <a:pPr algn="ctr"/>
            <a:r>
              <a:rPr lang="en-US" sz="2000" dirty="0" smtClean="0">
                <a:solidFill>
                  <a:srgbClr val="006600"/>
                </a:solidFill>
              </a:rPr>
              <a:t>MF</a:t>
            </a:r>
            <a:endParaRPr lang="en-US" sz="2000" dirty="0">
              <a:solidFill>
                <a:srgbClr val="006600"/>
              </a:solidFill>
            </a:endParaRPr>
          </a:p>
        </p:txBody>
      </p:sp>
      <p:sp>
        <p:nvSpPr>
          <p:cNvPr id="42" name="Rounded Rectangular Callout 41"/>
          <p:cNvSpPr/>
          <p:nvPr/>
        </p:nvSpPr>
        <p:spPr bwMode="auto">
          <a:xfrm>
            <a:off x="4132830" y="4744773"/>
            <a:ext cx="1143925" cy="582528"/>
          </a:xfrm>
          <a:prstGeom prst="wedgeRoundRectCallout">
            <a:avLst>
              <a:gd name="adj1" fmla="val -71405"/>
              <a:gd name="adj2" fmla="val -33882"/>
              <a:gd name="adj3" fmla="val 16667"/>
            </a:avLst>
          </a:prstGeom>
          <a:solidFill>
            <a:schemeClr val="bg1"/>
          </a:solidFill>
          <a:ln w="38100" cap="flat" cmpd="sng" algn="ctr">
            <a:solidFill>
              <a:srgbClr val="00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smtClean="0">
                <a:solidFill>
                  <a:srgbClr val="006600"/>
                </a:solidFill>
              </a:rPr>
              <a:t>Embedded </a:t>
            </a:r>
          </a:p>
          <a:p>
            <a:pPr algn="ctr"/>
            <a:r>
              <a:rPr lang="en-US" sz="2000" dirty="0" smtClean="0">
                <a:solidFill>
                  <a:srgbClr val="006600"/>
                </a:solidFill>
              </a:rPr>
              <a:t>BP</a:t>
            </a:r>
            <a:endParaRPr lang="en-US" sz="2000" dirty="0">
              <a:solidFill>
                <a:srgbClr val="006600"/>
              </a:solidFill>
            </a:endParaRPr>
          </a:p>
        </p:txBody>
      </p:sp>
      <p:sp>
        <p:nvSpPr>
          <p:cNvPr id="43" name="Rounded Rectangular Callout 42"/>
          <p:cNvSpPr/>
          <p:nvPr/>
        </p:nvSpPr>
        <p:spPr bwMode="auto">
          <a:xfrm>
            <a:off x="7870255" y="4464914"/>
            <a:ext cx="1840276" cy="582528"/>
          </a:xfrm>
          <a:prstGeom prst="wedgeRoundRectCallout">
            <a:avLst>
              <a:gd name="adj1" fmla="val -63195"/>
              <a:gd name="adj2" fmla="val -38839"/>
              <a:gd name="adj3" fmla="val 16667"/>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err="1" smtClean="0"/>
              <a:t>Weisfeiler</a:t>
            </a:r>
            <a:r>
              <a:rPr lang="en-US" sz="2000" dirty="0" smtClean="0"/>
              <a:t>-Lehman</a:t>
            </a:r>
          </a:p>
          <a:p>
            <a:pPr algn="ctr"/>
            <a:r>
              <a:rPr lang="en-US" sz="2000" dirty="0" smtClean="0"/>
              <a:t>Level 6</a:t>
            </a:r>
            <a:endParaRPr lang="en-US" sz="2000" dirty="0"/>
          </a:p>
        </p:txBody>
      </p:sp>
      <p:sp>
        <p:nvSpPr>
          <p:cNvPr id="44" name="Rounded Rectangular Callout 43"/>
          <p:cNvSpPr/>
          <p:nvPr/>
        </p:nvSpPr>
        <p:spPr bwMode="auto">
          <a:xfrm>
            <a:off x="5711115" y="2474797"/>
            <a:ext cx="1178385" cy="582528"/>
          </a:xfrm>
          <a:prstGeom prst="wedgeRoundRectCallout">
            <a:avLst>
              <a:gd name="adj1" fmla="val -43878"/>
              <a:gd name="adj2" fmla="val -47101"/>
              <a:gd name="adj3" fmla="val 16667"/>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smtClean="0"/>
              <a:t>Hashed</a:t>
            </a:r>
          </a:p>
          <a:p>
            <a:pPr algn="ctr"/>
            <a:r>
              <a:rPr lang="en-US" sz="2000" dirty="0" smtClean="0"/>
              <a:t>WL Level 6</a:t>
            </a:r>
            <a:endParaRPr lang="en-US" sz="2000" dirty="0"/>
          </a:p>
        </p:txBody>
      </p:sp>
      <p:cxnSp>
        <p:nvCxnSpPr>
          <p:cNvPr id="45" name="Straight Arrow Connector 44"/>
          <p:cNvCxnSpPr>
            <a:endCxn id="27" idx="0"/>
          </p:cNvCxnSpPr>
          <p:nvPr/>
        </p:nvCxnSpPr>
        <p:spPr bwMode="auto">
          <a:xfrm>
            <a:off x="6300308" y="3057325"/>
            <a:ext cx="301263" cy="1150991"/>
          </a:xfrm>
          <a:prstGeom prst="straightConnector1">
            <a:avLst/>
          </a:prstGeom>
          <a:noFill/>
          <a:ln w="38100">
            <a:solidFill>
              <a:schemeClr val="tx1"/>
            </a:solidFill>
            <a:round/>
            <a:headEnd type="none"/>
            <a:tailEnd type="triangle"/>
          </a:ln>
        </p:spPr>
      </p:cxnSp>
      <p:cxnSp>
        <p:nvCxnSpPr>
          <p:cNvPr id="46" name="Straight Arrow Connector 45"/>
          <p:cNvCxnSpPr>
            <a:endCxn id="26" idx="7"/>
          </p:cNvCxnSpPr>
          <p:nvPr/>
        </p:nvCxnSpPr>
        <p:spPr bwMode="auto">
          <a:xfrm flipH="1">
            <a:off x="5736188" y="3057325"/>
            <a:ext cx="564120" cy="787713"/>
          </a:xfrm>
          <a:prstGeom prst="straightConnector1">
            <a:avLst/>
          </a:prstGeom>
          <a:noFill/>
          <a:ln w="38100">
            <a:solidFill>
              <a:schemeClr val="tx1"/>
            </a:solidFill>
            <a:round/>
            <a:headEnd type="none"/>
            <a:tailEnd type="triangle"/>
          </a:ln>
        </p:spPr>
      </p:cxnSp>
      <p:cxnSp>
        <p:nvCxnSpPr>
          <p:cNvPr id="47" name="Straight Arrow Connector 46"/>
          <p:cNvCxnSpPr>
            <a:endCxn id="25" idx="6"/>
          </p:cNvCxnSpPr>
          <p:nvPr/>
        </p:nvCxnSpPr>
        <p:spPr bwMode="auto">
          <a:xfrm flipH="1" flipV="1">
            <a:off x="4788011" y="2331852"/>
            <a:ext cx="923104" cy="434209"/>
          </a:xfrm>
          <a:prstGeom prst="straightConnector1">
            <a:avLst/>
          </a:prstGeom>
          <a:noFill/>
          <a:ln w="38100">
            <a:solidFill>
              <a:schemeClr val="tx1"/>
            </a:solidFill>
            <a:round/>
            <a:headEnd type="none"/>
            <a:tailEnd type="triangle"/>
          </a:ln>
        </p:spPr>
      </p:cxnSp>
      <p:sp>
        <p:nvSpPr>
          <p:cNvPr id="48" name="Rounded Rectangle 47"/>
          <p:cNvSpPr/>
          <p:nvPr/>
        </p:nvSpPr>
        <p:spPr bwMode="auto">
          <a:xfrm>
            <a:off x="7424531" y="2264598"/>
            <a:ext cx="2494721" cy="1488507"/>
          </a:xfrm>
          <a:prstGeom prst="roundRect">
            <a:avLst/>
          </a:prstGeom>
          <a:solidFill>
            <a:schemeClr val="bg1"/>
          </a:solidFill>
          <a:ln w="38100" cap="flat" cmpd="sng" algn="ctr">
            <a:solidFill>
              <a:srgbClr val="00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6600"/>
                </a:solidFill>
                <a:effectLst/>
              </a:rPr>
              <a:t>Embedding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6600"/>
                </a:solidFill>
                <a:effectLst/>
              </a:rPr>
              <a:t>reduces model </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6600"/>
                </a:solidFill>
              </a:rPr>
              <a:t>size by 10,000x !</a:t>
            </a:r>
            <a:endParaRPr kumimoji="0" lang="en-US" sz="2800" b="0" i="0" u="none" strike="noStrike" cap="none" normalizeH="0" baseline="0" dirty="0" smtClean="0">
              <a:ln>
                <a:noFill/>
              </a:ln>
              <a:solidFill>
                <a:srgbClr val="006600"/>
              </a:solidFill>
              <a:effectLst/>
            </a:endParaRPr>
          </a:p>
        </p:txBody>
      </p:sp>
      <p:sp>
        <p:nvSpPr>
          <p:cNvPr id="50" name="Rectangle 49"/>
          <p:cNvSpPr/>
          <p:nvPr/>
        </p:nvSpPr>
        <p:spPr>
          <a:xfrm>
            <a:off x="10408249" y="6367436"/>
            <a:ext cx="1515800" cy="276999"/>
          </a:xfrm>
          <a:prstGeom prst="rect">
            <a:avLst/>
          </a:prstGeom>
        </p:spPr>
        <p:txBody>
          <a:bodyPr wrap="none">
            <a:spAutoFit/>
          </a:bodyPr>
          <a:lstStyle/>
          <a:p>
            <a:r>
              <a:rPr lang="en-US" sz="1200" dirty="0" smtClean="0"/>
              <a:t>[Dai, Dai &amp; Song  2016]</a:t>
            </a:r>
            <a:endParaRPr lang="en-US" sz="1200" dirty="0"/>
          </a:p>
        </p:txBody>
      </p:sp>
    </p:spTree>
    <p:extLst>
      <p:ext uri="{BB962C8B-B14F-4D97-AF65-F5344CB8AC3E}">
        <p14:creationId xmlns:p14="http://schemas.microsoft.com/office/powerpoint/2010/main" val="68413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838200" y="365125"/>
            <a:ext cx="10515600" cy="1325563"/>
          </a:xfrm>
        </p:spPr>
        <p:txBody>
          <a:bodyPr/>
          <a:lstStyle/>
          <a:p>
            <a:r>
              <a:rPr lang="en-US" altLang="zh-CN" dirty="0" smtClean="0"/>
              <a:t>Interpretable results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944721246"/>
              </p:ext>
            </p:extLst>
          </p:nvPr>
        </p:nvGraphicFramePr>
        <p:xfrm>
          <a:off x="5923722" y="2196324"/>
          <a:ext cx="5850834" cy="4317120"/>
        </p:xfrm>
        <a:graphic>
          <a:graphicData uri="http://schemas.openxmlformats.org/drawingml/2006/table">
            <a:tbl>
              <a:tblPr firstRow="1" bandRow="1">
                <a:tableStyleId>{5C22544A-7EE6-4342-B048-85BDC9FD1C3A}</a:tableStyleId>
              </a:tblPr>
              <a:tblGrid>
                <a:gridCol w="2957564">
                  <a:extLst>
                    <a:ext uri="{9D8B030D-6E8A-4147-A177-3AD203B41FA5}">
                      <a16:colId xmlns:a16="http://schemas.microsoft.com/office/drawing/2014/main" xmlns="" val="20000"/>
                    </a:ext>
                  </a:extLst>
                </a:gridCol>
                <a:gridCol w="2893270">
                  <a:extLst>
                    <a:ext uri="{9D8B030D-6E8A-4147-A177-3AD203B41FA5}">
                      <a16:colId xmlns:a16="http://schemas.microsoft.com/office/drawing/2014/main" xmlns="" val="20001"/>
                    </a:ext>
                  </a:extLst>
                </a:gridCol>
              </a:tblGrid>
              <a:tr h="590626">
                <a:tc>
                  <a:txBody>
                    <a:bodyPr/>
                    <a:lstStyle/>
                    <a:p>
                      <a:pPr algn="ctr"/>
                      <a:r>
                        <a:rPr lang="en-US" sz="2400" dirty="0" smtClean="0"/>
                        <a:t>Effective ( &gt; 10 )</a:t>
                      </a:r>
                      <a:endParaRPr lang="en-US" sz="2400" b="0" dirty="0"/>
                    </a:p>
                  </a:txBody>
                  <a:tcPr marL="68165" marR="68165" marT="34082" marB="34082">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cell3D prstMaterial="dkEdge">
                      <a:bevel/>
                      <a:lightRig rig="flood" dir="t"/>
                    </a:cell3D>
                  </a:tcPr>
                </a:tc>
                <a:tc>
                  <a:txBody>
                    <a:bodyPr/>
                    <a:lstStyle/>
                    <a:p>
                      <a:pPr algn="ctr"/>
                      <a:r>
                        <a:rPr lang="en-US" sz="2400" dirty="0" smtClean="0"/>
                        <a:t>Ineffective ( &lt; 0.5 )</a:t>
                      </a:r>
                      <a:endParaRPr lang="en-US" sz="2400" b="0" dirty="0"/>
                    </a:p>
                  </a:txBody>
                  <a:tcPr marL="68165" marR="68165" marT="34082" marB="34082">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0"/>
                  </a:ext>
                </a:extLst>
              </a:tr>
              <a:tr h="1863247">
                <a:tc>
                  <a:txBody>
                    <a:bodyPr/>
                    <a:lstStyle/>
                    <a:p>
                      <a:pPr algn="ctr"/>
                      <a:endParaRPr lang="en-US" sz="1800" dirty="0">
                        <a:solidFill>
                          <a:srgbClr val="FF0000"/>
                        </a:solidFill>
                      </a:endParaRPr>
                    </a:p>
                  </a:txBody>
                  <a:tcPr marL="68165" marR="68165" marT="34082" marB="34082">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endParaRPr>
                    </a:p>
                  </a:txBody>
                  <a:tcPr marL="68165" marR="68165" marT="34082" marB="34082">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863247">
                <a:tc>
                  <a:txBody>
                    <a:bodyPr/>
                    <a:lstStyle/>
                    <a:p>
                      <a:pPr algn="ctr"/>
                      <a:endParaRPr lang="en-US" sz="1800" dirty="0">
                        <a:solidFill>
                          <a:srgbClr val="006600"/>
                        </a:solidFill>
                      </a:endParaRPr>
                    </a:p>
                  </a:txBody>
                  <a:tcPr marL="68165" marR="68165" marT="34082" marB="34082">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rgbClr val="006600"/>
                        </a:solidFill>
                      </a:endParaRPr>
                    </a:p>
                  </a:txBody>
                  <a:tcPr marL="68165" marR="68165" marT="34082" marB="34082">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xmlns="" val="2547690877"/>
                  </a:ext>
                </a:extLst>
              </a:tr>
            </a:tbl>
          </a:graphicData>
        </a:graphic>
      </p:graphicFrame>
      <p:pic>
        <p:nvPicPr>
          <p:cNvPr id="8" name="Picture 7"/>
          <p:cNvPicPr>
            <a:picLocks noChangeAspect="1"/>
          </p:cNvPicPr>
          <p:nvPr/>
        </p:nvPicPr>
        <p:blipFill>
          <a:blip r:embed="rId2"/>
          <a:stretch>
            <a:fillRect/>
          </a:stretch>
        </p:blipFill>
        <p:spPr>
          <a:xfrm>
            <a:off x="8991150" y="3024020"/>
            <a:ext cx="2783406" cy="1063323"/>
          </a:xfrm>
          <a:prstGeom prst="rect">
            <a:avLst/>
          </a:prstGeom>
        </p:spPr>
      </p:pic>
      <p:pic>
        <p:nvPicPr>
          <p:cNvPr id="9" name="Picture 8"/>
          <p:cNvPicPr>
            <a:picLocks noChangeAspect="1"/>
          </p:cNvPicPr>
          <p:nvPr/>
        </p:nvPicPr>
        <p:blipFill>
          <a:blip r:embed="rId3"/>
          <a:stretch>
            <a:fillRect/>
          </a:stretch>
        </p:blipFill>
        <p:spPr>
          <a:xfrm>
            <a:off x="6179341" y="2811573"/>
            <a:ext cx="2556190" cy="1669512"/>
          </a:xfrm>
          <a:prstGeom prst="rect">
            <a:avLst/>
          </a:prstGeom>
        </p:spPr>
      </p:pic>
      <p:pic>
        <p:nvPicPr>
          <p:cNvPr id="10" name="Picture 9"/>
          <p:cNvPicPr>
            <a:picLocks noChangeAspect="1"/>
          </p:cNvPicPr>
          <p:nvPr/>
        </p:nvPicPr>
        <p:blipFill>
          <a:blip r:embed="rId4"/>
          <a:stretch>
            <a:fillRect/>
          </a:stretch>
        </p:blipFill>
        <p:spPr>
          <a:xfrm>
            <a:off x="6045097" y="4873495"/>
            <a:ext cx="2824678" cy="1476910"/>
          </a:xfrm>
          <a:prstGeom prst="rect">
            <a:avLst/>
          </a:prstGeom>
        </p:spPr>
      </p:pic>
      <p:pic>
        <p:nvPicPr>
          <p:cNvPr id="11" name="Picture 10"/>
          <p:cNvPicPr>
            <a:picLocks noChangeAspect="1"/>
          </p:cNvPicPr>
          <p:nvPr/>
        </p:nvPicPr>
        <p:blipFill>
          <a:blip r:embed="rId5"/>
          <a:stretch>
            <a:fillRect/>
          </a:stretch>
        </p:blipFill>
        <p:spPr>
          <a:xfrm>
            <a:off x="8990980" y="4771884"/>
            <a:ext cx="2559740" cy="1578521"/>
          </a:xfrm>
          <a:prstGeom prst="rect">
            <a:avLst/>
          </a:prstGeom>
        </p:spPr>
      </p:pic>
      <p:pic>
        <p:nvPicPr>
          <p:cNvPr id="2" name="Picture 1"/>
          <p:cNvPicPr>
            <a:picLocks noChangeAspect="1"/>
          </p:cNvPicPr>
          <p:nvPr/>
        </p:nvPicPr>
        <p:blipFill>
          <a:blip r:embed="rId6"/>
          <a:stretch>
            <a:fillRect/>
          </a:stretch>
        </p:blipFill>
        <p:spPr>
          <a:xfrm>
            <a:off x="59634" y="2546907"/>
            <a:ext cx="2575838" cy="3045165"/>
          </a:xfrm>
          <a:prstGeom prst="rect">
            <a:avLst/>
          </a:prstGeom>
        </p:spPr>
      </p:pic>
      <p:sp>
        <p:nvSpPr>
          <p:cNvPr id="12" name="TextBox 11"/>
          <p:cNvSpPr txBox="1"/>
          <p:nvPr/>
        </p:nvSpPr>
        <p:spPr>
          <a:xfrm>
            <a:off x="639557" y="1481840"/>
            <a:ext cx="4556760" cy="461665"/>
          </a:xfrm>
          <a:prstGeom prst="rect">
            <a:avLst/>
          </a:prstGeom>
          <a:noFill/>
        </p:spPr>
        <p:txBody>
          <a:bodyPr wrap="square" rtlCol="0">
            <a:spAutoFit/>
          </a:bodyPr>
          <a:lstStyle/>
          <a:p>
            <a:pPr marL="342900" indent="-342900">
              <a:buFont typeface="Arial" charset="0"/>
              <a:buChar char="•"/>
            </a:pPr>
            <a:r>
              <a:rPr lang="en-US" sz="2400" smtClean="0"/>
              <a:t>Sequence Motifs </a:t>
            </a:r>
            <a:endParaRPr lang="en-US" sz="2400" dirty="0"/>
          </a:p>
        </p:txBody>
      </p:sp>
      <p:sp>
        <p:nvSpPr>
          <p:cNvPr id="13" name="TextBox 12"/>
          <p:cNvSpPr txBox="1"/>
          <p:nvPr/>
        </p:nvSpPr>
        <p:spPr>
          <a:xfrm>
            <a:off x="5714090" y="1477969"/>
            <a:ext cx="4556760" cy="461665"/>
          </a:xfrm>
          <a:prstGeom prst="rect">
            <a:avLst/>
          </a:prstGeom>
          <a:noFill/>
        </p:spPr>
        <p:txBody>
          <a:bodyPr wrap="square" rtlCol="0">
            <a:spAutoFit/>
          </a:bodyPr>
          <a:lstStyle/>
          <a:p>
            <a:pPr marL="342900" indent="-342900">
              <a:buFont typeface="Arial" charset="0"/>
              <a:buChar char="•"/>
            </a:pPr>
            <a:r>
              <a:rPr lang="en-US" sz="2400" smtClean="0"/>
              <a:t>Molecule fragments</a:t>
            </a:r>
            <a:endParaRPr lang="en-US" sz="2400" dirty="0"/>
          </a:p>
        </p:txBody>
      </p:sp>
      <p:pic>
        <p:nvPicPr>
          <p:cNvPr id="4" name="Picture 3"/>
          <p:cNvPicPr>
            <a:picLocks noChangeAspect="1"/>
          </p:cNvPicPr>
          <p:nvPr/>
        </p:nvPicPr>
        <p:blipFill>
          <a:blip r:embed="rId7"/>
          <a:stretch>
            <a:fillRect/>
          </a:stretch>
        </p:blipFill>
        <p:spPr>
          <a:xfrm>
            <a:off x="2831457" y="2566785"/>
            <a:ext cx="2446547" cy="2965511"/>
          </a:xfrm>
          <a:prstGeom prst="rect">
            <a:avLst/>
          </a:prstGeom>
        </p:spPr>
      </p:pic>
    </p:spTree>
    <p:extLst>
      <p:ext uri="{BB962C8B-B14F-4D97-AF65-F5344CB8AC3E}">
        <p14:creationId xmlns:p14="http://schemas.microsoft.com/office/powerpoint/2010/main" val="163915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50000"/>
                  </a:schemeClr>
                </a:solidFill>
              </a:rPr>
              <a:t>Review of traditional approaches</a:t>
            </a:r>
          </a:p>
          <a:p>
            <a:endParaRPr lang="en-US" dirty="0"/>
          </a:p>
          <a:p>
            <a:r>
              <a:rPr lang="en-US" dirty="0" smtClean="0">
                <a:solidFill>
                  <a:schemeClr val="bg1">
                    <a:lumMod val="50000"/>
                  </a:schemeClr>
                </a:solidFill>
              </a:rPr>
              <a:t>Our architecture</a:t>
            </a:r>
          </a:p>
          <a:p>
            <a:endParaRPr lang="en-US" dirty="0"/>
          </a:p>
          <a:p>
            <a:r>
              <a:rPr lang="en-US" dirty="0" smtClean="0">
                <a:solidFill>
                  <a:schemeClr val="bg1">
                    <a:lumMod val="50000"/>
                  </a:schemeClr>
                </a:solidFill>
              </a:rPr>
              <a:t>Experiments on RNA and molecules</a:t>
            </a:r>
          </a:p>
          <a:p>
            <a:endParaRPr lang="en-US" dirty="0"/>
          </a:p>
          <a:p>
            <a:r>
              <a:rPr lang="en-US" dirty="0" smtClean="0">
                <a:solidFill>
                  <a:srgbClr val="FF0000"/>
                </a:solidFill>
              </a:rPr>
              <a:t>Extension to social network and recommendation</a:t>
            </a:r>
          </a:p>
          <a:p>
            <a:endParaRPr lang="en-US" dirty="0"/>
          </a:p>
          <a:p>
            <a:r>
              <a:rPr lang="en-US" dirty="0" smtClean="0"/>
              <a:t>Application in graph combinatorial optimization</a:t>
            </a:r>
            <a:endParaRPr lang="en-US" dirty="0"/>
          </a:p>
        </p:txBody>
      </p:sp>
    </p:spTree>
    <p:extLst>
      <p:ext uri="{BB962C8B-B14F-4D97-AF65-F5344CB8AC3E}">
        <p14:creationId xmlns:p14="http://schemas.microsoft.com/office/powerpoint/2010/main" val="907265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to network analysis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0631" y="3140978"/>
            <a:ext cx="588974" cy="55952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4314" y="5503178"/>
            <a:ext cx="559526" cy="559526"/>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5340" y="1871704"/>
            <a:ext cx="588974" cy="559526"/>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3114" y="4890312"/>
            <a:ext cx="588974" cy="559526"/>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914" y="5503178"/>
            <a:ext cx="588974" cy="559526"/>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88" y="1997978"/>
            <a:ext cx="559526" cy="559526"/>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5200" y="3685264"/>
            <a:ext cx="559526" cy="559526"/>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8514" y="5605504"/>
            <a:ext cx="588974" cy="559526"/>
          </a:xfrm>
          <a:prstGeom prst="rect">
            <a:avLst/>
          </a:prstGeom>
          <a:effectLst>
            <a:outerShdw blurRad="50800" dist="38100" dir="2700000" algn="tl" rotWithShape="0">
              <a:prstClr val="black">
                <a:alpha val="40000"/>
              </a:prstClr>
            </a:outerShdw>
          </a:effectLst>
        </p:spPr>
      </p:pic>
      <p:cxnSp>
        <p:nvCxnSpPr>
          <p:cNvPr id="12" name="Straight Connector 11"/>
          <p:cNvCxnSpPr>
            <a:stCxn id="6" idx="2"/>
            <a:endCxn id="10" idx="0"/>
          </p:cNvCxnSpPr>
          <p:nvPr/>
        </p:nvCxnSpPr>
        <p:spPr bwMode="auto">
          <a:xfrm>
            <a:off x="3899827" y="2431230"/>
            <a:ext cx="585136" cy="125403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3" name="Straight Connector 12"/>
          <p:cNvCxnSpPr>
            <a:stCxn id="9" idx="3"/>
            <a:endCxn id="6" idx="1"/>
          </p:cNvCxnSpPr>
          <p:nvPr/>
        </p:nvCxnSpPr>
        <p:spPr bwMode="auto">
          <a:xfrm flipV="1">
            <a:off x="1984514" y="2151467"/>
            <a:ext cx="1620826" cy="12627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4" name="Straight Connector 13"/>
          <p:cNvCxnSpPr>
            <a:stCxn id="9" idx="2"/>
            <a:endCxn id="4" idx="1"/>
          </p:cNvCxnSpPr>
          <p:nvPr/>
        </p:nvCxnSpPr>
        <p:spPr bwMode="auto">
          <a:xfrm>
            <a:off x="1704751" y="2557505"/>
            <a:ext cx="985880" cy="863237"/>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5" name="Straight Connector 14"/>
          <p:cNvCxnSpPr>
            <a:stCxn id="4" idx="0"/>
            <a:endCxn id="6" idx="2"/>
          </p:cNvCxnSpPr>
          <p:nvPr/>
        </p:nvCxnSpPr>
        <p:spPr bwMode="auto">
          <a:xfrm flipV="1">
            <a:off x="2985119" y="2431230"/>
            <a:ext cx="914709" cy="709748"/>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6" name="Straight Connector 15"/>
          <p:cNvCxnSpPr>
            <a:stCxn id="8" idx="0"/>
            <a:endCxn id="4" idx="2"/>
          </p:cNvCxnSpPr>
          <p:nvPr/>
        </p:nvCxnSpPr>
        <p:spPr bwMode="auto">
          <a:xfrm flipV="1">
            <a:off x="2431402" y="3700504"/>
            <a:ext cx="553717" cy="180267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7" name="Straight Connector 16"/>
          <p:cNvCxnSpPr>
            <a:stCxn id="4" idx="3"/>
            <a:endCxn id="10" idx="1"/>
          </p:cNvCxnSpPr>
          <p:nvPr/>
        </p:nvCxnSpPr>
        <p:spPr bwMode="auto">
          <a:xfrm>
            <a:off x="3279606" y="3420741"/>
            <a:ext cx="925595" cy="544286"/>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8" name="Straight Connector 17"/>
          <p:cNvCxnSpPr>
            <a:stCxn id="8" idx="3"/>
            <a:endCxn id="10" idx="2"/>
          </p:cNvCxnSpPr>
          <p:nvPr/>
        </p:nvCxnSpPr>
        <p:spPr bwMode="auto">
          <a:xfrm flipV="1">
            <a:off x="2725889" y="4244791"/>
            <a:ext cx="1759075" cy="1538151"/>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9" name="Straight Connector 18"/>
          <p:cNvCxnSpPr>
            <a:stCxn id="8" idx="3"/>
            <a:endCxn id="5" idx="1"/>
          </p:cNvCxnSpPr>
          <p:nvPr/>
        </p:nvCxnSpPr>
        <p:spPr bwMode="auto">
          <a:xfrm>
            <a:off x="2725888" y="5782941"/>
            <a:ext cx="1468426" cy="0"/>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0" name="Straight Connector 19"/>
          <p:cNvCxnSpPr>
            <a:stCxn id="5" idx="3"/>
            <a:endCxn id="7" idx="1"/>
          </p:cNvCxnSpPr>
          <p:nvPr/>
        </p:nvCxnSpPr>
        <p:spPr bwMode="auto">
          <a:xfrm flipV="1">
            <a:off x="4753840" y="5170075"/>
            <a:ext cx="1269274" cy="612866"/>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1" name="Straight Connector 20"/>
          <p:cNvCxnSpPr>
            <a:stCxn id="7" idx="3"/>
            <a:endCxn id="11" idx="1"/>
          </p:cNvCxnSpPr>
          <p:nvPr/>
        </p:nvCxnSpPr>
        <p:spPr bwMode="auto">
          <a:xfrm>
            <a:off x="6612088" y="5170075"/>
            <a:ext cx="706426" cy="715192"/>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8014" y="1869527"/>
            <a:ext cx="588974" cy="559526"/>
          </a:xfrm>
          <a:prstGeom prst="rect">
            <a:avLst/>
          </a:prstGeom>
          <a:effectLst>
            <a:outerShdw blurRad="50800" dist="38100" dir="2700000" algn="tl" rotWithShape="0">
              <a:prstClr val="black">
                <a:alpha val="40000"/>
              </a:prstClr>
            </a:outerShdw>
          </a:effectLst>
        </p:spPr>
      </p:pic>
      <p:cxnSp>
        <p:nvCxnSpPr>
          <p:cNvPr id="23" name="Straight Connector 22"/>
          <p:cNvCxnSpPr>
            <a:stCxn id="65" idx="3"/>
            <a:endCxn id="22" idx="1"/>
          </p:cNvCxnSpPr>
          <p:nvPr/>
        </p:nvCxnSpPr>
        <p:spPr bwMode="auto">
          <a:xfrm flipV="1">
            <a:off x="5815852" y="2149291"/>
            <a:ext cx="1312163" cy="2177"/>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140" y="4365620"/>
            <a:ext cx="588974" cy="559526"/>
          </a:xfrm>
          <a:prstGeom prst="rect">
            <a:avLst/>
          </a:prstGeom>
          <a:effectLst>
            <a:outerShdw blurRad="50800" dist="38100" dir="2700000" algn="tl" rotWithShape="0">
              <a:prstClr val="black">
                <a:alpha val="40000"/>
              </a:prstClr>
            </a:outerShdw>
          </a:effectLst>
        </p:spPr>
      </p:pic>
      <p:cxnSp>
        <p:nvCxnSpPr>
          <p:cNvPr id="25" name="Straight Connector 24"/>
          <p:cNvCxnSpPr>
            <a:stCxn id="8" idx="1"/>
            <a:endCxn id="24" idx="2"/>
          </p:cNvCxnSpPr>
          <p:nvPr/>
        </p:nvCxnSpPr>
        <p:spPr bwMode="auto">
          <a:xfrm flipH="1" flipV="1">
            <a:off x="1537628" y="4925147"/>
            <a:ext cx="599287" cy="857795"/>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grpSp>
        <p:nvGrpSpPr>
          <p:cNvPr id="26" name="Group 25"/>
          <p:cNvGrpSpPr/>
          <p:nvPr/>
        </p:nvGrpSpPr>
        <p:grpSpPr>
          <a:xfrm>
            <a:off x="4484964" y="2431231"/>
            <a:ext cx="1995351" cy="2738845"/>
            <a:chOff x="4253049" y="2312126"/>
            <a:chExt cx="1995351" cy="2738845"/>
          </a:xfrm>
        </p:grpSpPr>
        <p:cxnSp>
          <p:nvCxnSpPr>
            <p:cNvPr id="27" name="Straight Connector 26"/>
            <p:cNvCxnSpPr>
              <a:stCxn id="10" idx="0"/>
              <a:endCxn id="65" idx="2"/>
            </p:cNvCxnSpPr>
            <p:nvPr/>
          </p:nvCxnSpPr>
          <p:spPr bwMode="auto">
            <a:xfrm flipV="1">
              <a:off x="4253049" y="2312126"/>
              <a:ext cx="1036401" cy="125403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8" name="Straight Connector 27"/>
            <p:cNvCxnSpPr>
              <a:endCxn id="7" idx="1"/>
            </p:cNvCxnSpPr>
            <p:nvPr/>
          </p:nvCxnSpPr>
          <p:spPr bwMode="auto">
            <a:xfrm>
              <a:off x="4405449" y="3718560"/>
              <a:ext cx="1385751" cy="1332411"/>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9" name="Straight Connector 28"/>
            <p:cNvCxnSpPr>
              <a:endCxn id="42" idx="1"/>
            </p:cNvCxnSpPr>
            <p:nvPr/>
          </p:nvCxnSpPr>
          <p:spPr bwMode="auto">
            <a:xfrm flipV="1">
              <a:off x="4405449" y="2931006"/>
              <a:ext cx="1779269" cy="787555"/>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0" name="Straight Connector 29"/>
            <p:cNvCxnSpPr>
              <a:endCxn id="43" idx="1"/>
            </p:cNvCxnSpPr>
            <p:nvPr/>
          </p:nvCxnSpPr>
          <p:spPr bwMode="auto">
            <a:xfrm>
              <a:off x="4405449" y="3718560"/>
              <a:ext cx="1842951" cy="21402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grpSp>
      <p:cxnSp>
        <p:nvCxnSpPr>
          <p:cNvPr id="33" name="Straight Connector 32"/>
          <p:cNvCxnSpPr>
            <a:stCxn id="7" idx="3"/>
          </p:cNvCxnSpPr>
          <p:nvPr/>
        </p:nvCxnSpPr>
        <p:spPr bwMode="auto">
          <a:xfrm flipV="1">
            <a:off x="6612089" y="4843505"/>
            <a:ext cx="810413" cy="326571"/>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6" name="Straight Connector 35"/>
          <p:cNvCxnSpPr>
            <a:stCxn id="8" idx="1"/>
          </p:cNvCxnSpPr>
          <p:nvPr/>
        </p:nvCxnSpPr>
        <p:spPr bwMode="auto">
          <a:xfrm flipH="1">
            <a:off x="1000712" y="5782942"/>
            <a:ext cx="1136203" cy="432163"/>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7" name="Straight Connector 36"/>
          <p:cNvCxnSpPr>
            <a:stCxn id="8" idx="2"/>
          </p:cNvCxnSpPr>
          <p:nvPr/>
        </p:nvCxnSpPr>
        <p:spPr bwMode="auto">
          <a:xfrm flipH="1">
            <a:off x="2213115" y="6062704"/>
            <a:ext cx="218287" cy="685800"/>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8" name="Straight Connector 37"/>
          <p:cNvCxnSpPr>
            <a:stCxn id="5" idx="2"/>
          </p:cNvCxnSpPr>
          <p:nvPr/>
        </p:nvCxnSpPr>
        <p:spPr bwMode="auto">
          <a:xfrm>
            <a:off x="4474077" y="6062704"/>
            <a:ext cx="671648" cy="685800"/>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9" name="Straight Connector 38"/>
          <p:cNvCxnSpPr>
            <a:stCxn id="9" idx="2"/>
          </p:cNvCxnSpPr>
          <p:nvPr/>
        </p:nvCxnSpPr>
        <p:spPr bwMode="auto">
          <a:xfrm flipH="1">
            <a:off x="1070115" y="2557504"/>
            <a:ext cx="634637" cy="58347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0" name="Straight Connector 39"/>
          <p:cNvCxnSpPr>
            <a:stCxn id="9" idx="1"/>
          </p:cNvCxnSpPr>
          <p:nvPr/>
        </p:nvCxnSpPr>
        <p:spPr bwMode="auto">
          <a:xfrm flipH="1">
            <a:off x="612914" y="2277741"/>
            <a:ext cx="812074" cy="0"/>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1" name="Straight Connector 40"/>
          <p:cNvCxnSpPr>
            <a:stCxn id="9" idx="1"/>
          </p:cNvCxnSpPr>
          <p:nvPr/>
        </p:nvCxnSpPr>
        <p:spPr bwMode="auto">
          <a:xfrm flipH="1" flipV="1">
            <a:off x="649284" y="1719305"/>
            <a:ext cx="775705" cy="558437"/>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6632" y="2770347"/>
            <a:ext cx="588974" cy="559526"/>
          </a:xfrm>
          <a:prstGeom prst="rect">
            <a:avLst/>
          </a:prstGeom>
          <a:effectLst>
            <a:outerShdw blurRad="50800" dist="38100" dir="2700000" algn="tl" rotWithShape="0">
              <a:prstClr val="black">
                <a:alpha val="40000"/>
              </a:prstClr>
            </a:outerShdw>
          </a:effectLst>
        </p:spPr>
      </p:pic>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314" y="3771925"/>
            <a:ext cx="559526" cy="559526"/>
          </a:xfrm>
          <a:prstGeom prst="rect">
            <a:avLst/>
          </a:prstGeom>
          <a:effectLst>
            <a:outerShdw blurRad="50800" dist="38100" dir="2700000" algn="tl" rotWithShape="0">
              <a:prstClr val="black">
                <a:alpha val="40000"/>
              </a:prstClr>
            </a:outerShdw>
          </a:effectLst>
        </p:spPr>
      </p:pic>
      <p:cxnSp>
        <p:nvCxnSpPr>
          <p:cNvPr id="44" name="Straight Connector 43"/>
          <p:cNvCxnSpPr>
            <a:stCxn id="42" idx="3"/>
          </p:cNvCxnSpPr>
          <p:nvPr/>
        </p:nvCxnSpPr>
        <p:spPr bwMode="auto">
          <a:xfrm flipV="1">
            <a:off x="7005607" y="2794268"/>
            <a:ext cx="1191469" cy="255842"/>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5" name="Straight Connector 44"/>
          <p:cNvCxnSpPr>
            <a:stCxn id="42" idx="3"/>
          </p:cNvCxnSpPr>
          <p:nvPr/>
        </p:nvCxnSpPr>
        <p:spPr bwMode="auto">
          <a:xfrm>
            <a:off x="7005607" y="3050110"/>
            <a:ext cx="1191469" cy="237280"/>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6" name="Straight Connector 45"/>
          <p:cNvCxnSpPr>
            <a:stCxn id="43" idx="3"/>
          </p:cNvCxnSpPr>
          <p:nvPr/>
        </p:nvCxnSpPr>
        <p:spPr bwMode="auto">
          <a:xfrm flipV="1">
            <a:off x="7039840" y="3771926"/>
            <a:ext cx="1026780" cy="279763"/>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7" name="Straight Connector 46"/>
          <p:cNvCxnSpPr>
            <a:stCxn id="43" idx="3"/>
          </p:cNvCxnSpPr>
          <p:nvPr/>
        </p:nvCxnSpPr>
        <p:spPr bwMode="auto">
          <a:xfrm>
            <a:off x="7039840" y="4051688"/>
            <a:ext cx="1026780" cy="193102"/>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8" name="Straight Connector 47"/>
          <p:cNvCxnSpPr>
            <a:stCxn id="24" idx="1"/>
          </p:cNvCxnSpPr>
          <p:nvPr/>
        </p:nvCxnSpPr>
        <p:spPr bwMode="auto">
          <a:xfrm flipH="1">
            <a:off x="467436" y="4645384"/>
            <a:ext cx="775704" cy="198121"/>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9" name="Straight Connector 48"/>
          <p:cNvCxnSpPr>
            <a:stCxn id="24" idx="1"/>
          </p:cNvCxnSpPr>
          <p:nvPr/>
        </p:nvCxnSpPr>
        <p:spPr bwMode="auto">
          <a:xfrm flipH="1" flipV="1">
            <a:off x="467436" y="4331451"/>
            <a:ext cx="775704" cy="313932"/>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grpSp>
        <p:nvGrpSpPr>
          <p:cNvPr id="52" name="Group 51"/>
          <p:cNvGrpSpPr/>
          <p:nvPr/>
        </p:nvGrpSpPr>
        <p:grpSpPr>
          <a:xfrm>
            <a:off x="4838151" y="1690688"/>
            <a:ext cx="3267565" cy="3914817"/>
            <a:chOff x="4838151" y="1690688"/>
            <a:chExt cx="3267565" cy="3914817"/>
          </a:xfrm>
        </p:grpSpPr>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151" y="1907346"/>
              <a:ext cx="388727" cy="362033"/>
            </a:xfrm>
            <a:prstGeom prst="rect">
              <a:avLst/>
            </a:prstGeo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3238" y="2589331"/>
              <a:ext cx="388727" cy="362033"/>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553" y="3549774"/>
              <a:ext cx="388727" cy="362033"/>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875" y="4487674"/>
              <a:ext cx="388727" cy="362033"/>
            </a:xfrm>
            <a:prstGeom prst="rect">
              <a:avLst/>
            </a:prstGeom>
          </p:spPr>
        </p:pic>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5477" y="1690688"/>
              <a:ext cx="388727" cy="362033"/>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989" y="5243472"/>
              <a:ext cx="388727" cy="362033"/>
            </a:xfrm>
            <a:prstGeom prst="rect">
              <a:avLst/>
            </a:prstGeom>
          </p:spPr>
        </p:pic>
      </p:grpSp>
      <p:pic>
        <p:nvPicPr>
          <p:cNvPr id="65" name="Pictur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6877" y="1871704"/>
            <a:ext cx="588974" cy="559526"/>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68" name="TextBox 67"/>
              <p:cNvSpPr txBox="1"/>
              <p:nvPr/>
            </p:nvSpPr>
            <p:spPr bwMode="auto">
              <a:xfrm>
                <a:off x="8197076" y="2974402"/>
                <a:ext cx="4121231" cy="988412"/>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a14:m>
                  <m:oMathPara xmlns:m="http://schemas.openxmlformats.org/officeDocument/2006/math">
                    <m:oMathParaPr>
                      <m:jc m:val="centerGroup"/>
                    </m:oMathParaPr>
                    <m:oMath xmlns:m="http://schemas.openxmlformats.org/officeDocument/2006/math">
                      <m:r>
                        <a:rPr lang="en-US" sz="2400" b="0" i="1" kern="0" smtClean="0">
                          <a:latin typeface="Cambria Math" charset="0"/>
                          <a:ea typeface="Cambria Math" charset="0"/>
                          <a:cs typeface="Cambria Math" charset="0"/>
                        </a:rPr>
                        <m:t>ℒ</m:t>
                      </m:r>
                      <m:r>
                        <a:rPr lang="en-US" sz="2400" b="0" i="1" kern="0" smtClean="0">
                          <a:latin typeface="Cambria Math" charset="0"/>
                          <a:ea typeface="Cambria Math" charset="0"/>
                          <a:cs typeface="Cambria Math" charset="0"/>
                        </a:rPr>
                        <m:t> =</m:t>
                      </m:r>
                      <m:nary>
                        <m:naryPr>
                          <m:chr m:val="∑"/>
                          <m:supHide m:val="on"/>
                          <m:ctrlPr>
                            <a:rPr lang="en-US" sz="2400" b="0" i="1" kern="0" smtClean="0">
                              <a:latin typeface="Cambria Math" charset="0"/>
                            </a:rPr>
                          </m:ctrlPr>
                        </m:naryPr>
                        <m:sub>
                          <m:r>
                            <m:rPr>
                              <m:brk m:alnAt="7"/>
                            </m:rPr>
                            <a:rPr lang="en-US" sz="2400" b="0" i="1" kern="0" smtClean="0">
                              <a:latin typeface="Cambria Math" charset="0"/>
                            </a:rPr>
                            <m:t>𝑣</m:t>
                          </m:r>
                          <m:r>
                            <a:rPr lang="en-US" sz="2400" b="0" i="1" kern="0" smtClean="0">
                              <a:latin typeface="Cambria Math" charset="0"/>
                            </a:rPr>
                            <m:t>∈</m:t>
                          </m:r>
                          <m:r>
                            <a:rPr lang="en-US" sz="2400" b="0" i="1" kern="0" smtClean="0">
                              <a:latin typeface="Cambria Math" charset="0"/>
                              <a:ea typeface="Cambria Math" charset="0"/>
                              <a:cs typeface="Cambria Math" charset="0"/>
                            </a:rPr>
                            <m:t>𝒱</m:t>
                          </m:r>
                        </m:sub>
                        <m:sup/>
                        <m:e>
                          <m:r>
                            <a:rPr lang="en-US" sz="2400" b="0" i="1" kern="0" smtClean="0">
                              <a:latin typeface="Cambria Math" charset="0"/>
                            </a:rPr>
                            <m:t>𝑙𝑜𝑠𝑠</m:t>
                          </m:r>
                          <m:r>
                            <a:rPr lang="en-US" sz="2400" b="0" i="1" kern="0" smtClean="0">
                              <a:latin typeface="Cambria Math" charset="0"/>
                            </a:rPr>
                            <m:t>(</m:t>
                          </m:r>
                          <m:sSub>
                            <m:sSubPr>
                              <m:ctrlPr>
                                <a:rPr lang="en-US" sz="2400" b="0" i="1" kern="0" smtClean="0">
                                  <a:latin typeface="Cambria Math" charset="0"/>
                                </a:rPr>
                              </m:ctrlPr>
                            </m:sSubPr>
                            <m:e>
                              <m:r>
                                <a:rPr lang="en-US" sz="2400" b="0" i="1" kern="0" smtClean="0">
                                  <a:latin typeface="Cambria Math" charset="0"/>
                                </a:rPr>
                                <m:t>𝑦</m:t>
                              </m:r>
                            </m:e>
                            <m:sub>
                              <m:r>
                                <a:rPr lang="en-US" sz="2400" b="0" i="1" kern="0" smtClean="0">
                                  <a:latin typeface="Cambria Math" charset="0"/>
                                </a:rPr>
                                <m:t>𝑣</m:t>
                              </m:r>
                            </m:sub>
                          </m:sSub>
                          <m:r>
                            <a:rPr lang="en-US" sz="2400" b="0" i="1" kern="0" smtClean="0">
                              <a:latin typeface="Cambria Math" charset="0"/>
                            </a:rPr>
                            <m:t>, </m:t>
                          </m:r>
                          <m:r>
                            <a:rPr lang="en-US" sz="2400" b="0" i="1" kern="0" smtClean="0">
                              <a:latin typeface="Cambria Math" charset="0"/>
                            </a:rPr>
                            <m:t>𝑦</m:t>
                          </m:r>
                          <m:r>
                            <a:rPr lang="en-US" sz="2400" b="0" i="1" kern="0" smtClean="0">
                              <a:latin typeface="Cambria Math" charset="0"/>
                            </a:rPr>
                            <m:t>(</m:t>
                          </m:r>
                          <m:sSub>
                            <m:sSubPr>
                              <m:ctrlPr>
                                <a:rPr lang="en-US" sz="2400" b="0" i="1" kern="0" smtClean="0">
                                  <a:latin typeface="Cambria Math" charset="0"/>
                                </a:rPr>
                              </m:ctrlPr>
                            </m:sSubPr>
                            <m:e>
                              <m:r>
                                <a:rPr lang="en-US" sz="2400" b="0" i="1" kern="0" smtClean="0">
                                  <a:latin typeface="Cambria Math" charset="0"/>
                                </a:rPr>
                                <m:t>𝜇</m:t>
                              </m:r>
                            </m:e>
                            <m:sub>
                              <m:r>
                                <a:rPr lang="en-US" sz="2400" b="0" i="1" kern="0" smtClean="0">
                                  <a:latin typeface="Cambria Math" charset="0"/>
                                </a:rPr>
                                <m:t>𝑣</m:t>
                              </m:r>
                            </m:sub>
                          </m:sSub>
                          <m:r>
                            <a:rPr lang="en-US" sz="2400" b="0" i="1" kern="0" smtClean="0">
                              <a:latin typeface="Cambria Math" charset="0"/>
                            </a:rPr>
                            <m:t>))</m:t>
                          </m:r>
                        </m:e>
                      </m:nary>
                    </m:oMath>
                  </m:oMathPara>
                </a14:m>
                <a:endParaRPr lang="en-US" sz="2400" kern="0" dirty="0"/>
              </a:p>
            </p:txBody>
          </p:sp>
        </mc:Choice>
        <mc:Fallback xmlns="">
          <p:sp>
            <p:nvSpPr>
              <p:cNvPr id="68" name="TextBox 67"/>
              <p:cNvSpPr txBox="1">
                <a:spLocks noRot="1" noChangeAspect="1" noMove="1" noResize="1" noEditPoints="1" noAdjustHandles="1" noChangeArrowheads="1" noChangeShapeType="1" noTextEdit="1"/>
              </p:cNvSpPr>
              <p:nvPr/>
            </p:nvSpPr>
            <p:spPr bwMode="auto">
              <a:xfrm>
                <a:off x="8197076" y="2974402"/>
                <a:ext cx="4121231" cy="988412"/>
              </a:xfrm>
              <a:prstGeom prst="rect">
                <a:avLst/>
              </a:prstGeom>
              <a:blipFill rotWithShape="0">
                <a:blip r:embed="rId5"/>
                <a:stretch>
                  <a:fillRect/>
                </a:stretch>
              </a:blipFill>
              <a:ln w="9525">
                <a:noFill/>
                <a:miter lim="800000"/>
                <a:headEnd/>
                <a:tailEnd/>
              </a:ln>
              <a:effectLst/>
            </p:spPr>
            <p:txBody>
              <a:bodyPr/>
              <a:lstStyle/>
              <a:p>
                <a:r>
                  <a:rPr lang="en-US">
                    <a:noFill/>
                  </a:rPr>
                  <a:t> </a:t>
                </a:r>
              </a:p>
            </p:txBody>
          </p:sp>
        </mc:Fallback>
      </mc:AlternateContent>
      <p:sp>
        <p:nvSpPr>
          <p:cNvPr id="51" name="Rectangle 50"/>
          <p:cNvSpPr/>
          <p:nvPr/>
        </p:nvSpPr>
        <p:spPr>
          <a:xfrm>
            <a:off x="8295125" y="1775352"/>
            <a:ext cx="3539752" cy="461665"/>
          </a:xfrm>
          <a:prstGeom prst="rect">
            <a:avLst/>
          </a:prstGeom>
        </p:spPr>
        <p:txBody>
          <a:bodyPr wrap="none">
            <a:spAutoFit/>
          </a:bodyPr>
          <a:lstStyle/>
          <a:p>
            <a:pPr marL="342900" indent="-342900">
              <a:buFont typeface="Arial" charset="0"/>
              <a:buChar char="•"/>
            </a:pPr>
            <a:r>
              <a:rPr lang="en-US" sz="2400" kern="0" dirty="0"/>
              <a:t>O</a:t>
            </a:r>
            <a:r>
              <a:rPr lang="en-US" sz="2400" kern="0" dirty="0" smtClean="0"/>
              <a:t>ne loss term per node </a:t>
            </a:r>
            <a:endParaRPr lang="en-US" sz="2400" kern="0" dirty="0"/>
          </a:p>
        </p:txBody>
      </p:sp>
    </p:spTree>
    <p:extLst>
      <p:ext uri="{BB962C8B-B14F-4D97-AF65-F5344CB8AC3E}">
        <p14:creationId xmlns:p14="http://schemas.microsoft.com/office/powerpoint/2010/main" val="21352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225027" y="1443044"/>
            <a:ext cx="1484064" cy="258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30408" y="2258855"/>
            <a:ext cx="2805896" cy="523220"/>
          </a:xfrm>
          <a:prstGeom prst="rect">
            <a:avLst/>
          </a:prstGeom>
        </p:spPr>
        <p:txBody>
          <a:bodyPr wrap="none">
            <a:spAutoFit/>
          </a:bodyPr>
          <a:lstStyle/>
          <a:p>
            <a:pPr lvl="1"/>
            <a:r>
              <a:rPr lang="en-US" sz="2800" dirty="0" smtClean="0"/>
              <a:t>Drug discovery</a:t>
            </a:r>
            <a:endParaRPr lang="en-US" sz="2800" dirty="0"/>
          </a:p>
        </p:txBody>
      </p:sp>
      <p:sp>
        <p:nvSpPr>
          <p:cNvPr id="7" name="Rectangle 6"/>
          <p:cNvSpPr/>
          <p:nvPr/>
        </p:nvSpPr>
        <p:spPr>
          <a:xfrm>
            <a:off x="326791" y="3476647"/>
            <a:ext cx="3155031" cy="307777"/>
          </a:xfrm>
          <a:prstGeom prst="rect">
            <a:avLst/>
          </a:prstGeom>
        </p:spPr>
        <p:txBody>
          <a:bodyPr wrap="none">
            <a:spAutoFit/>
          </a:bodyPr>
          <a:lstStyle/>
          <a:p>
            <a:r>
              <a:rPr lang="en-US" sz="1400" b="1" dirty="0" smtClean="0">
                <a:solidFill>
                  <a:schemeClr val="accent3"/>
                </a:solidFill>
                <a:latin typeface="Helvetica Neue" charset="0"/>
              </a:rPr>
              <a:t>Dai </a:t>
            </a:r>
            <a:r>
              <a:rPr lang="en-US" sz="1400" b="1" dirty="0" err="1" smtClean="0">
                <a:solidFill>
                  <a:schemeClr val="accent3"/>
                </a:solidFill>
                <a:latin typeface="Helvetica Neue" charset="0"/>
              </a:rPr>
              <a:t>et.al</a:t>
            </a:r>
            <a:r>
              <a:rPr lang="en-US" sz="1400" b="1" dirty="0" smtClean="0">
                <a:solidFill>
                  <a:schemeClr val="accent3"/>
                </a:solidFill>
                <a:latin typeface="Helvetica Neue" charset="0"/>
              </a:rPr>
              <a:t>, </a:t>
            </a:r>
            <a:r>
              <a:rPr lang="en-US" sz="1400" b="1" i="1" dirty="0" smtClean="0">
                <a:solidFill>
                  <a:schemeClr val="accent3"/>
                </a:solidFill>
                <a:latin typeface="Helvetica Neue" charset="0"/>
              </a:rPr>
              <a:t>structure2vec, ICML 2016</a:t>
            </a:r>
            <a:endParaRPr lang="en-US" sz="1400" b="1" i="1" dirty="0">
              <a:solidFill>
                <a:schemeClr val="accent3"/>
              </a:solidFill>
              <a:latin typeface="Helvetica Neue" charset="0"/>
            </a:endParaRPr>
          </a:p>
        </p:txBody>
      </p:sp>
      <p:sp>
        <p:nvSpPr>
          <p:cNvPr id="8" name="Rectangle 7"/>
          <p:cNvSpPr/>
          <p:nvPr/>
        </p:nvSpPr>
        <p:spPr>
          <a:xfrm>
            <a:off x="5833843" y="2054899"/>
            <a:ext cx="2769348" cy="523220"/>
          </a:xfrm>
          <a:prstGeom prst="rect">
            <a:avLst/>
          </a:prstGeom>
        </p:spPr>
        <p:txBody>
          <a:bodyPr wrap="none">
            <a:spAutoFit/>
          </a:bodyPr>
          <a:lstStyle/>
          <a:p>
            <a:r>
              <a:rPr lang="en-US" sz="2800" dirty="0" smtClean="0"/>
              <a:t>Recommendation</a:t>
            </a:r>
            <a:endParaRPr lang="en-US" sz="2800" dirty="0"/>
          </a:p>
        </p:txBody>
      </p:sp>
      <p:pic>
        <p:nvPicPr>
          <p:cNvPr id="9" name="Picture 8"/>
          <p:cNvPicPr>
            <a:picLocks noChangeAspect="1"/>
          </p:cNvPicPr>
          <p:nvPr/>
        </p:nvPicPr>
        <p:blipFill>
          <a:blip r:embed="rId4"/>
          <a:stretch>
            <a:fillRect/>
          </a:stretch>
        </p:blipFill>
        <p:spPr>
          <a:xfrm>
            <a:off x="8755904" y="1579449"/>
            <a:ext cx="2597896" cy="1882031"/>
          </a:xfrm>
          <a:prstGeom prst="rect">
            <a:avLst/>
          </a:prstGeom>
        </p:spPr>
      </p:pic>
      <p:sp>
        <p:nvSpPr>
          <p:cNvPr id="10" name="Rectangle 9"/>
          <p:cNvSpPr/>
          <p:nvPr/>
        </p:nvSpPr>
        <p:spPr>
          <a:xfrm>
            <a:off x="5830519" y="3476646"/>
            <a:ext cx="3898824" cy="307777"/>
          </a:xfrm>
          <a:prstGeom prst="rect">
            <a:avLst/>
          </a:prstGeom>
        </p:spPr>
        <p:txBody>
          <a:bodyPr wrap="none">
            <a:spAutoFit/>
          </a:bodyPr>
          <a:lstStyle/>
          <a:p>
            <a:r>
              <a:rPr lang="en-US" sz="1400" b="1" dirty="0" smtClean="0">
                <a:solidFill>
                  <a:schemeClr val="accent3"/>
                </a:solidFill>
                <a:latin typeface="Helvetica Neue" charset="0"/>
              </a:rPr>
              <a:t>Dai </a:t>
            </a:r>
            <a:r>
              <a:rPr lang="en-US" sz="1400" b="1" dirty="0" err="1" smtClean="0">
                <a:solidFill>
                  <a:schemeClr val="accent3"/>
                </a:solidFill>
                <a:latin typeface="Helvetica Neue" charset="0"/>
              </a:rPr>
              <a:t>et.al</a:t>
            </a:r>
            <a:r>
              <a:rPr lang="en-US" sz="1400" b="1" dirty="0" smtClean="0">
                <a:solidFill>
                  <a:schemeClr val="accent3"/>
                </a:solidFill>
                <a:latin typeface="Helvetica Neue" charset="0"/>
              </a:rPr>
              <a:t>, </a:t>
            </a:r>
            <a:r>
              <a:rPr lang="en-US" sz="1400" b="1" i="1" dirty="0" err="1" smtClean="0">
                <a:solidFill>
                  <a:schemeClr val="accent3"/>
                </a:solidFill>
                <a:latin typeface="Helvetica Neue" charset="0"/>
              </a:rPr>
              <a:t>DeepCoevolve</a:t>
            </a:r>
            <a:r>
              <a:rPr lang="en-US" sz="1400" b="1" i="1" dirty="0" smtClean="0">
                <a:solidFill>
                  <a:schemeClr val="accent3"/>
                </a:solidFill>
                <a:latin typeface="Helvetica Neue" charset="0"/>
              </a:rPr>
              <a:t>, </a:t>
            </a:r>
            <a:r>
              <a:rPr lang="en-US" sz="1400" b="1" i="1" dirty="0" err="1" smtClean="0">
                <a:solidFill>
                  <a:schemeClr val="accent3"/>
                </a:solidFill>
                <a:latin typeface="Helvetica Neue" charset="0"/>
              </a:rPr>
              <a:t>Recsys</a:t>
            </a:r>
            <a:r>
              <a:rPr lang="en-US" sz="1400" b="1" i="1" dirty="0" smtClean="0">
                <a:solidFill>
                  <a:schemeClr val="accent3"/>
                </a:solidFill>
                <a:latin typeface="Helvetica Neue" charset="0"/>
              </a:rPr>
              <a:t> DLRS 2016</a:t>
            </a:r>
            <a:endParaRPr lang="en-US" sz="1400" b="1" i="1" dirty="0">
              <a:solidFill>
                <a:schemeClr val="accent3"/>
              </a:solidFill>
              <a:latin typeface="Helvetica Neue" charset="0"/>
            </a:endParaRPr>
          </a:p>
        </p:txBody>
      </p:sp>
      <p:pic>
        <p:nvPicPr>
          <p:cNvPr id="11" name="Picture 10"/>
          <p:cNvPicPr>
            <a:picLocks noChangeAspect="1"/>
          </p:cNvPicPr>
          <p:nvPr/>
        </p:nvPicPr>
        <p:blipFill>
          <a:blip r:embed="rId5"/>
          <a:stretch>
            <a:fillRect/>
          </a:stretch>
        </p:blipFill>
        <p:spPr>
          <a:xfrm>
            <a:off x="3097848" y="4169623"/>
            <a:ext cx="2313354" cy="1385121"/>
          </a:xfrm>
          <a:prstGeom prst="rect">
            <a:avLst/>
          </a:prstGeom>
        </p:spPr>
      </p:pic>
      <p:sp>
        <p:nvSpPr>
          <p:cNvPr id="12" name="Rectangle 11"/>
          <p:cNvSpPr/>
          <p:nvPr/>
        </p:nvSpPr>
        <p:spPr>
          <a:xfrm>
            <a:off x="-130408" y="4415460"/>
            <a:ext cx="3228256" cy="523220"/>
          </a:xfrm>
          <a:prstGeom prst="rect">
            <a:avLst/>
          </a:prstGeom>
        </p:spPr>
        <p:txBody>
          <a:bodyPr wrap="none">
            <a:spAutoFit/>
          </a:bodyPr>
          <a:lstStyle/>
          <a:p>
            <a:pPr lvl="1"/>
            <a:r>
              <a:rPr lang="en-US" sz="2800" dirty="0" smtClean="0"/>
              <a:t>Knowledge Graph</a:t>
            </a:r>
            <a:endParaRPr lang="en-US" sz="2800" dirty="0"/>
          </a:p>
        </p:txBody>
      </p:sp>
      <p:sp>
        <p:nvSpPr>
          <p:cNvPr id="13" name="Rectangle 12"/>
          <p:cNvSpPr/>
          <p:nvPr/>
        </p:nvSpPr>
        <p:spPr>
          <a:xfrm>
            <a:off x="326791" y="5898513"/>
            <a:ext cx="2629246" cy="307777"/>
          </a:xfrm>
          <a:prstGeom prst="rect">
            <a:avLst/>
          </a:prstGeom>
        </p:spPr>
        <p:txBody>
          <a:bodyPr wrap="none">
            <a:spAutoFit/>
          </a:bodyPr>
          <a:lstStyle/>
          <a:p>
            <a:r>
              <a:rPr lang="en-US" sz="1400" b="1" dirty="0" smtClean="0">
                <a:solidFill>
                  <a:schemeClr val="accent3"/>
                </a:solidFill>
                <a:latin typeface="Helvetica Neue" charset="0"/>
              </a:rPr>
              <a:t>Dai </a:t>
            </a:r>
            <a:r>
              <a:rPr lang="en-US" sz="1400" b="1" dirty="0" err="1" smtClean="0">
                <a:solidFill>
                  <a:schemeClr val="accent3"/>
                </a:solidFill>
                <a:latin typeface="Helvetica Neue" charset="0"/>
              </a:rPr>
              <a:t>et.al</a:t>
            </a:r>
            <a:r>
              <a:rPr lang="en-US" sz="1400" b="1" dirty="0" smtClean="0">
                <a:solidFill>
                  <a:schemeClr val="accent3"/>
                </a:solidFill>
                <a:latin typeface="Helvetica Neue" charset="0"/>
              </a:rPr>
              <a:t>, </a:t>
            </a:r>
            <a:r>
              <a:rPr lang="en-US" sz="1400" b="1" i="1" dirty="0" smtClean="0">
                <a:solidFill>
                  <a:schemeClr val="accent3"/>
                </a:solidFill>
                <a:latin typeface="Helvetica Neue" charset="0"/>
              </a:rPr>
              <a:t>VRN, in submission</a:t>
            </a:r>
            <a:endParaRPr lang="en-US" sz="1400" b="1" i="1" dirty="0">
              <a:solidFill>
                <a:schemeClr val="accent3"/>
              </a:solidFill>
              <a:latin typeface="Helvetica Neue" charset="0"/>
            </a:endParaRPr>
          </a:p>
        </p:txBody>
      </p:sp>
      <p:sp>
        <p:nvSpPr>
          <p:cNvPr id="14" name="Rectangle 13"/>
          <p:cNvSpPr/>
          <p:nvPr/>
        </p:nvSpPr>
        <p:spPr>
          <a:xfrm>
            <a:off x="326791" y="5572740"/>
            <a:ext cx="3382144" cy="307777"/>
          </a:xfrm>
          <a:prstGeom prst="rect">
            <a:avLst/>
          </a:prstGeom>
        </p:spPr>
        <p:txBody>
          <a:bodyPr wrap="none">
            <a:spAutoFit/>
          </a:bodyPr>
          <a:lstStyle/>
          <a:p>
            <a:r>
              <a:rPr lang="en-US" sz="1400" b="1" dirty="0" smtClean="0">
                <a:solidFill>
                  <a:schemeClr val="accent3"/>
                </a:solidFill>
                <a:latin typeface="Helvetica Neue" charset="0"/>
              </a:rPr>
              <a:t>Trivedi </a:t>
            </a:r>
            <a:r>
              <a:rPr lang="en-US" sz="1400" b="1" dirty="0" err="1" smtClean="0">
                <a:solidFill>
                  <a:schemeClr val="accent3"/>
                </a:solidFill>
                <a:latin typeface="Helvetica Neue" charset="0"/>
              </a:rPr>
              <a:t>et.al</a:t>
            </a:r>
            <a:r>
              <a:rPr lang="en-US" sz="1400" b="1" dirty="0" smtClean="0">
                <a:solidFill>
                  <a:schemeClr val="accent3"/>
                </a:solidFill>
                <a:latin typeface="Helvetica Neue" charset="0"/>
              </a:rPr>
              <a:t>, </a:t>
            </a:r>
            <a:r>
              <a:rPr lang="en-US" sz="1400" b="1" i="1" dirty="0" smtClean="0">
                <a:solidFill>
                  <a:schemeClr val="accent3"/>
                </a:solidFill>
                <a:latin typeface="Helvetica Neue" charset="0"/>
              </a:rPr>
              <a:t>Know-Evolve, ICML 2017</a:t>
            </a:r>
            <a:endParaRPr lang="en-US" sz="1400" b="1" i="1" dirty="0">
              <a:solidFill>
                <a:schemeClr val="accent3"/>
              </a:solidFill>
              <a:latin typeface="Helvetica Neue" charset="0"/>
            </a:endParaRPr>
          </a:p>
        </p:txBody>
      </p:sp>
      <p:pic>
        <p:nvPicPr>
          <p:cNvPr id="15" name="Picture 14"/>
          <p:cNvPicPr>
            <a:picLocks noChangeAspect="1"/>
          </p:cNvPicPr>
          <p:nvPr/>
        </p:nvPicPr>
        <p:blipFill>
          <a:blip r:embed="rId6"/>
          <a:stretch>
            <a:fillRect/>
          </a:stretch>
        </p:blipFill>
        <p:spPr>
          <a:xfrm>
            <a:off x="10251831" y="4740355"/>
            <a:ext cx="1289104" cy="1476759"/>
          </a:xfrm>
          <a:prstGeom prst="rect">
            <a:avLst/>
          </a:prstGeom>
        </p:spPr>
      </p:pic>
      <p:pic>
        <p:nvPicPr>
          <p:cNvPr id="16" name="Picture 15"/>
          <p:cNvPicPr>
            <a:picLocks noChangeAspect="1"/>
          </p:cNvPicPr>
          <p:nvPr/>
        </p:nvPicPr>
        <p:blipFill>
          <a:blip r:embed="rId7"/>
          <a:stretch>
            <a:fillRect/>
          </a:stretch>
        </p:blipFill>
        <p:spPr>
          <a:xfrm>
            <a:off x="8017457" y="4740354"/>
            <a:ext cx="1711886" cy="1510487"/>
          </a:xfrm>
          <a:prstGeom prst="rect">
            <a:avLst/>
          </a:prstGeom>
        </p:spPr>
      </p:pic>
      <p:sp>
        <p:nvSpPr>
          <p:cNvPr id="17" name="Rectangle 16"/>
          <p:cNvSpPr/>
          <p:nvPr/>
        </p:nvSpPr>
        <p:spPr>
          <a:xfrm>
            <a:off x="10076642" y="4114386"/>
            <a:ext cx="1170705" cy="523220"/>
          </a:xfrm>
          <a:prstGeom prst="rect">
            <a:avLst/>
          </a:prstGeom>
        </p:spPr>
        <p:txBody>
          <a:bodyPr wrap="none">
            <a:spAutoFit/>
          </a:bodyPr>
          <a:lstStyle/>
          <a:p>
            <a:pPr lvl="1"/>
            <a:r>
              <a:rPr lang="en-US" sz="2800" smtClean="0"/>
              <a:t>TSP</a:t>
            </a:r>
            <a:endParaRPr lang="en-US" sz="2800" dirty="0"/>
          </a:p>
        </p:txBody>
      </p:sp>
      <p:sp>
        <p:nvSpPr>
          <p:cNvPr id="18" name="Rectangle 17"/>
          <p:cNvSpPr/>
          <p:nvPr/>
        </p:nvSpPr>
        <p:spPr>
          <a:xfrm>
            <a:off x="7889659" y="4114386"/>
            <a:ext cx="1731693" cy="523220"/>
          </a:xfrm>
          <a:prstGeom prst="rect">
            <a:avLst/>
          </a:prstGeom>
        </p:spPr>
        <p:txBody>
          <a:bodyPr wrap="none">
            <a:spAutoFit/>
          </a:bodyPr>
          <a:lstStyle/>
          <a:p>
            <a:pPr lvl="1"/>
            <a:r>
              <a:rPr lang="en-US" sz="2800" smtClean="0"/>
              <a:t>Maxcut</a:t>
            </a:r>
            <a:endParaRPr lang="en-US" sz="2800" dirty="0"/>
          </a:p>
        </p:txBody>
      </p:sp>
      <p:sp>
        <p:nvSpPr>
          <p:cNvPr id="19" name="Rectangle 18"/>
          <p:cNvSpPr/>
          <p:nvPr/>
        </p:nvSpPr>
        <p:spPr>
          <a:xfrm>
            <a:off x="6393227" y="6346236"/>
            <a:ext cx="2749214" cy="307777"/>
          </a:xfrm>
          <a:prstGeom prst="rect">
            <a:avLst/>
          </a:prstGeom>
        </p:spPr>
        <p:txBody>
          <a:bodyPr wrap="none">
            <a:spAutoFit/>
          </a:bodyPr>
          <a:lstStyle/>
          <a:p>
            <a:r>
              <a:rPr lang="en-US" sz="1400" b="1" dirty="0" smtClean="0">
                <a:solidFill>
                  <a:schemeClr val="accent3"/>
                </a:solidFill>
                <a:latin typeface="Helvetica Neue" charset="0"/>
              </a:rPr>
              <a:t>Dai </a:t>
            </a:r>
            <a:r>
              <a:rPr lang="en-US" sz="1400" b="1" dirty="0" err="1" smtClean="0">
                <a:solidFill>
                  <a:schemeClr val="accent3"/>
                </a:solidFill>
                <a:latin typeface="Helvetica Neue" charset="0"/>
              </a:rPr>
              <a:t>et.al</a:t>
            </a:r>
            <a:r>
              <a:rPr lang="en-US" sz="1400" b="1" dirty="0" smtClean="0">
                <a:solidFill>
                  <a:schemeClr val="accent3"/>
                </a:solidFill>
                <a:latin typeface="Helvetica Neue" charset="0"/>
              </a:rPr>
              <a:t>, </a:t>
            </a:r>
            <a:r>
              <a:rPr lang="en-US" sz="1400" b="1" i="1" dirty="0" smtClean="0">
                <a:solidFill>
                  <a:schemeClr val="accent3"/>
                </a:solidFill>
                <a:latin typeface="Helvetica Neue" charset="0"/>
              </a:rPr>
              <a:t>S2V-DQN, NIPS 2017</a:t>
            </a:r>
            <a:endParaRPr lang="en-US" sz="1400" b="1" i="1" dirty="0">
              <a:solidFill>
                <a:schemeClr val="accent3"/>
              </a:solidFill>
              <a:latin typeface="Helvetica Neue" charset="0"/>
            </a:endParaRPr>
          </a:p>
        </p:txBody>
      </p:sp>
      <p:pic>
        <p:nvPicPr>
          <p:cNvPr id="20" name="Picture 19"/>
          <p:cNvPicPr>
            <a:picLocks noChangeAspect="1"/>
          </p:cNvPicPr>
          <p:nvPr/>
        </p:nvPicPr>
        <p:blipFill>
          <a:blip r:embed="rId8"/>
          <a:stretch>
            <a:fillRect/>
          </a:stretch>
        </p:blipFill>
        <p:spPr>
          <a:xfrm>
            <a:off x="5913362" y="4720007"/>
            <a:ext cx="1672365" cy="1551179"/>
          </a:xfrm>
          <a:prstGeom prst="rect">
            <a:avLst/>
          </a:prstGeom>
        </p:spPr>
      </p:pic>
      <p:sp>
        <p:nvSpPr>
          <p:cNvPr id="21" name="Rectangle 20"/>
          <p:cNvSpPr/>
          <p:nvPr/>
        </p:nvSpPr>
        <p:spPr>
          <a:xfrm>
            <a:off x="5387756" y="4116649"/>
            <a:ext cx="2501903" cy="523220"/>
          </a:xfrm>
          <a:prstGeom prst="rect">
            <a:avLst/>
          </a:prstGeom>
        </p:spPr>
        <p:txBody>
          <a:bodyPr wrap="none">
            <a:spAutoFit/>
          </a:bodyPr>
          <a:lstStyle/>
          <a:p>
            <a:pPr lvl="1"/>
            <a:r>
              <a:rPr lang="en-US" sz="2800" smtClean="0"/>
              <a:t>Vertex Cover</a:t>
            </a:r>
            <a:endParaRPr lang="en-US" sz="2800" dirty="0"/>
          </a:p>
        </p:txBody>
      </p:sp>
      <p:sp>
        <p:nvSpPr>
          <p:cNvPr id="22" name="Title 1"/>
          <p:cNvSpPr>
            <a:spLocks noGrp="1"/>
          </p:cNvSpPr>
          <p:nvPr>
            <p:ph type="title"/>
          </p:nvPr>
        </p:nvSpPr>
        <p:spPr>
          <a:xfrm>
            <a:off x="838200" y="365125"/>
            <a:ext cx="10515600" cy="1325563"/>
          </a:xfrm>
        </p:spPr>
        <p:txBody>
          <a:bodyPr/>
          <a:lstStyle/>
          <a:p>
            <a:r>
              <a:rPr lang="en-US" smtClean="0"/>
              <a:t>Graph applications</a:t>
            </a:r>
            <a:endParaRPr lang="en-US" dirty="0"/>
          </a:p>
        </p:txBody>
      </p:sp>
    </p:spTree>
    <p:extLst>
      <p:ext uri="{BB962C8B-B14F-4D97-AF65-F5344CB8AC3E}">
        <p14:creationId xmlns:p14="http://schemas.microsoft.com/office/powerpoint/2010/main" val="139941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2" grpId="0"/>
      <p:bldP spid="13" grpId="0"/>
      <p:bldP spid="14" grpId="0"/>
      <p:bldP spid="17" grpId="0"/>
      <p:bldP spid="18"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on network analysis</a:t>
            </a:r>
            <a:endParaRPr lang="en-US" dirty="0"/>
          </a:p>
        </p:txBody>
      </p:sp>
      <p:graphicFrame>
        <p:nvGraphicFramePr>
          <p:cNvPr id="3" name="Chart 2"/>
          <p:cNvGraphicFramePr/>
          <p:nvPr>
            <p:extLst>
              <p:ext uri="{D42A27DB-BD31-4B8C-83A1-F6EECF244321}">
                <p14:modId xmlns:p14="http://schemas.microsoft.com/office/powerpoint/2010/main" val="1980246536"/>
              </p:ext>
            </p:extLst>
          </p:nvPr>
        </p:nvGraphicFramePr>
        <p:xfrm>
          <a:off x="5705718" y="1948070"/>
          <a:ext cx="6322840" cy="42152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4" name="Table 63"/>
          <p:cNvGraphicFramePr>
            <a:graphicFrameLocks noGrp="1"/>
          </p:cNvGraphicFramePr>
          <p:nvPr>
            <p:extLst>
              <p:ext uri="{D42A27DB-BD31-4B8C-83A1-F6EECF244321}">
                <p14:modId xmlns:p14="http://schemas.microsoft.com/office/powerpoint/2010/main" val="132031101"/>
              </p:ext>
            </p:extLst>
          </p:nvPr>
        </p:nvGraphicFramePr>
        <p:xfrm>
          <a:off x="577259" y="3294867"/>
          <a:ext cx="4398075" cy="2296164"/>
        </p:xfrm>
        <a:graphic>
          <a:graphicData uri="http://schemas.openxmlformats.org/drawingml/2006/table">
            <a:tbl>
              <a:tblPr>
                <a:tableStyleId>{7DF18680-E054-41AD-8BC1-D1AEF772440D}</a:tableStyleId>
              </a:tblPr>
              <a:tblGrid>
                <a:gridCol w="1378522"/>
                <a:gridCol w="1106615"/>
                <a:gridCol w="785813"/>
                <a:gridCol w="1127125"/>
              </a:tblGrid>
              <a:tr h="311575">
                <a:tc>
                  <a:txBody>
                    <a:bodyPr/>
                    <a:lstStyle/>
                    <a:p>
                      <a:pPr rtl="0" fontAlgn="b"/>
                      <a:endParaRPr lang="en-US" sz="2400" dirty="0">
                        <a:effectLst/>
                      </a:endParaRPr>
                    </a:p>
                  </a:txBody>
                  <a:tcPr marL="12700" marR="12700" marT="8467" marB="8467" anchor="b">
                    <a:solidFill>
                      <a:schemeClr val="accent2">
                        <a:lumMod val="60000"/>
                        <a:lumOff val="40000"/>
                      </a:schemeClr>
                    </a:solidFill>
                  </a:tcPr>
                </a:tc>
                <a:tc>
                  <a:txBody>
                    <a:bodyPr/>
                    <a:lstStyle/>
                    <a:p>
                      <a:pPr rtl="0" fontAlgn="b"/>
                      <a:r>
                        <a:rPr lang="en-US" sz="2400" dirty="0" smtClean="0">
                          <a:solidFill>
                            <a:schemeClr val="bg1"/>
                          </a:solidFill>
                          <a:effectLst/>
                        </a:rPr>
                        <a:t>Citeseer</a:t>
                      </a:r>
                      <a:endParaRPr lang="en-US" sz="2400" b="1" dirty="0">
                        <a:solidFill>
                          <a:schemeClr val="bg1"/>
                        </a:solidFill>
                        <a:effectLst/>
                        <a:latin typeface="Calibri" charset="0"/>
                      </a:endParaRPr>
                    </a:p>
                  </a:txBody>
                  <a:tcPr marL="12700" marR="12700" marT="8467" marB="8467" anchor="b">
                    <a:solidFill>
                      <a:schemeClr val="accent2">
                        <a:lumMod val="60000"/>
                        <a:lumOff val="40000"/>
                      </a:schemeClr>
                    </a:solidFill>
                  </a:tcPr>
                </a:tc>
                <a:tc>
                  <a:txBody>
                    <a:bodyPr/>
                    <a:lstStyle/>
                    <a:p>
                      <a:pPr rtl="0" fontAlgn="b"/>
                      <a:r>
                        <a:rPr lang="en-US" sz="2400" b="0" dirty="0" smtClean="0">
                          <a:solidFill>
                            <a:schemeClr val="bg1"/>
                          </a:solidFill>
                          <a:effectLst/>
                          <a:latin typeface="+mn-lt"/>
                        </a:rPr>
                        <a:t>Cora</a:t>
                      </a:r>
                      <a:endParaRPr lang="en-US" sz="2400" b="1" dirty="0">
                        <a:solidFill>
                          <a:schemeClr val="bg1"/>
                        </a:solidFill>
                        <a:effectLst/>
                        <a:latin typeface="Calibri" charset="0"/>
                      </a:endParaRPr>
                    </a:p>
                  </a:txBody>
                  <a:tcPr marL="12700" marR="12700" marT="8467" marB="8467" anchor="b">
                    <a:solidFill>
                      <a:schemeClr val="accent2">
                        <a:lumMod val="60000"/>
                        <a:lumOff val="40000"/>
                      </a:schemeClr>
                    </a:solidFill>
                  </a:tcPr>
                </a:tc>
                <a:tc>
                  <a:txBody>
                    <a:bodyPr/>
                    <a:lstStyle/>
                    <a:p>
                      <a:pPr rtl="0" fontAlgn="b"/>
                      <a:r>
                        <a:rPr lang="en-US" sz="2400" dirty="0" smtClean="0">
                          <a:solidFill>
                            <a:schemeClr val="bg1"/>
                          </a:solidFill>
                          <a:effectLst/>
                        </a:rPr>
                        <a:t>Pubmed</a:t>
                      </a:r>
                      <a:endParaRPr lang="en-US" sz="2400" b="1" dirty="0">
                        <a:solidFill>
                          <a:schemeClr val="bg1"/>
                        </a:solidFill>
                        <a:effectLst/>
                        <a:latin typeface="Calibri" charset="0"/>
                      </a:endParaRPr>
                    </a:p>
                  </a:txBody>
                  <a:tcPr marL="12700" marR="12700" marT="8467" marB="8467" anchor="b">
                    <a:solidFill>
                      <a:schemeClr val="accent2">
                        <a:lumMod val="60000"/>
                        <a:lumOff val="40000"/>
                      </a:schemeClr>
                    </a:solidFill>
                  </a:tcPr>
                </a:tc>
              </a:tr>
              <a:tr h="311575">
                <a:tc>
                  <a:txBody>
                    <a:bodyPr/>
                    <a:lstStyle/>
                    <a:p>
                      <a:pPr rtl="0" fontAlgn="b"/>
                      <a:r>
                        <a:rPr lang="en-US" sz="2400">
                          <a:effectLst/>
                        </a:rPr>
                        <a:t># nodes</a:t>
                      </a:r>
                      <a:endParaRPr lang="en-US" sz="2400" b="0">
                        <a:solidFill>
                          <a:srgbClr val="000000"/>
                        </a:solidFill>
                        <a:effectLst/>
                        <a:latin typeface="Calibri" charset="0"/>
                      </a:endParaRPr>
                    </a:p>
                  </a:txBody>
                  <a:tcPr marL="12700" marR="12700" marT="8467" marB="8467" anchor="b">
                    <a:solidFill>
                      <a:schemeClr val="accent5">
                        <a:lumMod val="20000"/>
                        <a:lumOff val="80000"/>
                      </a:schemeClr>
                    </a:solidFill>
                  </a:tcPr>
                </a:tc>
                <a:tc>
                  <a:txBody>
                    <a:bodyPr/>
                    <a:lstStyle/>
                    <a:p>
                      <a:pPr rtl="0" fontAlgn="b"/>
                      <a:r>
                        <a:rPr lang="en-US" sz="2400" dirty="0" smtClean="0">
                          <a:effectLst/>
                        </a:rPr>
                        <a:t>3,327</a:t>
                      </a:r>
                      <a:endParaRPr lang="uk-UA" sz="2400" b="0" dirty="0">
                        <a:solidFill>
                          <a:srgbClr val="000000"/>
                        </a:solidFill>
                        <a:effectLst/>
                        <a:latin typeface="Calibri" charset="0"/>
                      </a:endParaRPr>
                    </a:p>
                  </a:txBody>
                  <a:tcPr marL="12700" marR="12700" marT="8467" marB="8467" anchor="b">
                    <a:solidFill>
                      <a:schemeClr val="accent5">
                        <a:lumMod val="20000"/>
                        <a:lumOff val="80000"/>
                      </a:schemeClr>
                    </a:solidFill>
                  </a:tcPr>
                </a:tc>
                <a:tc>
                  <a:txBody>
                    <a:bodyPr/>
                    <a:lstStyle/>
                    <a:p>
                      <a:pPr rtl="0" fontAlgn="b"/>
                      <a:r>
                        <a:rPr lang="cs-CZ" sz="2400" dirty="0" smtClean="0">
                          <a:effectLst/>
                        </a:rPr>
                        <a:t>2,708</a:t>
                      </a:r>
                      <a:endParaRPr lang="cs-CZ" sz="2400" b="0" dirty="0">
                        <a:solidFill>
                          <a:srgbClr val="000000"/>
                        </a:solidFill>
                        <a:effectLst/>
                        <a:latin typeface="Calibri" charset="0"/>
                      </a:endParaRPr>
                    </a:p>
                  </a:txBody>
                  <a:tcPr marL="12700" marR="12700" marT="8467" marB="8467" anchor="b">
                    <a:solidFill>
                      <a:schemeClr val="accent5">
                        <a:lumMod val="20000"/>
                        <a:lumOff val="80000"/>
                      </a:schemeClr>
                    </a:solidFill>
                  </a:tcPr>
                </a:tc>
                <a:tc>
                  <a:txBody>
                    <a:bodyPr/>
                    <a:lstStyle/>
                    <a:p>
                      <a:pPr rtl="0" fontAlgn="b"/>
                      <a:r>
                        <a:rPr lang="fi-FI" sz="2400" dirty="0" smtClean="0">
                          <a:effectLst/>
                        </a:rPr>
                        <a:t>19,717</a:t>
                      </a:r>
                      <a:endParaRPr lang="fi-FI" sz="2400" b="0" dirty="0">
                        <a:solidFill>
                          <a:srgbClr val="000000"/>
                        </a:solidFill>
                        <a:effectLst/>
                        <a:latin typeface="Calibri" charset="0"/>
                      </a:endParaRPr>
                    </a:p>
                  </a:txBody>
                  <a:tcPr marL="12700" marR="12700" marT="8467" marB="8467" anchor="b">
                    <a:solidFill>
                      <a:schemeClr val="accent5">
                        <a:lumMod val="20000"/>
                        <a:lumOff val="80000"/>
                      </a:schemeClr>
                    </a:solidFill>
                  </a:tcPr>
                </a:tc>
              </a:tr>
              <a:tr h="311575">
                <a:tc>
                  <a:txBody>
                    <a:bodyPr/>
                    <a:lstStyle/>
                    <a:p>
                      <a:pPr rtl="0" fontAlgn="b"/>
                      <a:r>
                        <a:rPr lang="en-US" sz="2400" dirty="0">
                          <a:effectLst/>
                        </a:rPr>
                        <a:t># edges</a:t>
                      </a:r>
                      <a:endParaRPr lang="en-US" sz="2400" b="0" dirty="0">
                        <a:solidFill>
                          <a:srgbClr val="000000"/>
                        </a:solidFill>
                        <a:effectLst/>
                        <a:latin typeface="Calibri" charset="0"/>
                      </a:endParaRPr>
                    </a:p>
                  </a:txBody>
                  <a:tcPr marL="12700" marR="12700" marT="8467" marB="8467" anchor="b">
                    <a:solidFill>
                      <a:schemeClr val="accent2">
                        <a:lumMod val="20000"/>
                        <a:lumOff val="80000"/>
                      </a:schemeClr>
                    </a:solidFill>
                  </a:tcPr>
                </a:tc>
                <a:tc>
                  <a:txBody>
                    <a:bodyPr/>
                    <a:lstStyle/>
                    <a:p>
                      <a:pPr rtl="0" fontAlgn="b"/>
                      <a:r>
                        <a:rPr lang="fi-FI" sz="2400" dirty="0" smtClean="0">
                          <a:effectLst/>
                        </a:rPr>
                        <a:t>4,732</a:t>
                      </a:r>
                      <a:endParaRPr lang="fi-FI" sz="2400" b="0" dirty="0">
                        <a:solidFill>
                          <a:srgbClr val="000000"/>
                        </a:solidFill>
                        <a:effectLst/>
                        <a:latin typeface="Calibri" charset="0"/>
                      </a:endParaRPr>
                    </a:p>
                  </a:txBody>
                  <a:tcPr marL="12700" marR="12700" marT="8467" marB="8467" anchor="b">
                    <a:solidFill>
                      <a:schemeClr val="accent2">
                        <a:lumMod val="20000"/>
                        <a:lumOff val="80000"/>
                      </a:schemeClr>
                    </a:solidFill>
                  </a:tcPr>
                </a:tc>
                <a:tc>
                  <a:txBody>
                    <a:bodyPr/>
                    <a:lstStyle/>
                    <a:p>
                      <a:pPr rtl="0" fontAlgn="b"/>
                      <a:r>
                        <a:rPr lang="cs-CZ" sz="2400" dirty="0" smtClean="0">
                          <a:effectLst/>
                        </a:rPr>
                        <a:t>5,429</a:t>
                      </a:r>
                      <a:endParaRPr lang="cs-CZ" sz="2400" b="0" dirty="0">
                        <a:solidFill>
                          <a:srgbClr val="000000"/>
                        </a:solidFill>
                        <a:effectLst/>
                        <a:latin typeface="Calibri" charset="0"/>
                      </a:endParaRPr>
                    </a:p>
                  </a:txBody>
                  <a:tcPr marL="12700" marR="12700" marT="8467" marB="8467" anchor="b">
                    <a:solidFill>
                      <a:schemeClr val="accent2">
                        <a:lumMod val="20000"/>
                        <a:lumOff val="80000"/>
                      </a:schemeClr>
                    </a:solidFill>
                  </a:tcPr>
                </a:tc>
                <a:tc>
                  <a:txBody>
                    <a:bodyPr/>
                    <a:lstStyle/>
                    <a:p>
                      <a:pPr rtl="0" fontAlgn="b"/>
                      <a:r>
                        <a:rPr lang="is-IS" sz="2400" dirty="0" smtClean="0">
                          <a:effectLst/>
                        </a:rPr>
                        <a:t>44338</a:t>
                      </a:r>
                      <a:endParaRPr lang="is-IS" sz="2400" b="0" dirty="0">
                        <a:solidFill>
                          <a:srgbClr val="000000"/>
                        </a:solidFill>
                        <a:effectLst/>
                        <a:latin typeface="Calibri" charset="0"/>
                      </a:endParaRPr>
                    </a:p>
                  </a:txBody>
                  <a:tcPr marL="12700" marR="12700" marT="8467" marB="8467" anchor="b">
                    <a:solidFill>
                      <a:schemeClr val="accent2">
                        <a:lumMod val="20000"/>
                        <a:lumOff val="80000"/>
                      </a:schemeClr>
                    </a:solidFill>
                  </a:tcPr>
                </a:tc>
              </a:tr>
              <a:tr h="311575">
                <a:tc>
                  <a:txBody>
                    <a:bodyPr/>
                    <a:lstStyle/>
                    <a:p>
                      <a:pPr rtl="0" fontAlgn="b"/>
                      <a:r>
                        <a:rPr lang="en-US" sz="2400">
                          <a:effectLst/>
                        </a:rPr>
                        <a:t># classes</a:t>
                      </a:r>
                      <a:endParaRPr lang="en-US" sz="2400" b="0">
                        <a:solidFill>
                          <a:srgbClr val="000000"/>
                        </a:solidFill>
                        <a:effectLst/>
                        <a:latin typeface="Calibri" charset="0"/>
                      </a:endParaRPr>
                    </a:p>
                  </a:txBody>
                  <a:tcPr marL="12700" marR="12700" marT="8467" marB="8467" anchor="b">
                    <a:solidFill>
                      <a:schemeClr val="accent5">
                        <a:lumMod val="20000"/>
                        <a:lumOff val="80000"/>
                      </a:schemeClr>
                    </a:solidFill>
                  </a:tcPr>
                </a:tc>
                <a:tc>
                  <a:txBody>
                    <a:bodyPr/>
                    <a:lstStyle/>
                    <a:p>
                      <a:pPr rtl="0" fontAlgn="b"/>
                      <a:r>
                        <a:rPr lang="en-US" sz="2400" b="0" dirty="0" smtClean="0">
                          <a:solidFill>
                            <a:schemeClr val="dk1"/>
                          </a:solidFill>
                          <a:effectLst/>
                          <a:latin typeface="+mn-lt"/>
                        </a:rPr>
                        <a:t>6</a:t>
                      </a:r>
                      <a:endParaRPr lang="uk-UA" sz="2400" b="0" dirty="0">
                        <a:solidFill>
                          <a:srgbClr val="000000"/>
                        </a:solidFill>
                        <a:effectLst/>
                        <a:latin typeface="Calibri" charset="0"/>
                      </a:endParaRPr>
                    </a:p>
                  </a:txBody>
                  <a:tcPr marL="12700" marR="12700" marT="8467" marB="8467" anchor="b">
                    <a:solidFill>
                      <a:schemeClr val="accent5">
                        <a:lumMod val="20000"/>
                        <a:lumOff val="80000"/>
                      </a:schemeClr>
                    </a:solidFill>
                  </a:tcPr>
                </a:tc>
                <a:tc>
                  <a:txBody>
                    <a:bodyPr/>
                    <a:lstStyle/>
                    <a:p>
                      <a:pPr rtl="0" fontAlgn="b"/>
                      <a:r>
                        <a:rPr lang="en-US" sz="2400" b="0" dirty="0" smtClean="0">
                          <a:solidFill>
                            <a:schemeClr val="dk1"/>
                          </a:solidFill>
                          <a:effectLst/>
                          <a:latin typeface="+mn-lt"/>
                        </a:rPr>
                        <a:t>7</a:t>
                      </a:r>
                      <a:endParaRPr lang="en-US" sz="2400" b="0" dirty="0">
                        <a:solidFill>
                          <a:srgbClr val="000000"/>
                        </a:solidFill>
                        <a:effectLst/>
                        <a:latin typeface="Calibri" charset="0"/>
                      </a:endParaRPr>
                    </a:p>
                  </a:txBody>
                  <a:tcPr marL="12700" marR="12700" marT="8467" marB="8467" anchor="b">
                    <a:solidFill>
                      <a:schemeClr val="accent5">
                        <a:lumMod val="20000"/>
                        <a:lumOff val="80000"/>
                      </a:schemeClr>
                    </a:solidFill>
                  </a:tcPr>
                </a:tc>
                <a:tc>
                  <a:txBody>
                    <a:bodyPr/>
                    <a:lstStyle/>
                    <a:p>
                      <a:pPr rtl="0" fontAlgn="b"/>
                      <a:r>
                        <a:rPr lang="en-US" sz="2400" b="0" dirty="0" smtClean="0">
                          <a:solidFill>
                            <a:schemeClr val="dk1"/>
                          </a:solidFill>
                          <a:effectLst/>
                          <a:latin typeface="+mn-lt"/>
                        </a:rPr>
                        <a:t>3</a:t>
                      </a:r>
                      <a:endParaRPr lang="en-US" sz="2400" b="0" dirty="0">
                        <a:solidFill>
                          <a:srgbClr val="000000"/>
                        </a:solidFill>
                        <a:effectLst/>
                        <a:latin typeface="Calibri" charset="0"/>
                      </a:endParaRPr>
                    </a:p>
                  </a:txBody>
                  <a:tcPr marL="12700" marR="12700" marT="8467" marB="8467" anchor="b">
                    <a:solidFill>
                      <a:schemeClr val="accent5">
                        <a:lumMod val="20000"/>
                        <a:lumOff val="80000"/>
                      </a:schemeClr>
                    </a:solidFill>
                  </a:tcPr>
                </a:tc>
              </a:tr>
              <a:tr h="311575">
                <a:tc>
                  <a:txBody>
                    <a:bodyPr/>
                    <a:lstStyle/>
                    <a:p>
                      <a:pPr rtl="0" fontAlgn="b"/>
                      <a:r>
                        <a:rPr lang="en-US" sz="2400" b="0" dirty="0" smtClean="0">
                          <a:solidFill>
                            <a:schemeClr val="dk1"/>
                          </a:solidFill>
                          <a:effectLst/>
                          <a:latin typeface="+mn-lt"/>
                        </a:rPr>
                        <a:t>Label</a:t>
                      </a:r>
                      <a:r>
                        <a:rPr lang="en-US" sz="2400" b="0" baseline="0" dirty="0" smtClean="0">
                          <a:solidFill>
                            <a:schemeClr val="dk1"/>
                          </a:solidFill>
                          <a:effectLst/>
                          <a:latin typeface="+mn-lt"/>
                        </a:rPr>
                        <a:t> Rate</a:t>
                      </a:r>
                      <a:endParaRPr lang="en-US" sz="2400" b="0" dirty="0">
                        <a:solidFill>
                          <a:srgbClr val="000000"/>
                        </a:solidFill>
                        <a:effectLst/>
                        <a:latin typeface="Calibri" charset="0"/>
                      </a:endParaRPr>
                    </a:p>
                  </a:txBody>
                  <a:tcPr marL="12700" marR="12700" marT="8467" marB="8467" anchor="b">
                    <a:solidFill>
                      <a:schemeClr val="accent2">
                        <a:lumMod val="20000"/>
                        <a:lumOff val="80000"/>
                      </a:schemeClr>
                    </a:solidFill>
                  </a:tcPr>
                </a:tc>
                <a:tc>
                  <a:txBody>
                    <a:bodyPr/>
                    <a:lstStyle/>
                    <a:p>
                      <a:pPr rtl="0" fontAlgn="b"/>
                      <a:r>
                        <a:rPr lang="en-US" sz="2400" b="0" dirty="0" smtClean="0">
                          <a:solidFill>
                            <a:srgbClr val="000000"/>
                          </a:solidFill>
                          <a:effectLst/>
                          <a:latin typeface="Calibri" charset="0"/>
                        </a:rPr>
                        <a:t>0.036</a:t>
                      </a:r>
                      <a:endParaRPr lang="uk-UA" sz="2400" b="0" dirty="0">
                        <a:solidFill>
                          <a:srgbClr val="000000"/>
                        </a:solidFill>
                        <a:effectLst/>
                        <a:latin typeface="Calibri" charset="0"/>
                      </a:endParaRPr>
                    </a:p>
                  </a:txBody>
                  <a:tcPr marL="12700" marR="12700" marT="8467" marB="8467" anchor="b">
                    <a:solidFill>
                      <a:schemeClr val="accent2">
                        <a:lumMod val="20000"/>
                        <a:lumOff val="80000"/>
                      </a:schemeClr>
                    </a:solidFill>
                  </a:tcPr>
                </a:tc>
                <a:tc>
                  <a:txBody>
                    <a:bodyPr/>
                    <a:lstStyle/>
                    <a:p>
                      <a:pPr rtl="0" fontAlgn="b"/>
                      <a:r>
                        <a:rPr lang="en-US" sz="2400" b="0" dirty="0" smtClean="0">
                          <a:solidFill>
                            <a:srgbClr val="000000"/>
                          </a:solidFill>
                          <a:effectLst/>
                          <a:latin typeface="Calibri" charset="0"/>
                        </a:rPr>
                        <a:t>0.052</a:t>
                      </a:r>
                      <a:endParaRPr lang="en-US" sz="2400" b="0" dirty="0">
                        <a:solidFill>
                          <a:srgbClr val="000000"/>
                        </a:solidFill>
                        <a:effectLst/>
                        <a:latin typeface="Calibri" charset="0"/>
                      </a:endParaRPr>
                    </a:p>
                  </a:txBody>
                  <a:tcPr marL="12700" marR="12700" marT="8467" marB="8467" anchor="b">
                    <a:solidFill>
                      <a:schemeClr val="accent2">
                        <a:lumMod val="20000"/>
                        <a:lumOff val="80000"/>
                      </a:schemeClr>
                    </a:solidFill>
                  </a:tcPr>
                </a:tc>
                <a:tc>
                  <a:txBody>
                    <a:bodyPr/>
                    <a:lstStyle/>
                    <a:p>
                      <a:pPr rtl="0" fontAlgn="b"/>
                      <a:r>
                        <a:rPr lang="en-US" sz="2400" b="0" dirty="0" smtClean="0">
                          <a:solidFill>
                            <a:srgbClr val="000000"/>
                          </a:solidFill>
                          <a:effectLst/>
                          <a:latin typeface="Calibri" charset="0"/>
                        </a:rPr>
                        <a:t>0.003</a:t>
                      </a:r>
                      <a:endParaRPr lang="en-US" sz="2400" b="0" dirty="0">
                        <a:solidFill>
                          <a:srgbClr val="000000"/>
                        </a:solidFill>
                        <a:effectLst/>
                        <a:latin typeface="Calibri" charset="0"/>
                      </a:endParaRPr>
                    </a:p>
                  </a:txBody>
                  <a:tcPr marL="12700" marR="12700" marT="8467" marB="8467" anchor="b">
                    <a:solidFill>
                      <a:schemeClr val="accent2">
                        <a:lumMod val="20000"/>
                        <a:lumOff val="80000"/>
                      </a:schemeClr>
                    </a:solidFill>
                  </a:tcPr>
                </a:tc>
              </a:tr>
              <a:tr h="311575">
                <a:tc>
                  <a:txBody>
                    <a:bodyPr/>
                    <a:lstStyle/>
                    <a:p>
                      <a:pPr rtl="0" fontAlgn="b"/>
                      <a:r>
                        <a:rPr lang="en-US" sz="2400" kern="1200" dirty="0" smtClean="0">
                          <a:solidFill>
                            <a:schemeClr val="dk1"/>
                          </a:solidFill>
                          <a:effectLst/>
                          <a:latin typeface="+mn-lt"/>
                          <a:ea typeface="+mn-ea"/>
                          <a:cs typeface="+mn-cs"/>
                        </a:rPr>
                        <a:t>Features</a:t>
                      </a:r>
                      <a:endParaRPr lang="en-US" sz="2400" kern="1200" dirty="0">
                        <a:solidFill>
                          <a:schemeClr val="dk1"/>
                        </a:solidFill>
                        <a:effectLst/>
                        <a:latin typeface="+mn-lt"/>
                        <a:ea typeface="+mn-ea"/>
                        <a:cs typeface="+mn-cs"/>
                      </a:endParaRPr>
                    </a:p>
                  </a:txBody>
                  <a:tcPr marL="12700" marR="12700" marT="8467" marB="8467" anchor="b">
                    <a:solidFill>
                      <a:schemeClr val="accent5">
                        <a:lumMod val="20000"/>
                        <a:lumOff val="80000"/>
                      </a:schemeClr>
                    </a:solidFill>
                  </a:tcPr>
                </a:tc>
                <a:tc>
                  <a:txBody>
                    <a:bodyPr/>
                    <a:lstStyle/>
                    <a:p>
                      <a:pPr rtl="0" fontAlgn="b"/>
                      <a:r>
                        <a:rPr lang="en-US" sz="2400" kern="1200" dirty="0" smtClean="0">
                          <a:solidFill>
                            <a:schemeClr val="dk1"/>
                          </a:solidFill>
                          <a:effectLst/>
                          <a:latin typeface="+mn-lt"/>
                          <a:ea typeface="+mn-ea"/>
                          <a:cs typeface="+mn-cs"/>
                        </a:rPr>
                        <a:t>3,703</a:t>
                      </a:r>
                      <a:endParaRPr lang="uk-UA" sz="2400" kern="1200" dirty="0">
                        <a:solidFill>
                          <a:schemeClr val="dk1"/>
                        </a:solidFill>
                        <a:effectLst/>
                        <a:latin typeface="+mn-lt"/>
                        <a:ea typeface="+mn-ea"/>
                        <a:cs typeface="+mn-cs"/>
                      </a:endParaRPr>
                    </a:p>
                  </a:txBody>
                  <a:tcPr marL="12700" marR="12700" marT="8467" marB="8467" anchor="b">
                    <a:solidFill>
                      <a:schemeClr val="accent5">
                        <a:lumMod val="20000"/>
                        <a:lumOff val="80000"/>
                      </a:schemeClr>
                    </a:solidFill>
                  </a:tcPr>
                </a:tc>
                <a:tc>
                  <a:txBody>
                    <a:bodyPr/>
                    <a:lstStyle/>
                    <a:p>
                      <a:pPr rtl="0" fontAlgn="b"/>
                      <a:r>
                        <a:rPr lang="en-US" sz="2400" kern="1200" dirty="0" smtClean="0">
                          <a:solidFill>
                            <a:schemeClr val="dk1"/>
                          </a:solidFill>
                          <a:effectLst/>
                          <a:latin typeface="+mn-lt"/>
                          <a:ea typeface="+mn-ea"/>
                          <a:cs typeface="+mn-cs"/>
                        </a:rPr>
                        <a:t>1,433</a:t>
                      </a:r>
                      <a:endParaRPr lang="en-US" sz="2400" kern="1200" dirty="0">
                        <a:solidFill>
                          <a:schemeClr val="dk1"/>
                        </a:solidFill>
                        <a:effectLst/>
                        <a:latin typeface="+mn-lt"/>
                        <a:ea typeface="+mn-ea"/>
                        <a:cs typeface="+mn-cs"/>
                      </a:endParaRPr>
                    </a:p>
                  </a:txBody>
                  <a:tcPr marL="12700" marR="12700" marT="8467" marB="8467" anchor="b">
                    <a:solidFill>
                      <a:schemeClr val="accent5">
                        <a:lumMod val="20000"/>
                        <a:lumOff val="80000"/>
                      </a:schemeClr>
                    </a:solidFill>
                  </a:tcPr>
                </a:tc>
                <a:tc>
                  <a:txBody>
                    <a:bodyPr/>
                    <a:lstStyle/>
                    <a:p>
                      <a:pPr rtl="0" fontAlgn="b"/>
                      <a:r>
                        <a:rPr lang="en-US" sz="2400" kern="1200" dirty="0" smtClean="0">
                          <a:solidFill>
                            <a:schemeClr val="dk1"/>
                          </a:solidFill>
                          <a:effectLst/>
                          <a:latin typeface="+mn-lt"/>
                          <a:ea typeface="+mn-ea"/>
                          <a:cs typeface="+mn-cs"/>
                        </a:rPr>
                        <a:t>500</a:t>
                      </a:r>
                      <a:endParaRPr lang="en-US" sz="2400" kern="1200" dirty="0">
                        <a:solidFill>
                          <a:schemeClr val="dk1"/>
                        </a:solidFill>
                        <a:effectLst/>
                        <a:latin typeface="+mn-lt"/>
                        <a:ea typeface="+mn-ea"/>
                        <a:cs typeface="+mn-cs"/>
                      </a:endParaRPr>
                    </a:p>
                  </a:txBody>
                  <a:tcPr marL="12700" marR="12700" marT="8467" marB="8467" anchor="b">
                    <a:solidFill>
                      <a:schemeClr val="accent5">
                        <a:lumMod val="20000"/>
                        <a:lumOff val="80000"/>
                      </a:schemeClr>
                    </a:solidFill>
                  </a:tcPr>
                </a:tc>
              </a:tr>
            </a:tbl>
          </a:graphicData>
        </a:graphic>
      </p:graphicFrame>
      <p:sp>
        <p:nvSpPr>
          <p:cNvPr id="66" name="TextBox 65"/>
          <p:cNvSpPr txBox="1"/>
          <p:nvPr/>
        </p:nvSpPr>
        <p:spPr>
          <a:xfrm>
            <a:off x="1094664" y="1948070"/>
            <a:ext cx="3150286" cy="830997"/>
          </a:xfrm>
          <a:prstGeom prst="rect">
            <a:avLst/>
          </a:prstGeom>
          <a:noFill/>
        </p:spPr>
        <p:txBody>
          <a:bodyPr wrap="none" rtlCol="0">
            <a:spAutoFit/>
          </a:bodyPr>
          <a:lstStyle/>
          <a:p>
            <a:pPr algn="ctr"/>
            <a:r>
              <a:rPr lang="en-US" sz="2400" dirty="0" smtClean="0"/>
              <a:t>Document classification</a:t>
            </a:r>
          </a:p>
          <a:p>
            <a:pPr algn="ctr"/>
            <a:r>
              <a:rPr lang="en-US" sz="2400" dirty="0" smtClean="0"/>
              <a:t>in citation network</a:t>
            </a:r>
            <a:endParaRPr lang="en-US" sz="2400" dirty="0"/>
          </a:p>
        </p:txBody>
      </p:sp>
    </p:spTree>
    <p:extLst>
      <p:ext uri="{BB962C8B-B14F-4D97-AF65-F5344CB8AC3E}">
        <p14:creationId xmlns:p14="http://schemas.microsoft.com/office/powerpoint/2010/main" val="20193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on network analysis</a:t>
            </a:r>
            <a:endParaRPr lang="en-US" dirty="0"/>
          </a:p>
        </p:txBody>
      </p:sp>
      <p:graphicFrame>
        <p:nvGraphicFramePr>
          <p:cNvPr id="5" name="Chart 4"/>
          <p:cNvGraphicFramePr/>
          <p:nvPr>
            <p:extLst>
              <p:ext uri="{D42A27DB-BD31-4B8C-83A1-F6EECF244321}">
                <p14:modId xmlns:p14="http://schemas.microsoft.com/office/powerpoint/2010/main" val="637306714"/>
              </p:ext>
            </p:extLst>
          </p:nvPr>
        </p:nvGraphicFramePr>
        <p:xfrm>
          <a:off x="1215886" y="3330329"/>
          <a:ext cx="4175241" cy="34194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1712994609"/>
              </p:ext>
            </p:extLst>
          </p:nvPr>
        </p:nvGraphicFramePr>
        <p:xfrm>
          <a:off x="5787107" y="3299703"/>
          <a:ext cx="5920417" cy="39257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080971554"/>
              </p:ext>
            </p:extLst>
          </p:nvPr>
        </p:nvGraphicFramePr>
        <p:xfrm>
          <a:off x="3597842" y="1325111"/>
          <a:ext cx="5302632" cy="2005218"/>
        </p:xfrm>
        <a:graphic>
          <a:graphicData uri="http://schemas.openxmlformats.org/drawingml/2006/table">
            <a:tbl>
              <a:tblPr>
                <a:tableStyleId>{7DF18680-E054-41AD-8BC1-D1AEF772440D}</a:tableStyleId>
              </a:tblPr>
              <a:tblGrid>
                <a:gridCol w="1472565"/>
                <a:gridCol w="2498154"/>
                <a:gridCol w="1331913"/>
              </a:tblGrid>
              <a:tr h="311575">
                <a:tc>
                  <a:txBody>
                    <a:bodyPr/>
                    <a:lstStyle/>
                    <a:p>
                      <a:pPr rtl="0" fontAlgn="b"/>
                      <a:endParaRPr lang="en-US" sz="2400" dirty="0">
                        <a:effectLst/>
                      </a:endParaRPr>
                    </a:p>
                  </a:txBody>
                  <a:tcPr marL="12700" marR="12700" marT="8467" marB="8467" anchor="b">
                    <a:solidFill>
                      <a:schemeClr val="accent2">
                        <a:lumMod val="60000"/>
                        <a:lumOff val="40000"/>
                      </a:schemeClr>
                    </a:solidFill>
                  </a:tcPr>
                </a:tc>
                <a:tc>
                  <a:txBody>
                    <a:bodyPr/>
                    <a:lstStyle/>
                    <a:p>
                      <a:pPr rtl="0" fontAlgn="b"/>
                      <a:r>
                        <a:rPr lang="en-US" sz="2400" dirty="0">
                          <a:solidFill>
                            <a:schemeClr val="bg1"/>
                          </a:solidFill>
                          <a:effectLst/>
                        </a:rPr>
                        <a:t>Blogcatalog</a:t>
                      </a:r>
                      <a:endParaRPr lang="en-US" sz="2400" b="1" dirty="0">
                        <a:solidFill>
                          <a:schemeClr val="bg1"/>
                        </a:solidFill>
                        <a:effectLst/>
                        <a:latin typeface="Calibri" charset="0"/>
                      </a:endParaRPr>
                    </a:p>
                  </a:txBody>
                  <a:tcPr marL="12700" marR="12700" marT="8467" marB="8467" anchor="b">
                    <a:solidFill>
                      <a:schemeClr val="accent2">
                        <a:lumMod val="60000"/>
                        <a:lumOff val="40000"/>
                      </a:schemeClr>
                    </a:solidFill>
                  </a:tcPr>
                </a:tc>
                <a:tc>
                  <a:txBody>
                    <a:bodyPr/>
                    <a:lstStyle/>
                    <a:p>
                      <a:pPr rtl="0" fontAlgn="b"/>
                      <a:r>
                        <a:rPr lang="en-US" sz="2400" dirty="0">
                          <a:solidFill>
                            <a:schemeClr val="bg1"/>
                          </a:solidFill>
                          <a:effectLst/>
                        </a:rPr>
                        <a:t>Wikipedia</a:t>
                      </a:r>
                      <a:endParaRPr lang="en-US" sz="2400" b="1" dirty="0">
                        <a:solidFill>
                          <a:schemeClr val="bg1"/>
                        </a:solidFill>
                        <a:effectLst/>
                        <a:latin typeface="Calibri" charset="0"/>
                      </a:endParaRPr>
                    </a:p>
                  </a:txBody>
                  <a:tcPr marL="12700" marR="12700" marT="8467" marB="8467" anchor="b">
                    <a:solidFill>
                      <a:schemeClr val="accent2">
                        <a:lumMod val="60000"/>
                        <a:lumOff val="40000"/>
                      </a:schemeClr>
                    </a:solidFill>
                  </a:tcPr>
                </a:tc>
              </a:tr>
              <a:tr h="311575">
                <a:tc>
                  <a:txBody>
                    <a:bodyPr/>
                    <a:lstStyle/>
                    <a:p>
                      <a:pPr rtl="0" fontAlgn="b"/>
                      <a:r>
                        <a:rPr lang="en-US" sz="2400" dirty="0">
                          <a:effectLst/>
                        </a:rPr>
                        <a:t># nodes</a:t>
                      </a:r>
                      <a:endParaRPr lang="en-US" sz="2400" b="0" dirty="0">
                        <a:solidFill>
                          <a:srgbClr val="000000"/>
                        </a:solidFill>
                        <a:effectLst/>
                        <a:latin typeface="Calibri" charset="0"/>
                      </a:endParaRPr>
                    </a:p>
                  </a:txBody>
                  <a:tcPr marL="12700" marR="12700" marT="8467" marB="8467" anchor="b">
                    <a:solidFill>
                      <a:schemeClr val="accent5">
                        <a:lumMod val="20000"/>
                        <a:lumOff val="80000"/>
                      </a:schemeClr>
                    </a:solidFill>
                  </a:tcPr>
                </a:tc>
                <a:tc>
                  <a:txBody>
                    <a:bodyPr/>
                    <a:lstStyle/>
                    <a:p>
                      <a:pPr rtl="0" fontAlgn="b"/>
                      <a:r>
                        <a:rPr lang="uk-UA" sz="2400" dirty="0">
                          <a:effectLst/>
                        </a:rPr>
                        <a:t>10,312</a:t>
                      </a:r>
                      <a:endParaRPr lang="uk-UA" sz="2400" b="0" dirty="0">
                        <a:solidFill>
                          <a:srgbClr val="000000"/>
                        </a:solidFill>
                        <a:effectLst/>
                        <a:latin typeface="Calibri" charset="0"/>
                      </a:endParaRPr>
                    </a:p>
                  </a:txBody>
                  <a:tcPr marL="12700" marR="12700" marT="8467" marB="8467" anchor="b">
                    <a:solidFill>
                      <a:schemeClr val="accent5">
                        <a:lumMod val="20000"/>
                        <a:lumOff val="80000"/>
                      </a:schemeClr>
                    </a:solidFill>
                  </a:tcPr>
                </a:tc>
                <a:tc>
                  <a:txBody>
                    <a:bodyPr/>
                    <a:lstStyle/>
                    <a:p>
                      <a:pPr rtl="0" fontAlgn="b"/>
                      <a:r>
                        <a:rPr lang="fi-FI" sz="2400" dirty="0">
                          <a:effectLst/>
                        </a:rPr>
                        <a:t>4,777</a:t>
                      </a:r>
                      <a:endParaRPr lang="fi-FI" sz="2400" b="0" dirty="0">
                        <a:solidFill>
                          <a:srgbClr val="000000"/>
                        </a:solidFill>
                        <a:effectLst/>
                        <a:latin typeface="Calibri" charset="0"/>
                      </a:endParaRPr>
                    </a:p>
                  </a:txBody>
                  <a:tcPr marL="12700" marR="12700" marT="8467" marB="8467" anchor="b">
                    <a:solidFill>
                      <a:schemeClr val="accent5">
                        <a:lumMod val="20000"/>
                        <a:lumOff val="80000"/>
                      </a:schemeClr>
                    </a:solidFill>
                  </a:tcPr>
                </a:tc>
              </a:tr>
              <a:tr h="311575">
                <a:tc>
                  <a:txBody>
                    <a:bodyPr/>
                    <a:lstStyle/>
                    <a:p>
                      <a:pPr rtl="0" fontAlgn="b"/>
                      <a:r>
                        <a:rPr lang="en-US" sz="2400" dirty="0">
                          <a:effectLst/>
                        </a:rPr>
                        <a:t># edges</a:t>
                      </a:r>
                      <a:endParaRPr lang="en-US" sz="2400" b="0" dirty="0">
                        <a:solidFill>
                          <a:srgbClr val="000000"/>
                        </a:solidFill>
                        <a:effectLst/>
                        <a:latin typeface="Calibri" charset="0"/>
                      </a:endParaRPr>
                    </a:p>
                  </a:txBody>
                  <a:tcPr marL="12700" marR="12700" marT="8467" marB="8467" anchor="b">
                    <a:solidFill>
                      <a:schemeClr val="accent2">
                        <a:lumMod val="20000"/>
                        <a:lumOff val="80000"/>
                      </a:schemeClr>
                    </a:solidFill>
                  </a:tcPr>
                </a:tc>
                <a:tc>
                  <a:txBody>
                    <a:bodyPr/>
                    <a:lstStyle/>
                    <a:p>
                      <a:pPr rtl="0" fontAlgn="b"/>
                      <a:r>
                        <a:rPr lang="fi-FI" sz="2400" dirty="0">
                          <a:effectLst/>
                        </a:rPr>
                        <a:t>333,983</a:t>
                      </a:r>
                      <a:endParaRPr lang="fi-FI" sz="2400" b="0" dirty="0">
                        <a:solidFill>
                          <a:srgbClr val="000000"/>
                        </a:solidFill>
                        <a:effectLst/>
                        <a:latin typeface="Calibri" charset="0"/>
                      </a:endParaRPr>
                    </a:p>
                  </a:txBody>
                  <a:tcPr marL="12700" marR="12700" marT="8467" marB="8467" anchor="b">
                    <a:solidFill>
                      <a:schemeClr val="accent2">
                        <a:lumMod val="20000"/>
                        <a:lumOff val="80000"/>
                      </a:schemeClr>
                    </a:solidFill>
                  </a:tcPr>
                </a:tc>
                <a:tc>
                  <a:txBody>
                    <a:bodyPr/>
                    <a:lstStyle/>
                    <a:p>
                      <a:pPr rtl="0" fontAlgn="b"/>
                      <a:r>
                        <a:rPr lang="is-IS" sz="2400" dirty="0">
                          <a:effectLst/>
                        </a:rPr>
                        <a:t>184,812</a:t>
                      </a:r>
                      <a:endParaRPr lang="is-IS" sz="2400" b="0" dirty="0">
                        <a:solidFill>
                          <a:srgbClr val="000000"/>
                        </a:solidFill>
                        <a:effectLst/>
                        <a:latin typeface="Calibri" charset="0"/>
                      </a:endParaRPr>
                    </a:p>
                  </a:txBody>
                  <a:tcPr marL="12700" marR="12700" marT="8467" marB="8467" anchor="b">
                    <a:solidFill>
                      <a:schemeClr val="accent2">
                        <a:lumMod val="20000"/>
                        <a:lumOff val="80000"/>
                      </a:schemeClr>
                    </a:solidFill>
                  </a:tcPr>
                </a:tc>
              </a:tr>
              <a:tr h="311575">
                <a:tc>
                  <a:txBody>
                    <a:bodyPr/>
                    <a:lstStyle/>
                    <a:p>
                      <a:pPr rtl="0" fontAlgn="b"/>
                      <a:r>
                        <a:rPr lang="en-US" sz="2400" dirty="0">
                          <a:effectLst/>
                        </a:rPr>
                        <a:t># classes</a:t>
                      </a:r>
                      <a:endParaRPr lang="en-US" sz="2400" b="0" dirty="0">
                        <a:solidFill>
                          <a:srgbClr val="000000"/>
                        </a:solidFill>
                        <a:effectLst/>
                        <a:latin typeface="Calibri" charset="0"/>
                      </a:endParaRPr>
                    </a:p>
                  </a:txBody>
                  <a:tcPr marL="12700" marR="12700" marT="8467" marB="8467" anchor="b">
                    <a:solidFill>
                      <a:schemeClr val="accent5">
                        <a:lumMod val="20000"/>
                        <a:lumOff val="80000"/>
                      </a:schemeClr>
                    </a:solidFill>
                  </a:tcPr>
                </a:tc>
                <a:tc>
                  <a:txBody>
                    <a:bodyPr/>
                    <a:lstStyle/>
                    <a:p>
                      <a:pPr rtl="0" fontAlgn="b"/>
                      <a:r>
                        <a:rPr lang="uk-UA" sz="2400" dirty="0">
                          <a:effectLst/>
                        </a:rPr>
                        <a:t>39</a:t>
                      </a:r>
                      <a:endParaRPr lang="uk-UA" sz="2400" b="0" dirty="0">
                        <a:solidFill>
                          <a:srgbClr val="000000"/>
                        </a:solidFill>
                        <a:effectLst/>
                        <a:latin typeface="Calibri" charset="0"/>
                      </a:endParaRPr>
                    </a:p>
                  </a:txBody>
                  <a:tcPr marL="12700" marR="12700" marT="8467" marB="8467" anchor="b">
                    <a:solidFill>
                      <a:schemeClr val="accent5">
                        <a:lumMod val="20000"/>
                        <a:lumOff val="80000"/>
                      </a:schemeClr>
                    </a:solidFill>
                  </a:tcPr>
                </a:tc>
                <a:tc>
                  <a:txBody>
                    <a:bodyPr/>
                    <a:lstStyle/>
                    <a:p>
                      <a:pPr rtl="0" fontAlgn="b"/>
                      <a:r>
                        <a:rPr lang="en-US" sz="2400" dirty="0" smtClean="0">
                          <a:effectLst/>
                        </a:rPr>
                        <a:t>40</a:t>
                      </a:r>
                      <a:endParaRPr lang="en-US" sz="2400" b="0" dirty="0">
                        <a:solidFill>
                          <a:srgbClr val="000000"/>
                        </a:solidFill>
                        <a:effectLst/>
                        <a:latin typeface="Calibri" charset="0"/>
                      </a:endParaRPr>
                    </a:p>
                  </a:txBody>
                  <a:tcPr marL="12700" marR="12700" marT="8467" marB="8467" anchor="b">
                    <a:solidFill>
                      <a:schemeClr val="accent5">
                        <a:lumMod val="20000"/>
                        <a:lumOff val="80000"/>
                      </a:schemeClr>
                    </a:solidFill>
                  </a:tcPr>
                </a:tc>
              </a:tr>
              <a:tr h="474442">
                <a:tc>
                  <a:txBody>
                    <a:bodyPr/>
                    <a:lstStyle/>
                    <a:p>
                      <a:pPr rtl="0" fontAlgn="b"/>
                      <a:r>
                        <a:rPr lang="en-US" sz="2400" dirty="0" smtClean="0">
                          <a:effectLst/>
                        </a:rPr>
                        <a:t>task</a:t>
                      </a:r>
                      <a:endParaRPr lang="en-US" sz="2400" b="0" dirty="0">
                        <a:solidFill>
                          <a:srgbClr val="000000"/>
                        </a:solidFill>
                        <a:effectLst/>
                        <a:latin typeface="Calibri" charset="0"/>
                      </a:endParaRPr>
                    </a:p>
                  </a:txBody>
                  <a:tcPr marL="12700" marR="12700" marT="8467" marB="8467" anchor="b">
                    <a:solidFill>
                      <a:schemeClr val="accent2">
                        <a:lumMod val="20000"/>
                        <a:lumOff val="80000"/>
                      </a:schemeClr>
                    </a:solidFill>
                  </a:tcPr>
                </a:tc>
                <a:tc>
                  <a:txBody>
                    <a:bodyPr/>
                    <a:lstStyle/>
                    <a:p>
                      <a:pPr rtl="0" fontAlgn="b"/>
                      <a:r>
                        <a:rPr lang="en-US" sz="2400" dirty="0" smtClean="0">
                          <a:effectLst/>
                        </a:rPr>
                        <a:t>Grou</a:t>
                      </a:r>
                      <a:r>
                        <a:rPr lang="en-US" sz="2400" baseline="0" dirty="0" smtClean="0">
                          <a:effectLst/>
                        </a:rPr>
                        <a:t>p membership</a:t>
                      </a:r>
                      <a:endParaRPr lang="uk-UA" sz="2400" b="0" dirty="0">
                        <a:solidFill>
                          <a:srgbClr val="000000"/>
                        </a:solidFill>
                        <a:effectLst/>
                        <a:latin typeface="Calibri" charset="0"/>
                      </a:endParaRPr>
                    </a:p>
                  </a:txBody>
                  <a:tcPr marL="12700" marR="12700" marT="8467" marB="8467" anchor="b">
                    <a:solidFill>
                      <a:schemeClr val="accent2">
                        <a:lumMod val="20000"/>
                        <a:lumOff val="80000"/>
                      </a:schemeClr>
                    </a:solidFill>
                  </a:tcPr>
                </a:tc>
                <a:tc>
                  <a:txBody>
                    <a:bodyPr/>
                    <a:lstStyle/>
                    <a:p>
                      <a:pPr rtl="0" fontAlgn="b"/>
                      <a:r>
                        <a:rPr lang="en-US" sz="2400" dirty="0" smtClean="0">
                          <a:effectLst/>
                        </a:rPr>
                        <a:t>POS tag</a:t>
                      </a:r>
                      <a:endParaRPr lang="en-US" sz="2400" b="0" dirty="0">
                        <a:solidFill>
                          <a:srgbClr val="000000"/>
                        </a:solidFill>
                        <a:effectLst/>
                        <a:latin typeface="Calibri" charset="0"/>
                      </a:endParaRPr>
                    </a:p>
                  </a:txBody>
                  <a:tcPr marL="12700" marR="12700" marT="8467" marB="8467" anchor="b">
                    <a:solidFill>
                      <a:schemeClr val="accent2">
                        <a:lumMod val="20000"/>
                        <a:lumOff val="80000"/>
                      </a:schemeClr>
                    </a:solidFill>
                  </a:tcPr>
                </a:tc>
              </a:tr>
            </a:tbl>
          </a:graphicData>
        </a:graphic>
      </p:graphicFrame>
    </p:spTree>
    <p:extLst>
      <p:ext uri="{BB962C8B-B14F-4D97-AF65-F5344CB8AC3E}">
        <p14:creationId xmlns:p14="http://schemas.microsoft.com/office/powerpoint/2010/main" val="184657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ght Arrow 50"/>
          <p:cNvSpPr/>
          <p:nvPr/>
        </p:nvSpPr>
        <p:spPr bwMode="auto">
          <a:xfrm>
            <a:off x="7733741" y="2693204"/>
            <a:ext cx="1061474" cy="730185"/>
          </a:xfrm>
          <a:prstGeom prst="rightArrow">
            <a:avLst/>
          </a:prstGeom>
          <a:gradFill>
            <a:gsLst>
              <a:gs pos="0">
                <a:schemeClr val="tx1">
                  <a:lumMod val="50000"/>
                  <a:lumOff val="5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0" tIns="45720" rIns="0" bIns="45720" numCol="1" rtlCol="0" anchor="ctr" anchorCtr="0" compatLnSpc="1">
            <a:prstTxWarp prst="textNoShape">
              <a:avLst/>
            </a:prstTxWarp>
          </a:bodyPr>
          <a:lstStyle/>
          <a:p>
            <a:pPr algn="ctr" fontAlgn="base">
              <a:spcBef>
                <a:spcPct val="0"/>
              </a:spcBef>
              <a:spcAft>
                <a:spcPct val="0"/>
              </a:spcAft>
            </a:pPr>
            <a:r>
              <a:rPr lang="en-US" dirty="0" smtClean="0"/>
              <a:t>  Represent</a:t>
            </a:r>
            <a:endParaRPr lang="en-US" dirty="0"/>
          </a:p>
        </p:txBody>
      </p:sp>
      <p:grpSp>
        <p:nvGrpSpPr>
          <p:cNvPr id="52" name="Group 51"/>
          <p:cNvGrpSpPr/>
          <p:nvPr/>
        </p:nvGrpSpPr>
        <p:grpSpPr>
          <a:xfrm>
            <a:off x="7244321" y="970891"/>
            <a:ext cx="4947679" cy="5674743"/>
            <a:chOff x="4196321" y="792287"/>
            <a:chExt cx="4947679" cy="5674743"/>
          </a:xfrm>
        </p:grpSpPr>
        <p:grpSp>
          <p:nvGrpSpPr>
            <p:cNvPr id="53" name="Group 52"/>
            <p:cNvGrpSpPr/>
            <p:nvPr/>
          </p:nvGrpSpPr>
          <p:grpSpPr>
            <a:xfrm>
              <a:off x="5740692" y="1035746"/>
              <a:ext cx="3403308" cy="5431284"/>
              <a:chOff x="5334000" y="1035746"/>
              <a:chExt cx="3403308" cy="5431284"/>
            </a:xfrm>
          </p:grpSpPr>
          <mc:AlternateContent xmlns:mc="http://schemas.openxmlformats.org/markup-compatibility/2006" xmlns:a14="http://schemas.microsoft.com/office/drawing/2010/main">
            <mc:Choice Requires="a14">
              <p:sp>
                <p:nvSpPr>
                  <p:cNvPr id="56" name="Oval 55"/>
                  <p:cNvSpPr>
                    <a:spLocks noChangeAspect="1"/>
                  </p:cNvSpPr>
                  <p:nvPr/>
                </p:nvSpPr>
                <p:spPr>
                  <a:xfrm>
                    <a:off x="5340523" y="6061330"/>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𝑋</m:t>
                              </m:r>
                            </m:e>
                            <m:sub>
                              <m:r>
                                <a:rPr lang="en-US" b="0" i="1" smtClean="0">
                                  <a:solidFill>
                                    <a:schemeClr val="tx1"/>
                                  </a:solidFill>
                                  <a:latin typeface="Cambria Math"/>
                                </a:rPr>
                                <m:t>1</m:t>
                              </m:r>
                            </m:sub>
                          </m:sSub>
                        </m:oMath>
                      </m:oMathPara>
                    </a14:m>
                    <a:endParaRPr lang="en-US" dirty="0">
                      <a:solidFill>
                        <a:schemeClr val="tx1"/>
                      </a:solidFill>
                    </a:endParaRPr>
                  </a:p>
                </p:txBody>
              </p:sp>
            </mc:Choice>
            <mc:Fallback xmlns="">
              <p:sp>
                <p:nvSpPr>
                  <p:cNvPr id="95" name="Oval 94"/>
                  <p:cNvSpPr>
                    <a:spLocks noRot="1" noChangeAspect="1" noMove="1" noResize="1" noEditPoints="1" noAdjustHandles="1" noChangeArrowheads="1" noChangeShapeType="1" noTextEdit="1"/>
                  </p:cNvSpPr>
                  <p:nvPr/>
                </p:nvSpPr>
                <p:spPr>
                  <a:xfrm>
                    <a:off x="5340523" y="6061330"/>
                    <a:ext cx="402084" cy="402084"/>
                  </a:xfrm>
                  <a:prstGeom prst="ellipse">
                    <a:avLst/>
                  </a:prstGeom>
                  <a:blipFill>
                    <a:blip r:embed="rId24"/>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Oval 56"/>
                  <p:cNvSpPr>
                    <a:spLocks noChangeAspect="1"/>
                  </p:cNvSpPr>
                  <p:nvPr/>
                </p:nvSpPr>
                <p:spPr>
                  <a:xfrm>
                    <a:off x="6515218" y="6064946"/>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𝑋</m:t>
                              </m:r>
                            </m:e>
                            <m:sub>
                              <m:r>
                                <a:rPr lang="en-US" b="0" i="1" smtClean="0">
                                  <a:solidFill>
                                    <a:schemeClr val="tx1"/>
                                  </a:solidFill>
                                  <a:latin typeface="Cambria Math"/>
                                </a:rPr>
                                <m:t>2</m:t>
                              </m:r>
                            </m:sub>
                          </m:sSub>
                        </m:oMath>
                      </m:oMathPara>
                    </a14:m>
                    <a:endParaRPr lang="en-US" dirty="0">
                      <a:solidFill>
                        <a:schemeClr val="tx1"/>
                      </a:solidFill>
                    </a:endParaRPr>
                  </a:p>
                </p:txBody>
              </p:sp>
            </mc:Choice>
            <mc:Fallback xmlns="">
              <p:sp>
                <p:nvSpPr>
                  <p:cNvPr id="96" name="Oval 95"/>
                  <p:cNvSpPr>
                    <a:spLocks noRot="1" noChangeAspect="1" noMove="1" noResize="1" noEditPoints="1" noAdjustHandles="1" noChangeArrowheads="1" noChangeShapeType="1" noTextEdit="1"/>
                  </p:cNvSpPr>
                  <p:nvPr/>
                </p:nvSpPr>
                <p:spPr>
                  <a:xfrm>
                    <a:off x="6515218" y="6064946"/>
                    <a:ext cx="402084" cy="402084"/>
                  </a:xfrm>
                  <a:prstGeom prst="ellipse">
                    <a:avLst/>
                  </a:prstGeom>
                  <a:blipFill>
                    <a:blip r:embed="rId25"/>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Oval 57"/>
                  <p:cNvSpPr>
                    <a:spLocks noChangeAspect="1"/>
                  </p:cNvSpPr>
                  <p:nvPr/>
                </p:nvSpPr>
                <p:spPr>
                  <a:xfrm>
                    <a:off x="7518276" y="6050087"/>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𝑋</m:t>
                              </m:r>
                            </m:e>
                            <m:sub>
                              <m:r>
                                <a:rPr lang="en-US" b="0" i="1" smtClean="0">
                                  <a:solidFill>
                                    <a:schemeClr val="tx1"/>
                                  </a:solidFill>
                                  <a:latin typeface="Cambria Math"/>
                                </a:rPr>
                                <m:t>3</m:t>
                              </m:r>
                            </m:sub>
                          </m:sSub>
                        </m:oMath>
                      </m:oMathPara>
                    </a14:m>
                    <a:endParaRPr lang="en-US" dirty="0">
                      <a:solidFill>
                        <a:schemeClr val="tx1"/>
                      </a:solidFill>
                    </a:endParaRPr>
                  </a:p>
                </p:txBody>
              </p:sp>
            </mc:Choice>
            <mc:Fallback xmlns="">
              <p:sp>
                <p:nvSpPr>
                  <p:cNvPr id="97" name="Oval 96"/>
                  <p:cNvSpPr>
                    <a:spLocks noRot="1" noChangeAspect="1" noMove="1" noResize="1" noEditPoints="1" noAdjustHandles="1" noChangeArrowheads="1" noChangeShapeType="1" noTextEdit="1"/>
                  </p:cNvSpPr>
                  <p:nvPr/>
                </p:nvSpPr>
                <p:spPr>
                  <a:xfrm>
                    <a:off x="7518276" y="6050087"/>
                    <a:ext cx="402084" cy="402084"/>
                  </a:xfrm>
                  <a:prstGeom prst="ellipse">
                    <a:avLst/>
                  </a:prstGeom>
                  <a:blipFill>
                    <a:blip r:embed="rId26"/>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Oval 58"/>
                  <p:cNvSpPr>
                    <a:spLocks noChangeAspect="1"/>
                  </p:cNvSpPr>
                  <p:nvPr/>
                </p:nvSpPr>
                <p:spPr>
                  <a:xfrm>
                    <a:off x="5920296" y="3778946"/>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𝑋</m:t>
                              </m:r>
                            </m:e>
                            <m:sub>
                              <m:r>
                                <a:rPr lang="en-US" b="0" i="1" smtClean="0">
                                  <a:solidFill>
                                    <a:schemeClr val="tx1"/>
                                  </a:solidFill>
                                  <a:latin typeface="Cambria Math"/>
                                </a:rPr>
                                <m:t>4</m:t>
                              </m:r>
                            </m:sub>
                          </m:sSub>
                        </m:oMath>
                      </m:oMathPara>
                    </a14:m>
                    <a:endParaRPr lang="en-US" dirty="0">
                      <a:solidFill>
                        <a:schemeClr val="tx1"/>
                      </a:solidFill>
                    </a:endParaRPr>
                  </a:p>
                </p:txBody>
              </p:sp>
            </mc:Choice>
            <mc:Fallback xmlns="">
              <p:sp>
                <p:nvSpPr>
                  <p:cNvPr id="98" name="Oval 97"/>
                  <p:cNvSpPr>
                    <a:spLocks noRot="1" noChangeAspect="1" noMove="1" noResize="1" noEditPoints="1" noAdjustHandles="1" noChangeArrowheads="1" noChangeShapeType="1" noTextEdit="1"/>
                  </p:cNvSpPr>
                  <p:nvPr/>
                </p:nvSpPr>
                <p:spPr>
                  <a:xfrm>
                    <a:off x="5920296" y="3778946"/>
                    <a:ext cx="402084" cy="402084"/>
                  </a:xfrm>
                  <a:prstGeom prst="ellipse">
                    <a:avLst/>
                  </a:prstGeom>
                  <a:blipFill>
                    <a:blip r:embed="rId27"/>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Oval 59"/>
                  <p:cNvSpPr>
                    <a:spLocks noChangeAspect="1"/>
                  </p:cNvSpPr>
                  <p:nvPr/>
                </p:nvSpPr>
                <p:spPr>
                  <a:xfrm>
                    <a:off x="7015671" y="2712146"/>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𝑋</m:t>
                              </m:r>
                            </m:e>
                            <m:sub>
                              <m:r>
                                <a:rPr lang="en-US" b="0" i="1" smtClean="0">
                                  <a:solidFill>
                                    <a:schemeClr val="tx1"/>
                                  </a:solidFill>
                                  <a:latin typeface="Cambria Math"/>
                                </a:rPr>
                                <m:t>5</m:t>
                              </m:r>
                            </m:sub>
                          </m:sSub>
                        </m:oMath>
                      </m:oMathPara>
                    </a14:m>
                    <a:endParaRPr lang="en-US" dirty="0">
                      <a:solidFill>
                        <a:schemeClr val="tx1"/>
                      </a:solidFill>
                    </a:endParaRPr>
                  </a:p>
                </p:txBody>
              </p:sp>
            </mc:Choice>
            <mc:Fallback xmlns="">
              <p:sp>
                <p:nvSpPr>
                  <p:cNvPr id="99" name="Oval 98"/>
                  <p:cNvSpPr>
                    <a:spLocks noRot="1" noChangeAspect="1" noMove="1" noResize="1" noEditPoints="1" noAdjustHandles="1" noChangeArrowheads="1" noChangeShapeType="1" noTextEdit="1"/>
                  </p:cNvSpPr>
                  <p:nvPr/>
                </p:nvSpPr>
                <p:spPr>
                  <a:xfrm>
                    <a:off x="7015671" y="2712146"/>
                    <a:ext cx="402084" cy="402084"/>
                  </a:xfrm>
                  <a:prstGeom prst="ellipse">
                    <a:avLst/>
                  </a:prstGeom>
                  <a:blipFill>
                    <a:blip r:embed="rId28"/>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61" name="Straight Connector 60"/>
              <p:cNvCxnSpPr/>
              <p:nvPr/>
            </p:nvCxnSpPr>
            <p:spPr>
              <a:xfrm flipV="1">
                <a:off x="7719318" y="3505200"/>
                <a:ext cx="0" cy="2036316"/>
              </a:xfrm>
              <a:prstGeom prst="line">
                <a:avLst/>
              </a:prstGeom>
              <a:ln w="25400">
                <a:solidFill>
                  <a:schemeClr val="tx2"/>
                </a:solidFill>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6704583" y="1853143"/>
                <a:ext cx="3051" cy="1232080"/>
              </a:xfrm>
              <a:prstGeom prst="line">
                <a:avLst/>
              </a:prstGeom>
              <a:ln w="25400">
                <a:solidFill>
                  <a:schemeClr val="tx2"/>
                </a:solidFill>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97" idx="0"/>
              </p:cNvCxnSpPr>
              <p:nvPr/>
            </p:nvCxnSpPr>
            <p:spPr>
              <a:xfrm flipH="1">
                <a:off x="5375487" y="5975851"/>
                <a:ext cx="2103" cy="123564"/>
              </a:xfrm>
              <a:prstGeom prst="line">
                <a:avLst/>
              </a:prstGeom>
              <a:ln w="25400">
                <a:solidFill>
                  <a:schemeClr val="tx2"/>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98" idx="0"/>
              </p:cNvCxnSpPr>
              <p:nvPr/>
            </p:nvCxnSpPr>
            <p:spPr>
              <a:xfrm flipH="1">
                <a:off x="6550182" y="5975851"/>
                <a:ext cx="3478" cy="127180"/>
              </a:xfrm>
              <a:prstGeom prst="line">
                <a:avLst/>
              </a:prstGeom>
              <a:ln w="25400">
                <a:solidFill>
                  <a:schemeClr val="tx2"/>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99" idx="0"/>
              </p:cNvCxnSpPr>
              <p:nvPr/>
            </p:nvCxnSpPr>
            <p:spPr>
              <a:xfrm>
                <a:off x="7553240" y="5981685"/>
                <a:ext cx="0" cy="106487"/>
              </a:xfrm>
              <a:prstGeom prst="line">
                <a:avLst/>
              </a:prstGeom>
              <a:ln w="25400">
                <a:solidFill>
                  <a:schemeClr val="tx2"/>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5535042" y="1834937"/>
                <a:ext cx="5085" cy="2347016"/>
              </a:xfrm>
              <a:prstGeom prst="line">
                <a:avLst/>
              </a:prstGeom>
              <a:ln w="25400">
                <a:solidFill>
                  <a:schemeClr val="tx2"/>
                </a:solidFill>
                <a:headEnd type="none"/>
                <a:tailEnd type="non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Oval 66"/>
                  <p:cNvSpPr>
                    <a:spLocks noChangeAspect="1"/>
                  </p:cNvSpPr>
                  <p:nvPr/>
                </p:nvSpPr>
                <p:spPr>
                  <a:xfrm>
                    <a:off x="5334000" y="1432853"/>
                    <a:ext cx="402084" cy="402084"/>
                  </a:xfrm>
                  <a:prstGeom prst="ellipse">
                    <a:avLst/>
                  </a:prstGeom>
                  <a:solidFill>
                    <a:schemeClr val="bg1"/>
                  </a:soli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𝐻</m:t>
                              </m:r>
                            </m:e>
                            <m:sub>
                              <m:r>
                                <a:rPr lang="en-US" b="0" i="1" smtClean="0">
                                  <a:solidFill>
                                    <a:schemeClr val="tx1"/>
                                  </a:solidFill>
                                  <a:latin typeface="Cambria Math"/>
                                </a:rPr>
                                <m:t>8</m:t>
                              </m:r>
                            </m:sub>
                          </m:sSub>
                        </m:oMath>
                      </m:oMathPara>
                    </a14:m>
                    <a:endParaRPr lang="en-US" dirty="0">
                      <a:solidFill>
                        <a:schemeClr val="tx1"/>
                      </a:solidFill>
                    </a:endParaRPr>
                  </a:p>
                </p:txBody>
              </p:sp>
            </mc:Choice>
            <mc:Fallback xmlns="">
              <p:sp>
                <p:nvSpPr>
                  <p:cNvPr id="124" name="Oval 123"/>
                  <p:cNvSpPr>
                    <a:spLocks noRot="1" noChangeAspect="1" noMove="1" noResize="1" noEditPoints="1" noAdjustHandles="1" noChangeArrowheads="1" noChangeShapeType="1" noTextEdit="1"/>
                  </p:cNvSpPr>
                  <p:nvPr/>
                </p:nvSpPr>
                <p:spPr>
                  <a:xfrm>
                    <a:off x="5334000" y="1432853"/>
                    <a:ext cx="402084" cy="402084"/>
                  </a:xfrm>
                  <a:prstGeom prst="ellipse">
                    <a:avLst/>
                  </a:prstGeom>
                  <a:blipFill rotWithShape="1">
                    <a:blip r:embed="rId29"/>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Oval 67"/>
                  <p:cNvSpPr>
                    <a:spLocks noChangeAspect="1"/>
                  </p:cNvSpPr>
                  <p:nvPr/>
                </p:nvSpPr>
                <p:spPr>
                  <a:xfrm>
                    <a:off x="6503541" y="1451059"/>
                    <a:ext cx="402084" cy="402084"/>
                  </a:xfrm>
                  <a:prstGeom prst="ellipse">
                    <a:avLst/>
                  </a:prstGeom>
                  <a:solidFill>
                    <a:schemeClr val="bg1"/>
                  </a:soli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𝐻</m:t>
                              </m:r>
                            </m:e>
                            <m:sub>
                              <m:r>
                                <a:rPr lang="en-US" b="0" i="1" smtClean="0">
                                  <a:solidFill>
                                    <a:schemeClr val="tx1"/>
                                  </a:solidFill>
                                  <a:latin typeface="Cambria Math"/>
                                </a:rPr>
                                <m:t>9</m:t>
                              </m:r>
                            </m:sub>
                          </m:sSub>
                        </m:oMath>
                      </m:oMathPara>
                    </a14:m>
                    <a:endParaRPr lang="en-US" dirty="0">
                      <a:solidFill>
                        <a:schemeClr val="tx1"/>
                      </a:solidFill>
                    </a:endParaRPr>
                  </a:p>
                </p:txBody>
              </p:sp>
            </mc:Choice>
            <mc:Fallback xmlns="">
              <p:sp>
                <p:nvSpPr>
                  <p:cNvPr id="125" name="Oval 124"/>
                  <p:cNvSpPr>
                    <a:spLocks noRot="1" noChangeAspect="1" noMove="1" noResize="1" noEditPoints="1" noAdjustHandles="1" noChangeArrowheads="1" noChangeShapeType="1" noTextEdit="1"/>
                  </p:cNvSpPr>
                  <p:nvPr/>
                </p:nvSpPr>
                <p:spPr>
                  <a:xfrm>
                    <a:off x="6503541" y="1451059"/>
                    <a:ext cx="402084" cy="402084"/>
                  </a:xfrm>
                  <a:prstGeom prst="ellipse">
                    <a:avLst/>
                  </a:prstGeom>
                  <a:blipFill rotWithShape="1">
                    <a:blip r:embed="rId30"/>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Oval 68"/>
                  <p:cNvSpPr>
                    <a:spLocks noChangeAspect="1"/>
                  </p:cNvSpPr>
                  <p:nvPr/>
                </p:nvSpPr>
                <p:spPr>
                  <a:xfrm>
                    <a:off x="6506592" y="3085223"/>
                    <a:ext cx="402084" cy="402084"/>
                  </a:xfrm>
                  <a:prstGeom prst="ellipse">
                    <a:avLst/>
                  </a:prstGeom>
                  <a:solidFill>
                    <a:schemeClr val="bg1"/>
                  </a:soli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𝐻</m:t>
                              </m:r>
                            </m:e>
                            <m:sub>
                              <m:r>
                                <a:rPr lang="en-US" b="0" i="1" smtClean="0">
                                  <a:solidFill>
                                    <a:schemeClr val="tx1"/>
                                  </a:solidFill>
                                  <a:latin typeface="Cambria Math"/>
                                </a:rPr>
                                <m:t>6</m:t>
                              </m:r>
                            </m:sub>
                          </m:sSub>
                        </m:oMath>
                      </m:oMathPara>
                    </a14:m>
                    <a:endParaRPr lang="en-US" dirty="0">
                      <a:solidFill>
                        <a:schemeClr val="tx1"/>
                      </a:solidFill>
                    </a:endParaRPr>
                  </a:p>
                </p:txBody>
              </p:sp>
            </mc:Choice>
            <mc:Fallback xmlns="">
              <p:sp>
                <p:nvSpPr>
                  <p:cNvPr id="126" name="Oval 125"/>
                  <p:cNvSpPr>
                    <a:spLocks noRot="1" noChangeAspect="1" noMove="1" noResize="1" noEditPoints="1" noAdjustHandles="1" noChangeArrowheads="1" noChangeShapeType="1" noTextEdit="1"/>
                  </p:cNvSpPr>
                  <p:nvPr/>
                </p:nvSpPr>
                <p:spPr>
                  <a:xfrm>
                    <a:off x="6506592" y="3085223"/>
                    <a:ext cx="402084" cy="402084"/>
                  </a:xfrm>
                  <a:prstGeom prst="ellipse">
                    <a:avLst/>
                  </a:prstGeom>
                  <a:blipFill rotWithShape="1">
                    <a:blip r:embed="rId31"/>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Oval 69"/>
                  <p:cNvSpPr>
                    <a:spLocks noChangeAspect="1"/>
                  </p:cNvSpPr>
                  <p:nvPr/>
                </p:nvSpPr>
                <p:spPr>
                  <a:xfrm>
                    <a:off x="7518276" y="3103116"/>
                    <a:ext cx="402084" cy="402084"/>
                  </a:xfrm>
                  <a:prstGeom prst="ellipse">
                    <a:avLst/>
                  </a:prstGeom>
                  <a:solidFill>
                    <a:schemeClr val="bg1"/>
                  </a:soli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𝐻</m:t>
                              </m:r>
                            </m:e>
                            <m:sub>
                              <m:r>
                                <a:rPr lang="en-US" b="0" i="1" smtClean="0">
                                  <a:solidFill>
                                    <a:schemeClr val="tx1"/>
                                  </a:solidFill>
                                  <a:latin typeface="Cambria Math"/>
                                </a:rPr>
                                <m:t>7</m:t>
                              </m:r>
                            </m:sub>
                          </m:sSub>
                        </m:oMath>
                      </m:oMathPara>
                    </a14:m>
                    <a:endParaRPr lang="en-US" dirty="0">
                      <a:solidFill>
                        <a:schemeClr val="tx1"/>
                      </a:solidFill>
                    </a:endParaRPr>
                  </a:p>
                </p:txBody>
              </p:sp>
            </mc:Choice>
            <mc:Fallback xmlns="">
              <p:sp>
                <p:nvSpPr>
                  <p:cNvPr id="129" name="Oval 128"/>
                  <p:cNvSpPr>
                    <a:spLocks noRot="1" noChangeAspect="1" noMove="1" noResize="1" noEditPoints="1" noAdjustHandles="1" noChangeArrowheads="1" noChangeShapeType="1" noTextEdit="1"/>
                  </p:cNvSpPr>
                  <p:nvPr/>
                </p:nvSpPr>
                <p:spPr>
                  <a:xfrm>
                    <a:off x="7518276" y="3103116"/>
                    <a:ext cx="402084" cy="402084"/>
                  </a:xfrm>
                  <a:prstGeom prst="ellipse">
                    <a:avLst/>
                  </a:prstGeom>
                  <a:blipFill rotWithShape="1">
                    <a:blip r:embed="rId32"/>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Oval 70"/>
                  <p:cNvSpPr>
                    <a:spLocks noChangeAspect="1"/>
                  </p:cNvSpPr>
                  <p:nvPr/>
                </p:nvSpPr>
                <p:spPr>
                  <a:xfrm>
                    <a:off x="5339085" y="4181953"/>
                    <a:ext cx="402084" cy="402084"/>
                  </a:xfrm>
                  <a:prstGeom prst="ellipse">
                    <a:avLst/>
                  </a:prstGeom>
                  <a:solidFill>
                    <a:schemeClr val="bg1"/>
                  </a:soli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𝐻</m:t>
                              </m:r>
                            </m:e>
                            <m:sub>
                              <m:r>
                                <a:rPr lang="en-US" b="0" i="1" smtClean="0">
                                  <a:solidFill>
                                    <a:schemeClr val="tx1"/>
                                  </a:solidFill>
                                  <a:latin typeface="Cambria Math"/>
                                </a:rPr>
                                <m:t>4</m:t>
                              </m:r>
                            </m:sub>
                          </m:sSub>
                        </m:oMath>
                      </m:oMathPara>
                    </a14:m>
                    <a:endParaRPr lang="en-US" dirty="0">
                      <a:solidFill>
                        <a:schemeClr val="tx1"/>
                      </a:solidFill>
                    </a:endParaRPr>
                  </a:p>
                </p:txBody>
              </p:sp>
            </mc:Choice>
            <mc:Fallback xmlns="">
              <p:sp>
                <p:nvSpPr>
                  <p:cNvPr id="130" name="Oval 129"/>
                  <p:cNvSpPr>
                    <a:spLocks noRot="1" noChangeAspect="1" noMove="1" noResize="1" noEditPoints="1" noAdjustHandles="1" noChangeArrowheads="1" noChangeShapeType="1" noTextEdit="1"/>
                  </p:cNvSpPr>
                  <p:nvPr/>
                </p:nvSpPr>
                <p:spPr>
                  <a:xfrm>
                    <a:off x="5339085" y="4181953"/>
                    <a:ext cx="402084" cy="402084"/>
                  </a:xfrm>
                  <a:prstGeom prst="ellipse">
                    <a:avLst/>
                  </a:prstGeom>
                  <a:blipFill rotWithShape="1">
                    <a:blip r:embed="rId33"/>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Oval 71"/>
                  <p:cNvSpPr>
                    <a:spLocks noChangeAspect="1"/>
                  </p:cNvSpPr>
                  <p:nvPr/>
                </p:nvSpPr>
                <p:spPr>
                  <a:xfrm>
                    <a:off x="5342626" y="5535682"/>
                    <a:ext cx="402084" cy="402084"/>
                  </a:xfrm>
                  <a:prstGeom prst="ellipse">
                    <a:avLst/>
                  </a:prstGeom>
                  <a:solidFill>
                    <a:schemeClr val="bg1"/>
                  </a:soli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𝐻</m:t>
                              </m:r>
                            </m:e>
                            <m:sub>
                              <m:r>
                                <a:rPr lang="en-US" b="0" i="1" smtClean="0">
                                  <a:solidFill>
                                    <a:schemeClr val="tx1"/>
                                  </a:solidFill>
                                  <a:latin typeface="Cambria Math"/>
                                </a:rPr>
                                <m:t>1</m:t>
                              </m:r>
                            </m:sub>
                          </m:sSub>
                        </m:oMath>
                      </m:oMathPara>
                    </a14:m>
                    <a:endParaRPr lang="en-US" dirty="0">
                      <a:solidFill>
                        <a:schemeClr val="tx1"/>
                      </a:solidFill>
                    </a:endParaRPr>
                  </a:p>
                </p:txBody>
              </p:sp>
            </mc:Choice>
            <mc:Fallback xmlns="">
              <p:sp>
                <p:nvSpPr>
                  <p:cNvPr id="131" name="Oval 130"/>
                  <p:cNvSpPr>
                    <a:spLocks noRot="1" noChangeAspect="1" noMove="1" noResize="1" noEditPoints="1" noAdjustHandles="1" noChangeArrowheads="1" noChangeShapeType="1" noTextEdit="1"/>
                  </p:cNvSpPr>
                  <p:nvPr/>
                </p:nvSpPr>
                <p:spPr>
                  <a:xfrm>
                    <a:off x="5342626" y="5535682"/>
                    <a:ext cx="402084" cy="402084"/>
                  </a:xfrm>
                  <a:prstGeom prst="ellipse">
                    <a:avLst/>
                  </a:prstGeom>
                  <a:blipFill rotWithShape="1">
                    <a:blip r:embed="rId34"/>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Oval 72"/>
                  <p:cNvSpPr>
                    <a:spLocks noChangeAspect="1"/>
                  </p:cNvSpPr>
                  <p:nvPr/>
                </p:nvSpPr>
                <p:spPr>
                  <a:xfrm>
                    <a:off x="6513066" y="4191000"/>
                    <a:ext cx="402084" cy="402084"/>
                  </a:xfrm>
                  <a:prstGeom prst="ellipse">
                    <a:avLst/>
                  </a:prstGeom>
                  <a:solidFill>
                    <a:schemeClr val="bg1"/>
                  </a:soli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𝐻</m:t>
                              </m:r>
                            </m:e>
                            <m:sub>
                              <m:r>
                                <a:rPr lang="en-US" b="0" i="1" smtClean="0">
                                  <a:solidFill>
                                    <a:schemeClr val="tx1"/>
                                  </a:solidFill>
                                  <a:latin typeface="Cambria Math"/>
                                </a:rPr>
                                <m:t>5</m:t>
                              </m:r>
                            </m:sub>
                          </m:sSub>
                        </m:oMath>
                      </m:oMathPara>
                    </a14:m>
                    <a:endParaRPr lang="en-US" dirty="0">
                      <a:solidFill>
                        <a:schemeClr val="tx1"/>
                      </a:solidFill>
                    </a:endParaRPr>
                  </a:p>
                </p:txBody>
              </p:sp>
            </mc:Choice>
            <mc:Fallback xmlns="">
              <p:sp>
                <p:nvSpPr>
                  <p:cNvPr id="132" name="Oval 131"/>
                  <p:cNvSpPr>
                    <a:spLocks noRot="1" noChangeAspect="1" noMove="1" noResize="1" noEditPoints="1" noAdjustHandles="1" noChangeArrowheads="1" noChangeShapeType="1" noTextEdit="1"/>
                  </p:cNvSpPr>
                  <p:nvPr/>
                </p:nvSpPr>
                <p:spPr>
                  <a:xfrm>
                    <a:off x="6513066" y="4191000"/>
                    <a:ext cx="402084" cy="402084"/>
                  </a:xfrm>
                  <a:prstGeom prst="ellipse">
                    <a:avLst/>
                  </a:prstGeom>
                  <a:blipFill rotWithShape="1">
                    <a:blip r:embed="rId35"/>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Oval 73"/>
                  <p:cNvSpPr>
                    <a:spLocks noChangeAspect="1"/>
                  </p:cNvSpPr>
                  <p:nvPr/>
                </p:nvSpPr>
                <p:spPr>
                  <a:xfrm>
                    <a:off x="6518696" y="5535682"/>
                    <a:ext cx="402084" cy="402084"/>
                  </a:xfrm>
                  <a:prstGeom prst="ellipse">
                    <a:avLst/>
                  </a:prstGeom>
                  <a:solidFill>
                    <a:schemeClr val="bg1"/>
                  </a:soli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𝐻</m:t>
                              </m:r>
                            </m:e>
                            <m:sub>
                              <m:r>
                                <a:rPr lang="en-US" b="0" i="1" smtClean="0">
                                  <a:solidFill>
                                    <a:schemeClr val="tx1"/>
                                  </a:solidFill>
                                  <a:latin typeface="Cambria Math"/>
                                </a:rPr>
                                <m:t>2</m:t>
                              </m:r>
                            </m:sub>
                          </m:sSub>
                        </m:oMath>
                      </m:oMathPara>
                    </a14:m>
                    <a:endParaRPr lang="en-US" dirty="0">
                      <a:solidFill>
                        <a:schemeClr val="tx1"/>
                      </a:solidFill>
                    </a:endParaRPr>
                  </a:p>
                </p:txBody>
              </p:sp>
            </mc:Choice>
            <mc:Fallback xmlns="">
              <p:sp>
                <p:nvSpPr>
                  <p:cNvPr id="133" name="Oval 132"/>
                  <p:cNvSpPr>
                    <a:spLocks noRot="1" noChangeAspect="1" noMove="1" noResize="1" noEditPoints="1" noAdjustHandles="1" noChangeArrowheads="1" noChangeShapeType="1" noTextEdit="1"/>
                  </p:cNvSpPr>
                  <p:nvPr/>
                </p:nvSpPr>
                <p:spPr>
                  <a:xfrm>
                    <a:off x="6518696" y="5535682"/>
                    <a:ext cx="402084" cy="402084"/>
                  </a:xfrm>
                  <a:prstGeom prst="ellipse">
                    <a:avLst/>
                  </a:prstGeom>
                  <a:blipFill rotWithShape="1">
                    <a:blip r:embed="rId36"/>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Oval 74"/>
                  <p:cNvSpPr>
                    <a:spLocks noChangeAspect="1"/>
                  </p:cNvSpPr>
                  <p:nvPr/>
                </p:nvSpPr>
                <p:spPr>
                  <a:xfrm>
                    <a:off x="7518276" y="5541516"/>
                    <a:ext cx="402084" cy="402084"/>
                  </a:xfrm>
                  <a:prstGeom prst="ellipse">
                    <a:avLst/>
                  </a:prstGeom>
                  <a:solidFill>
                    <a:schemeClr val="bg1"/>
                  </a:soli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𝐻</m:t>
                              </m:r>
                            </m:e>
                            <m:sub>
                              <m:r>
                                <a:rPr lang="en-US" b="0" i="1" smtClean="0">
                                  <a:solidFill>
                                    <a:schemeClr val="tx1"/>
                                  </a:solidFill>
                                  <a:latin typeface="Cambria Math"/>
                                </a:rPr>
                                <m:t>3</m:t>
                              </m:r>
                            </m:sub>
                          </m:sSub>
                        </m:oMath>
                      </m:oMathPara>
                    </a14:m>
                    <a:endParaRPr lang="en-US" dirty="0">
                      <a:solidFill>
                        <a:schemeClr val="tx1"/>
                      </a:solidFill>
                    </a:endParaRPr>
                  </a:p>
                </p:txBody>
              </p:sp>
            </mc:Choice>
            <mc:Fallback xmlns="">
              <p:sp>
                <p:nvSpPr>
                  <p:cNvPr id="134" name="Oval 133"/>
                  <p:cNvSpPr>
                    <a:spLocks noRot="1" noChangeAspect="1" noMove="1" noResize="1" noEditPoints="1" noAdjustHandles="1" noChangeArrowheads="1" noChangeShapeType="1" noTextEdit="1"/>
                  </p:cNvSpPr>
                  <p:nvPr/>
                </p:nvSpPr>
                <p:spPr>
                  <a:xfrm>
                    <a:off x="7518276" y="5541516"/>
                    <a:ext cx="402084" cy="402084"/>
                  </a:xfrm>
                  <a:prstGeom prst="ellipse">
                    <a:avLst/>
                  </a:prstGeom>
                  <a:blipFill rotWithShape="1">
                    <a:blip r:embed="rId37"/>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76" name="Straight Connector 75"/>
              <p:cNvCxnSpPr/>
              <p:nvPr/>
            </p:nvCxnSpPr>
            <p:spPr>
              <a:xfrm flipH="1" flipV="1">
                <a:off x="6707634" y="3487307"/>
                <a:ext cx="6474" cy="703693"/>
              </a:xfrm>
              <a:prstGeom prst="line">
                <a:avLst/>
              </a:prstGeom>
              <a:ln w="25400">
                <a:solidFill>
                  <a:schemeClr val="tx2"/>
                </a:solidFill>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5540127" y="4584037"/>
                <a:ext cx="3541" cy="951645"/>
              </a:xfrm>
              <a:prstGeom prst="line">
                <a:avLst/>
              </a:prstGeom>
              <a:ln w="25400">
                <a:solidFill>
                  <a:schemeClr val="tx2"/>
                </a:solidFill>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707634" y="3487307"/>
                <a:ext cx="1011684" cy="2054209"/>
              </a:xfrm>
              <a:prstGeom prst="line">
                <a:avLst/>
              </a:prstGeom>
              <a:ln w="25400">
                <a:solidFill>
                  <a:schemeClr val="tx2"/>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6714108" y="3505200"/>
                <a:ext cx="1005210" cy="685800"/>
              </a:xfrm>
              <a:prstGeom prst="line">
                <a:avLst/>
              </a:prstGeom>
              <a:ln w="25400">
                <a:solidFill>
                  <a:schemeClr val="tx2"/>
                </a:solidFill>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6714108" y="4593084"/>
                <a:ext cx="5630" cy="942598"/>
              </a:xfrm>
              <a:prstGeom prst="line">
                <a:avLst/>
              </a:prstGeom>
              <a:ln w="25400">
                <a:solidFill>
                  <a:schemeClr val="tx2"/>
                </a:solidFill>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5540127" y="4584037"/>
                <a:ext cx="1179611" cy="951645"/>
              </a:xfrm>
              <a:prstGeom prst="line">
                <a:avLst/>
              </a:prstGeom>
              <a:ln w="25400">
                <a:solidFill>
                  <a:schemeClr val="tx2"/>
                </a:solidFill>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5543668" y="4593084"/>
                <a:ext cx="1170440" cy="942598"/>
              </a:xfrm>
              <a:prstGeom prst="line">
                <a:avLst/>
              </a:prstGeom>
              <a:ln w="25400">
                <a:solidFill>
                  <a:schemeClr val="tx2"/>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5540127" y="1853143"/>
                <a:ext cx="1164456" cy="2328810"/>
              </a:xfrm>
              <a:prstGeom prst="line">
                <a:avLst/>
              </a:prstGeom>
              <a:ln w="25400">
                <a:solidFill>
                  <a:schemeClr val="tx2"/>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535042" y="1834937"/>
                <a:ext cx="1172592" cy="1250286"/>
              </a:xfrm>
              <a:prstGeom prst="line">
                <a:avLst/>
              </a:prstGeom>
              <a:ln w="25400">
                <a:solidFill>
                  <a:schemeClr val="tx2"/>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849792" y="3055346"/>
                <a:ext cx="224763" cy="88761"/>
              </a:xfrm>
              <a:prstGeom prst="line">
                <a:avLst/>
              </a:prstGeom>
              <a:ln w="25400">
                <a:solidFill>
                  <a:schemeClr val="tx2"/>
                </a:solidFill>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358871" y="3055346"/>
                <a:ext cx="218289" cy="106654"/>
              </a:xfrm>
              <a:prstGeom prst="line">
                <a:avLst/>
              </a:prstGeom>
              <a:ln w="25400">
                <a:solidFill>
                  <a:schemeClr val="tx2"/>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Oval 88"/>
                  <p:cNvSpPr>
                    <a:spLocks noChangeAspect="1"/>
                  </p:cNvSpPr>
                  <p:nvPr/>
                </p:nvSpPr>
                <p:spPr>
                  <a:xfrm>
                    <a:off x="5920296" y="1035746"/>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sSub>
                            <m:sSubPr>
                              <m:ctrlPr>
                                <a:rPr lang="en-US" b="0" i="1" smtClean="0">
                                  <a:solidFill>
                                    <a:schemeClr val="tx1"/>
                                  </a:solidFill>
                                  <a:latin typeface="Cambria Math" charset="0"/>
                                </a:rPr>
                              </m:ctrlPr>
                            </m:sSubPr>
                            <m:e>
                              <m:r>
                                <a:rPr lang="en-US" b="0" i="1" smtClean="0">
                                  <a:solidFill>
                                    <a:schemeClr val="tx1"/>
                                  </a:solidFill>
                                  <a:latin typeface="Cambria Math"/>
                                </a:rPr>
                                <m:t>𝑋</m:t>
                              </m:r>
                            </m:e>
                            <m:sub>
                              <m:r>
                                <a:rPr lang="en-US" b="0" i="1" smtClean="0">
                                  <a:solidFill>
                                    <a:schemeClr val="tx1"/>
                                  </a:solidFill>
                                  <a:latin typeface="Cambria Math"/>
                                </a:rPr>
                                <m:t>6</m:t>
                              </m:r>
                            </m:sub>
                          </m:sSub>
                        </m:oMath>
                      </m:oMathPara>
                    </a14:m>
                    <a:endParaRPr lang="en-US" dirty="0">
                      <a:solidFill>
                        <a:schemeClr val="tx1"/>
                      </a:solidFill>
                    </a:endParaRPr>
                  </a:p>
                </p:txBody>
              </p:sp>
            </mc:Choice>
            <mc:Fallback xmlns="">
              <p:sp>
                <p:nvSpPr>
                  <p:cNvPr id="183" name="Oval 182"/>
                  <p:cNvSpPr>
                    <a:spLocks noRot="1" noChangeAspect="1" noMove="1" noResize="1" noEditPoints="1" noAdjustHandles="1" noChangeArrowheads="1" noChangeShapeType="1" noTextEdit="1"/>
                  </p:cNvSpPr>
                  <p:nvPr/>
                </p:nvSpPr>
                <p:spPr>
                  <a:xfrm>
                    <a:off x="5920296" y="1035746"/>
                    <a:ext cx="402084" cy="402084"/>
                  </a:xfrm>
                  <a:prstGeom prst="ellipse">
                    <a:avLst/>
                  </a:prstGeom>
                  <a:blipFill>
                    <a:blip r:embed="rId38"/>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90" name="Straight Connector 89"/>
              <p:cNvCxnSpPr/>
              <p:nvPr/>
            </p:nvCxnSpPr>
            <p:spPr>
              <a:xfrm flipH="1">
                <a:off x="5677200" y="1378946"/>
                <a:ext cx="301980" cy="112791"/>
              </a:xfrm>
              <a:prstGeom prst="line">
                <a:avLst/>
              </a:prstGeom>
              <a:ln w="25400">
                <a:solidFill>
                  <a:schemeClr val="tx2"/>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263496" y="1378946"/>
                <a:ext cx="298929" cy="130997"/>
              </a:xfrm>
              <a:prstGeom prst="line">
                <a:avLst/>
              </a:prstGeom>
              <a:ln w="25400">
                <a:solidFill>
                  <a:schemeClr val="tx2"/>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Box 91"/>
                  <p:cNvSpPr txBox="1"/>
                  <p:nvPr/>
                </p:nvSpPr>
                <p:spPr bwMode="auto">
                  <a:xfrm>
                    <a:off x="7086600" y="1607403"/>
                    <a:ext cx="1650708" cy="830997"/>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r>
                      <a:rPr lang="en-US" sz="2400" b="0" kern="0" dirty="0" smtClean="0">
                        <a:solidFill>
                          <a:schemeClr val="tx1"/>
                        </a:solidFill>
                        <a:latin typeface="+mj-lt"/>
                      </a:rPr>
                      <a:t>LVM</a:t>
                    </a:r>
                  </a:p>
                  <a:p>
                    <a:pPr algn="ctr"/>
                    <a14:m>
                      <m:oMathPara xmlns:m="http://schemas.openxmlformats.org/officeDocument/2006/math">
                        <m:oMathParaPr>
                          <m:jc m:val="centerGroup"/>
                        </m:oMathParaPr>
                        <m:oMath xmlns:m="http://schemas.openxmlformats.org/officeDocument/2006/math">
                          <m:r>
                            <a:rPr lang="en-US" sz="2400" b="0" i="1" kern="0" smtClean="0">
                              <a:solidFill>
                                <a:schemeClr val="tx1"/>
                              </a:solidFill>
                              <a:latin typeface="Cambria Math"/>
                            </a:rPr>
                            <m:t>𝐺</m:t>
                          </m:r>
                          <m:r>
                            <a:rPr lang="en-US" sz="2400" b="0" i="1" kern="0" smtClean="0">
                              <a:solidFill>
                                <a:schemeClr val="tx1"/>
                              </a:solidFill>
                              <a:latin typeface="Cambria Math"/>
                            </a:rPr>
                            <m:t>=(</m:t>
                          </m:r>
                          <m:r>
                            <a:rPr lang="en-US" sz="2400" i="1">
                              <a:solidFill>
                                <a:schemeClr val="tx1"/>
                              </a:solidFill>
                              <a:latin typeface="Cambria Math" charset="0"/>
                              <a:ea typeface="Cambria Math" charset="0"/>
                              <a:cs typeface="Cambria Math" charset="0"/>
                            </a:rPr>
                            <m:t>𝒱</m:t>
                          </m:r>
                          <m:r>
                            <a:rPr lang="en-US" sz="2400" b="0" i="1" smtClean="0">
                              <a:solidFill>
                                <a:schemeClr val="tx1"/>
                              </a:solidFill>
                              <a:latin typeface="Cambria Math"/>
                              <a:ea typeface="Cambria Math" charset="0"/>
                              <a:cs typeface="Cambria Math" charset="0"/>
                            </a:rPr>
                            <m:t>,</m:t>
                          </m:r>
                          <m:r>
                            <a:rPr lang="en-US" sz="2400" i="1">
                              <a:solidFill>
                                <a:schemeClr val="tx1"/>
                              </a:solidFill>
                              <a:latin typeface="Cambria Math" charset="0"/>
                              <a:ea typeface="Cambria Math" charset="0"/>
                              <a:cs typeface="Cambria Math" charset="0"/>
                            </a:rPr>
                            <m:t>ℇ</m:t>
                          </m:r>
                          <m:r>
                            <a:rPr lang="en-US" sz="2400" b="0" i="1" kern="0" smtClean="0">
                              <a:solidFill>
                                <a:schemeClr val="tx1"/>
                              </a:solidFill>
                              <a:latin typeface="Cambria Math"/>
                            </a:rPr>
                            <m:t>)</m:t>
                          </m:r>
                        </m:oMath>
                      </m:oMathPara>
                    </a14:m>
                    <a:endParaRPr lang="en-US" sz="2400" kern="0" dirty="0" smtClean="0">
                      <a:solidFill>
                        <a:schemeClr val="tx1"/>
                      </a:solidFill>
                    </a:endParaRPr>
                  </a:p>
                </p:txBody>
              </p:sp>
            </mc:Choice>
            <mc:Fallback xmlns="">
              <p:sp>
                <p:nvSpPr>
                  <p:cNvPr id="196" name="TextBox 195"/>
                  <p:cNvSpPr txBox="1">
                    <a:spLocks noRot="1" noChangeAspect="1" noMove="1" noResize="1" noEditPoints="1" noAdjustHandles="1" noChangeArrowheads="1" noChangeShapeType="1" noTextEdit="1"/>
                  </p:cNvSpPr>
                  <p:nvPr/>
                </p:nvSpPr>
                <p:spPr bwMode="auto">
                  <a:xfrm>
                    <a:off x="7086600" y="1607403"/>
                    <a:ext cx="1650708" cy="830997"/>
                  </a:xfrm>
                  <a:prstGeom prst="rect">
                    <a:avLst/>
                  </a:prstGeom>
                  <a:blipFill rotWithShape="1">
                    <a:blip r:embed="rId39"/>
                    <a:stretch>
                      <a:fillRect l="-5535" t="-5147" b="-11029"/>
                    </a:stretch>
                  </a:blipFill>
                  <a:ln w="9525">
                    <a:noFill/>
                    <a:miter lim="800000"/>
                    <a:headEnd/>
                    <a:tailEnd/>
                  </a:ln>
                  <a:effectLst/>
                </p:spPr>
                <p:txBody>
                  <a:bodyPr/>
                  <a:lstStyle/>
                  <a:p>
                    <a:r>
                      <a:rPr lang="en-US">
                        <a:noFill/>
                      </a:rPr>
                      <a:t> </a:t>
                    </a:r>
                  </a:p>
                </p:txBody>
              </p:sp>
            </mc:Fallback>
          </mc:AlternateContent>
        </p:grpSp>
        <p:sp>
          <p:nvSpPr>
            <p:cNvPr id="54" name="Rounded Rectangular Callout 53"/>
            <p:cNvSpPr/>
            <p:nvPr/>
          </p:nvSpPr>
          <p:spPr bwMode="auto">
            <a:xfrm>
              <a:off x="4196321" y="5817586"/>
              <a:ext cx="1333500" cy="579313"/>
            </a:xfrm>
            <a:prstGeom prst="wedgeRoundRectCallout">
              <a:avLst>
                <a:gd name="adj1" fmla="val 65632"/>
                <a:gd name="adj2" fmla="val 25443"/>
                <a:gd name="adj3" fmla="val 16667"/>
              </a:avLst>
            </a:prstGeom>
            <a:solidFill>
              <a:schemeClr val="bg1"/>
            </a:solidFill>
            <a:ln w="22225" cap="flat" cmpd="sng" algn="ctr">
              <a:solidFill>
                <a:schemeClr val="tx1">
                  <a:lumMod val="65000"/>
                  <a:lumOff val="3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effectLst/>
                  <a:latin typeface="+mj-lt"/>
                </a:rPr>
                <a:t>user/item</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latin typeface="+mj-lt"/>
                </a:rPr>
                <a:t>raw features</a:t>
              </a:r>
              <a:endParaRPr kumimoji="0" lang="en-US" b="0" i="0" u="none" strike="noStrike" cap="none" normalizeH="0" baseline="0" dirty="0" smtClean="0">
                <a:ln>
                  <a:noFill/>
                </a:ln>
                <a:effectLst/>
                <a:latin typeface="+mj-lt"/>
              </a:endParaRPr>
            </a:p>
          </p:txBody>
        </p:sp>
        <p:sp>
          <p:nvSpPr>
            <p:cNvPr id="55" name="Rounded Rectangular Callout 54"/>
            <p:cNvSpPr/>
            <p:nvPr/>
          </p:nvSpPr>
          <p:spPr bwMode="auto">
            <a:xfrm>
              <a:off x="4416586" y="792287"/>
              <a:ext cx="1333500" cy="579313"/>
            </a:xfrm>
            <a:prstGeom prst="wedgeRoundRectCallout">
              <a:avLst>
                <a:gd name="adj1" fmla="val 90215"/>
                <a:gd name="adj2" fmla="val 4596"/>
                <a:gd name="adj3" fmla="val 16667"/>
              </a:avLst>
            </a:prstGeom>
            <a:solidFill>
              <a:schemeClr val="bg1"/>
            </a:solidFill>
            <a:ln w="22225" cap="flat" cmpd="sng" algn="ctr">
              <a:solidFill>
                <a:schemeClr val="tx1">
                  <a:lumMod val="65000"/>
                  <a:lumOff val="3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effectLst/>
                  <a:latin typeface="+mj-lt"/>
                </a:rPr>
                <a:t>Interaction</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latin typeface="+mj-lt"/>
                </a:rPr>
                <a:t>time/context</a:t>
              </a:r>
              <a:endParaRPr kumimoji="0" lang="en-US" b="0" i="0" u="none" strike="noStrike" cap="none" normalizeH="0" baseline="0" dirty="0" smtClean="0">
                <a:ln>
                  <a:noFill/>
                </a:ln>
                <a:effectLst/>
                <a:latin typeface="+mj-lt"/>
              </a:endParaRPr>
            </a:p>
          </p:txBody>
        </p:sp>
      </p:grpSp>
      <p:grpSp>
        <p:nvGrpSpPr>
          <p:cNvPr id="105" name="Group 104"/>
          <p:cNvGrpSpPr/>
          <p:nvPr/>
        </p:nvGrpSpPr>
        <p:grpSpPr>
          <a:xfrm>
            <a:off x="3202210" y="587719"/>
            <a:ext cx="4314723" cy="6192169"/>
            <a:chOff x="3368288" y="549634"/>
            <a:chExt cx="4314723" cy="6192169"/>
          </a:xfrm>
        </p:grpSpPr>
        <p:sp>
          <p:nvSpPr>
            <p:cNvPr id="4" name="TextBox 3"/>
            <p:cNvSpPr txBox="1"/>
            <p:nvPr/>
          </p:nvSpPr>
          <p:spPr>
            <a:xfrm>
              <a:off x="4795754" y="1002648"/>
              <a:ext cx="604653" cy="400110"/>
            </a:xfrm>
            <a:prstGeom prst="rect">
              <a:avLst/>
            </a:prstGeom>
            <a:noFill/>
          </p:spPr>
          <p:txBody>
            <a:bodyPr wrap="none" rtlCol="0">
              <a:spAutoFit/>
            </a:bodyPr>
            <a:lstStyle/>
            <a:p>
              <a:r>
                <a:rPr lang="en-US" sz="2000" b="0" i="0" dirty="0" smtClean="0">
                  <a:latin typeface="+mj-lt"/>
                </a:rPr>
                <a:t>time</a:t>
              </a:r>
              <a:endParaRPr lang="en-US" dirty="0"/>
            </a:p>
          </p:txBody>
        </p:sp>
        <p:cxnSp>
          <p:nvCxnSpPr>
            <p:cNvPr id="5" name="Straight Connector 4"/>
            <p:cNvCxnSpPr/>
            <p:nvPr/>
          </p:nvCxnSpPr>
          <p:spPr bwMode="auto">
            <a:xfrm>
              <a:off x="4795653" y="549634"/>
              <a:ext cx="4947" cy="5867400"/>
            </a:xfrm>
            <a:prstGeom prst="line">
              <a:avLst/>
            </a:prstGeom>
            <a:noFill/>
            <a:ln w="38100">
              <a:solidFill>
                <a:schemeClr val="tx1"/>
              </a:solidFill>
              <a:round/>
              <a:headEnd type="triangle" w="med" len="lg"/>
              <a:tailEnd type="none" w="med" len="med"/>
            </a:ln>
          </p:spPr>
        </p:cxnSp>
        <mc:AlternateContent xmlns:mc="http://schemas.openxmlformats.org/markup-compatibility/2006" xmlns:a14="http://schemas.microsoft.com/office/drawing/2010/main">
          <mc:Choice Requires="a14">
            <p:sp>
              <p:nvSpPr>
                <p:cNvPr id="6" name="TextBox 5"/>
                <p:cNvSpPr txBox="1"/>
                <p:nvPr/>
              </p:nvSpPr>
              <p:spPr>
                <a:xfrm>
                  <a:off x="4458865" y="5666702"/>
                  <a:ext cx="42325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𝑡</m:t>
                            </m:r>
                          </m:e>
                          <m:sub>
                            <m:r>
                              <a:rPr lang="en-US" b="0" i="1" smtClean="0">
                                <a:latin typeface="Cambria Math" charset="0"/>
                              </a:rPr>
                              <m:t>0</m:t>
                            </m:r>
                          </m:sub>
                        </m:sSub>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458865" y="5666702"/>
                  <a:ext cx="423256" cy="369332"/>
                </a:xfrm>
                <a:prstGeom prst="rect">
                  <a:avLst/>
                </a:prstGeom>
                <a:blipFill rotWithShape="0">
                  <a:blip r:embed="rId40"/>
                  <a:stretch>
                    <a:fillRect/>
                  </a:stretch>
                </a:blipFill>
              </p:spPr>
              <p:txBody>
                <a:bodyPr/>
                <a:lstStyle/>
                <a:p>
                  <a:r>
                    <a:rPr lang="en-US">
                      <a:noFill/>
                    </a:rPr>
                    <a:t> </a:t>
                  </a:r>
                </a:p>
              </p:txBody>
            </p:sp>
          </mc:Fallback>
        </mc:AlternateContent>
        <p:cxnSp>
          <p:nvCxnSpPr>
            <p:cNvPr id="7" name="Straight Connector 6"/>
            <p:cNvCxnSpPr/>
            <p:nvPr/>
          </p:nvCxnSpPr>
          <p:spPr bwMode="auto">
            <a:xfrm flipH="1">
              <a:off x="4800600" y="5883634"/>
              <a:ext cx="163476" cy="2773"/>
            </a:xfrm>
            <a:prstGeom prst="line">
              <a:avLst/>
            </a:prstGeom>
            <a:noFill/>
            <a:ln w="31750">
              <a:solidFill>
                <a:schemeClr val="tx1"/>
              </a:solidFill>
              <a:round/>
              <a:headEnd type="none"/>
              <a:tailEnd type="none" w="lg" len="lg"/>
            </a:ln>
          </p:spPr>
        </p:cxnSp>
        <p:pic>
          <p:nvPicPr>
            <p:cNvPr id="8" name="Picture 34"/>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047548" y="5724013"/>
              <a:ext cx="444012" cy="44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935313" y="5616046"/>
              <a:ext cx="846081" cy="659945"/>
            </a:xfrm>
            <a:prstGeom prst="rect">
              <a:avLst/>
            </a:prstGeom>
            <a:effectLst>
              <a:glow rad="127000">
                <a:schemeClr val="accent1">
                  <a:alpha val="90000"/>
                </a:schemeClr>
              </a:glow>
            </a:effectLst>
          </p:spPr>
        </p:pic>
        <p:pic>
          <p:nvPicPr>
            <p:cNvPr id="10" name="Picture 3" descr="C:\Users\mehrdad\Downloads\کله\kalle\Female-Face-FB-1-icon.pn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239000" y="5724013"/>
              <a:ext cx="444011" cy="44401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389889" y="3140434"/>
              <a:ext cx="4293122" cy="2583579"/>
              <a:chOff x="341889" y="2971800"/>
              <a:chExt cx="4293122" cy="2583579"/>
            </a:xfrm>
          </p:grpSpPr>
          <p:pic>
            <p:nvPicPr>
              <p:cNvPr id="12" name="Picture 3" descr="C:\Users\mehrdad\Downloads\کله\kalle\Female-Face-FB-1-icon.png"/>
              <p:cNvPicPr>
                <a:picLocks noChangeAspect="1" noChangeArrowheads="1"/>
              </p:cNvPicPr>
              <p:nvPr/>
            </p:nvPicPr>
            <p:blipFill>
              <a:blip r:embed="rId44" cstate="print">
                <a:extLst>
                  <a:ext uri="{BEBA8EAE-BF5A-486C-A8C5-ECC9F3942E4B}">
                    <a14:imgProps xmlns:a14="http://schemas.microsoft.com/office/drawing/2010/main">
                      <a14:imgLayer r:embed="rId45">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4191000" y="3079766"/>
                <a:ext cx="444011" cy="444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6" cstate="print">
                <a:extLst>
                  <a:ext uri="{BEBA8EAE-BF5A-486C-A8C5-ECC9F3942E4B}">
                    <a14:imgProps xmlns:a14="http://schemas.microsoft.com/office/drawing/2010/main">
                      <a14:imgLayer r:embed="rId47">
                        <a14:imgEffect>
                          <a14:artisticGlass/>
                        </a14:imgEffect>
                      </a14:imgLayer>
                    </a14:imgProps>
                  </a:ext>
                  <a:ext uri="{28A0092B-C50C-407E-A947-70E740481C1C}">
                    <a14:useLocalDpi xmlns:a14="http://schemas.microsoft.com/office/drawing/2010/main" val="0"/>
                  </a:ext>
                </a:extLst>
              </a:blip>
              <a:stretch>
                <a:fillRect/>
              </a:stretch>
            </p:blipFill>
            <p:spPr>
              <a:xfrm>
                <a:off x="2868964" y="2971800"/>
                <a:ext cx="846081" cy="659945"/>
              </a:xfrm>
              <a:prstGeom prst="rect">
                <a:avLst/>
              </a:prstGeom>
              <a:effectLst>
                <a:glow rad="127000">
                  <a:schemeClr val="accent1">
                    <a:alpha val="90000"/>
                  </a:schemeClr>
                </a:glow>
              </a:effectLst>
            </p:spPr>
          </p:pic>
          <p:cxnSp>
            <p:nvCxnSpPr>
              <p:cNvPr id="14" name="Straight Connector 13"/>
              <p:cNvCxnSpPr/>
              <p:nvPr/>
            </p:nvCxnSpPr>
            <p:spPr bwMode="auto">
              <a:xfrm flipH="1">
                <a:off x="1752600" y="3420266"/>
                <a:ext cx="163476" cy="2773"/>
              </a:xfrm>
              <a:prstGeom prst="line">
                <a:avLst/>
              </a:prstGeom>
              <a:noFill/>
              <a:ln w="31750">
                <a:solidFill>
                  <a:schemeClr val="tx1"/>
                </a:solidFill>
                <a:round/>
                <a:headEnd type="none"/>
                <a:tailEnd type="none" w="lg" len="lg"/>
              </a:ln>
            </p:spPr>
          </p:cxnSp>
          <mc:AlternateContent xmlns:mc="http://schemas.openxmlformats.org/markup-compatibility/2006" xmlns:a14="http://schemas.microsoft.com/office/drawing/2010/main">
            <mc:Choice Requires="a14">
              <p:sp>
                <p:nvSpPr>
                  <p:cNvPr id="15" name="TextBox 14"/>
                  <p:cNvSpPr txBox="1"/>
                  <p:nvPr/>
                </p:nvSpPr>
                <p:spPr>
                  <a:xfrm>
                    <a:off x="1394467" y="3212068"/>
                    <a:ext cx="42325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charset="0"/>
                                </a:rPr>
                                <m:t>𝑡</m:t>
                              </m:r>
                            </m:e>
                            <m:sub>
                              <m:r>
                                <a:rPr lang="en-US" b="0" i="1" smtClean="0">
                                  <a:latin typeface="Cambria Math" charset="0"/>
                                </a:rPr>
                                <m:t>2</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1394467" y="3212068"/>
                    <a:ext cx="423256" cy="369332"/>
                  </a:xfrm>
                  <a:prstGeom prst="rect">
                    <a:avLst/>
                  </a:prstGeom>
                  <a:blipFill rotWithShape="1">
                    <a:blip r:embed="rId10"/>
                    <a:stretch>
                      <a:fillRect/>
                    </a:stretch>
                  </a:blipFill>
                </p:spPr>
                <p:txBody>
                  <a:bodyPr/>
                  <a:lstStyle/>
                  <a:p>
                    <a:r>
                      <a:rPr lang="en-US">
                        <a:noFill/>
                      </a:rPr>
                      <a:t> </a:t>
                    </a:r>
                  </a:p>
                </p:txBody>
              </p:sp>
            </mc:Fallback>
          </mc:AlternateContent>
          <p:cxnSp>
            <p:nvCxnSpPr>
              <p:cNvPr id="16" name="Straight Connector 15"/>
              <p:cNvCxnSpPr>
                <a:stCxn id="19" idx="2"/>
                <a:endCxn id="13" idx="0"/>
              </p:cNvCxnSpPr>
              <p:nvPr/>
            </p:nvCxnSpPr>
            <p:spPr bwMode="auto">
              <a:xfrm>
                <a:off x="3292005" y="3631745"/>
                <a:ext cx="1" cy="416570"/>
              </a:xfrm>
              <a:prstGeom prst="line">
                <a:avLst/>
              </a:prstGeom>
              <a:noFill/>
              <a:ln w="34925">
                <a:solidFill>
                  <a:schemeClr val="tx2"/>
                </a:solidFill>
                <a:round/>
                <a:headEnd type="none" w="med" len="lg"/>
                <a:tailEnd type="none" w="med" len="med"/>
              </a:ln>
            </p:spPr>
          </p:cxnSp>
          <p:cxnSp>
            <p:nvCxnSpPr>
              <p:cNvPr id="17" name="Straight Connector 16"/>
              <p:cNvCxnSpPr>
                <a:stCxn id="12" idx="2"/>
                <a:endCxn id="13" idx="0"/>
              </p:cNvCxnSpPr>
              <p:nvPr/>
            </p:nvCxnSpPr>
            <p:spPr bwMode="auto">
              <a:xfrm flipH="1">
                <a:off x="3292006" y="3523778"/>
                <a:ext cx="1121000" cy="524537"/>
              </a:xfrm>
              <a:prstGeom prst="line">
                <a:avLst/>
              </a:prstGeom>
              <a:noFill/>
              <a:ln w="34925">
                <a:solidFill>
                  <a:schemeClr val="tx2"/>
                </a:solidFill>
                <a:round/>
                <a:headEnd type="none" w="med" len="lg"/>
                <a:tailEnd type="none" w="med" len="med"/>
              </a:ln>
            </p:spPr>
          </p:cxnSp>
          <p:cxnSp>
            <p:nvCxnSpPr>
              <p:cNvPr id="18" name="Straight Connector 17"/>
              <p:cNvCxnSpPr>
                <a:stCxn id="12" idx="2"/>
                <a:endCxn id="35" idx="0"/>
              </p:cNvCxnSpPr>
              <p:nvPr/>
            </p:nvCxnSpPr>
            <p:spPr bwMode="auto">
              <a:xfrm>
                <a:off x="4413006" y="3523778"/>
                <a:ext cx="0" cy="2031601"/>
              </a:xfrm>
              <a:prstGeom prst="line">
                <a:avLst/>
              </a:prstGeom>
              <a:noFill/>
              <a:ln w="34925">
                <a:solidFill>
                  <a:schemeClr val="tx2"/>
                </a:solidFill>
                <a:round/>
                <a:headEnd type="none" w="med" len="lg"/>
                <a:tailEnd type="none" w="med" len="med"/>
              </a:ln>
            </p:spPr>
          </p:cxnSp>
          <p:cxnSp>
            <p:nvCxnSpPr>
              <p:cNvPr id="19" name="Straight Connector 18"/>
              <p:cNvCxnSpPr>
                <a:stCxn id="19" idx="2"/>
                <a:endCxn id="35" idx="0"/>
              </p:cNvCxnSpPr>
              <p:nvPr/>
            </p:nvCxnSpPr>
            <p:spPr bwMode="auto">
              <a:xfrm>
                <a:off x="3292005" y="3631745"/>
                <a:ext cx="1121001" cy="1923634"/>
              </a:xfrm>
              <a:prstGeom prst="line">
                <a:avLst/>
              </a:prstGeom>
              <a:noFill/>
              <a:ln w="34925">
                <a:solidFill>
                  <a:schemeClr val="tx2"/>
                </a:solidFill>
                <a:round/>
                <a:headEnd type="none" w="med" len="lg"/>
                <a:tailEnd type="none" w="med" len="med"/>
              </a:ln>
            </p:spPr>
          </p:cxnSp>
          <p:grpSp>
            <p:nvGrpSpPr>
              <p:cNvPr id="20" name="Group 19"/>
              <p:cNvGrpSpPr>
                <a:grpSpLocks noChangeAspect="1"/>
              </p:cNvGrpSpPr>
              <p:nvPr/>
            </p:nvGrpSpPr>
            <p:grpSpPr>
              <a:xfrm>
                <a:off x="341889" y="3200400"/>
                <a:ext cx="1008530" cy="425906"/>
                <a:chOff x="-1143000" y="3359015"/>
                <a:chExt cx="1407577" cy="594426"/>
              </a:xfrm>
            </p:grpSpPr>
            <p:cxnSp>
              <p:nvCxnSpPr>
                <p:cNvPr id="21" name="Straight Arrow Connector 20"/>
                <p:cNvCxnSpPr/>
                <p:nvPr/>
              </p:nvCxnSpPr>
              <p:spPr bwMode="auto">
                <a:xfrm flipH="1" flipV="1">
                  <a:off x="-793431" y="3678739"/>
                  <a:ext cx="450386" cy="1"/>
                </a:xfrm>
                <a:prstGeom prst="straightConnector1">
                  <a:avLst/>
                </a:prstGeom>
                <a:noFill/>
                <a:ln w="50800">
                  <a:solidFill>
                    <a:schemeClr val="tx1">
                      <a:lumMod val="50000"/>
                      <a:lumOff val="50000"/>
                    </a:schemeClr>
                  </a:solidFill>
                  <a:round/>
                  <a:headEnd type="none"/>
                  <a:tailEnd type="none"/>
                </a:ln>
              </p:spPr>
            </p:cxnSp>
            <p:pic>
              <p:nvPicPr>
                <p:cNvPr id="22" name="Picture 3" descr="C:\Users\mehrdad\Downloads\کله\kalle\Female-Face-FB-1-icon.pn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143000" y="3359015"/>
                  <a:ext cx="573834" cy="5944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343045" y="3419997"/>
                  <a:ext cx="607622" cy="473945"/>
                </a:xfrm>
                <a:prstGeom prst="rect">
                  <a:avLst/>
                </a:prstGeom>
                <a:effectLst>
                  <a:glow rad="127000">
                    <a:schemeClr val="accent1">
                      <a:alpha val="90000"/>
                    </a:schemeClr>
                  </a:glow>
                </a:effectLst>
              </p:spPr>
            </p:pic>
          </p:grpSp>
        </p:grpSp>
        <p:grpSp>
          <p:nvGrpSpPr>
            <p:cNvPr id="24" name="Group 23"/>
            <p:cNvGrpSpPr/>
            <p:nvPr/>
          </p:nvGrpSpPr>
          <p:grpSpPr>
            <a:xfrm>
              <a:off x="3368288" y="4216949"/>
              <a:ext cx="3394758" cy="1507064"/>
              <a:chOff x="320288" y="4048315"/>
              <a:chExt cx="3394758" cy="1507064"/>
            </a:xfrm>
          </p:grpSpPr>
          <p:pic>
            <p:nvPicPr>
              <p:cNvPr id="25" name="Picture 34"/>
              <p:cNvPicPr>
                <a:picLocks noChangeAspect="1" noChangeArrowheads="1"/>
              </p:cNvPicPr>
              <p:nvPr/>
            </p:nvPicPr>
            <p:blipFill>
              <a:blip r:embed="rId50" cstate="print">
                <a:extLst>
                  <a:ext uri="{BEBA8EAE-BF5A-486C-A8C5-ECC9F3942E4B}">
                    <a14:imgProps xmlns:a14="http://schemas.microsoft.com/office/drawing/2010/main">
                      <a14:imgLayer r:embed="rId51">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1981200" y="4156282"/>
                <a:ext cx="444012" cy="44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p:nvPicPr>
            <p:blipFill>
              <a:blip r:embed="rId52" cstate="print">
                <a:extLst>
                  <a:ext uri="{BEBA8EAE-BF5A-486C-A8C5-ECC9F3942E4B}">
                    <a14:imgProps xmlns:a14="http://schemas.microsoft.com/office/drawing/2010/main">
                      <a14:imgLayer r:embed="rId47">
                        <a14:imgEffect>
                          <a14:artisticLightScreen/>
                        </a14:imgEffect>
                      </a14:imgLayer>
                    </a14:imgProps>
                  </a:ext>
                  <a:ext uri="{28A0092B-C50C-407E-A947-70E740481C1C}">
                    <a14:useLocalDpi xmlns:a14="http://schemas.microsoft.com/office/drawing/2010/main" val="0"/>
                  </a:ext>
                </a:extLst>
              </a:blip>
              <a:stretch>
                <a:fillRect/>
              </a:stretch>
            </p:blipFill>
            <p:spPr>
              <a:xfrm>
                <a:off x="2868965" y="4048315"/>
                <a:ext cx="846081" cy="659945"/>
              </a:xfrm>
              <a:prstGeom prst="rect">
                <a:avLst/>
              </a:prstGeom>
              <a:effectLst>
                <a:glow rad="127000">
                  <a:schemeClr val="accent1">
                    <a:alpha val="90000"/>
                  </a:schemeClr>
                </a:glow>
              </a:effectLst>
            </p:spPr>
          </p:pic>
          <p:cxnSp>
            <p:nvCxnSpPr>
              <p:cNvPr id="27" name="Straight Connector 26"/>
              <p:cNvCxnSpPr/>
              <p:nvPr/>
            </p:nvCxnSpPr>
            <p:spPr bwMode="auto">
              <a:xfrm flipH="1">
                <a:off x="1752600" y="4374322"/>
                <a:ext cx="163476" cy="2773"/>
              </a:xfrm>
              <a:prstGeom prst="line">
                <a:avLst/>
              </a:prstGeom>
              <a:noFill/>
              <a:ln w="31750">
                <a:solidFill>
                  <a:schemeClr val="tx1"/>
                </a:solidFill>
                <a:round/>
                <a:headEnd type="none"/>
                <a:tailEnd type="none" w="lg" len="lg"/>
              </a:ln>
            </p:spPr>
          </p:cxnSp>
          <mc:AlternateContent xmlns:mc="http://schemas.openxmlformats.org/markup-compatibility/2006" xmlns:a14="http://schemas.microsoft.com/office/drawing/2010/main">
            <mc:Choice Requires="a14">
              <p:sp>
                <p:nvSpPr>
                  <p:cNvPr id="28" name="TextBox 27"/>
                  <p:cNvSpPr txBox="1"/>
                  <p:nvPr/>
                </p:nvSpPr>
                <p:spPr>
                  <a:xfrm>
                    <a:off x="1392780" y="4156282"/>
                    <a:ext cx="4179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𝑡</m:t>
                              </m:r>
                            </m:e>
                            <m:sub>
                              <m:r>
                                <a:rPr lang="en-US" b="0" i="1" smtClean="0">
                                  <a:latin typeface="Cambria Math" charset="0"/>
                                </a:rPr>
                                <m:t>1</m:t>
                              </m:r>
                            </m:sub>
                          </m:sSub>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1392780" y="4156282"/>
                    <a:ext cx="417935" cy="369332"/>
                  </a:xfrm>
                  <a:prstGeom prst="rect">
                    <a:avLst/>
                  </a:prstGeom>
                  <a:blipFill rotWithShape="1">
                    <a:blip r:embed="rId16"/>
                    <a:stretch>
                      <a:fillRect b="-1667"/>
                    </a:stretch>
                  </a:blipFill>
                </p:spPr>
                <p:txBody>
                  <a:bodyPr/>
                  <a:lstStyle/>
                  <a:p>
                    <a:r>
                      <a:rPr lang="en-US">
                        <a:noFill/>
                      </a:rPr>
                      <a:t> </a:t>
                    </a:r>
                  </a:p>
                </p:txBody>
              </p:sp>
            </mc:Fallback>
          </mc:AlternateContent>
          <p:cxnSp>
            <p:nvCxnSpPr>
              <p:cNvPr id="29" name="Straight Connector 28"/>
              <p:cNvCxnSpPr>
                <a:stCxn id="11" idx="2"/>
                <a:endCxn id="33" idx="0"/>
              </p:cNvCxnSpPr>
              <p:nvPr/>
            </p:nvCxnSpPr>
            <p:spPr bwMode="auto">
              <a:xfrm>
                <a:off x="2203206" y="4600294"/>
                <a:ext cx="18348" cy="955085"/>
              </a:xfrm>
              <a:prstGeom prst="line">
                <a:avLst/>
              </a:prstGeom>
              <a:noFill/>
              <a:ln w="34925">
                <a:solidFill>
                  <a:schemeClr val="tx2"/>
                </a:solidFill>
                <a:round/>
                <a:headEnd type="none" w="med" len="lg"/>
                <a:tailEnd type="none" w="med" len="med"/>
              </a:ln>
            </p:spPr>
          </p:cxnSp>
          <p:cxnSp>
            <p:nvCxnSpPr>
              <p:cNvPr id="30" name="Straight Connector 29"/>
              <p:cNvCxnSpPr>
                <a:stCxn id="13" idx="2"/>
                <a:endCxn id="34" idx="0"/>
              </p:cNvCxnSpPr>
              <p:nvPr/>
            </p:nvCxnSpPr>
            <p:spPr bwMode="auto">
              <a:xfrm>
                <a:off x="3292006" y="4708260"/>
                <a:ext cx="18348" cy="662952"/>
              </a:xfrm>
              <a:prstGeom prst="line">
                <a:avLst/>
              </a:prstGeom>
              <a:noFill/>
              <a:ln w="34925">
                <a:solidFill>
                  <a:schemeClr val="tx2"/>
                </a:solidFill>
                <a:round/>
                <a:headEnd type="none" w="med" len="lg"/>
                <a:tailEnd type="none" w="med" len="med"/>
              </a:ln>
            </p:spPr>
          </p:cxnSp>
          <p:cxnSp>
            <p:nvCxnSpPr>
              <p:cNvPr id="31" name="Straight Connector 30"/>
              <p:cNvCxnSpPr>
                <a:stCxn id="11" idx="2"/>
                <a:endCxn id="34" idx="0"/>
              </p:cNvCxnSpPr>
              <p:nvPr/>
            </p:nvCxnSpPr>
            <p:spPr bwMode="auto">
              <a:xfrm>
                <a:off x="2203206" y="4600294"/>
                <a:ext cx="1107148" cy="847118"/>
              </a:xfrm>
              <a:prstGeom prst="line">
                <a:avLst/>
              </a:prstGeom>
              <a:noFill/>
              <a:ln w="34925">
                <a:solidFill>
                  <a:schemeClr val="tx2"/>
                </a:solidFill>
                <a:round/>
                <a:headEnd type="none" w="med" len="lg"/>
                <a:tailEnd type="none" w="med" len="med"/>
              </a:ln>
            </p:spPr>
          </p:cxnSp>
          <p:cxnSp>
            <p:nvCxnSpPr>
              <p:cNvPr id="32" name="Straight Connector 31"/>
              <p:cNvCxnSpPr>
                <a:stCxn id="13" idx="2"/>
                <a:endCxn id="33" idx="0"/>
              </p:cNvCxnSpPr>
              <p:nvPr/>
            </p:nvCxnSpPr>
            <p:spPr bwMode="auto">
              <a:xfrm flipH="1">
                <a:off x="2221554" y="4708260"/>
                <a:ext cx="1070452" cy="847119"/>
              </a:xfrm>
              <a:prstGeom prst="line">
                <a:avLst/>
              </a:prstGeom>
              <a:noFill/>
              <a:ln w="34925">
                <a:solidFill>
                  <a:schemeClr val="tx2"/>
                </a:solidFill>
                <a:round/>
                <a:headEnd type="none" w="med" len="lg"/>
                <a:tailEnd type="none" w="med" len="med"/>
              </a:ln>
            </p:spPr>
          </p:cxnSp>
          <p:grpSp>
            <p:nvGrpSpPr>
              <p:cNvPr id="33" name="Group 32"/>
              <p:cNvGrpSpPr>
                <a:grpSpLocks noChangeAspect="1"/>
              </p:cNvGrpSpPr>
              <p:nvPr/>
            </p:nvGrpSpPr>
            <p:grpSpPr>
              <a:xfrm>
                <a:off x="320288" y="4174589"/>
                <a:ext cx="1029051" cy="449931"/>
                <a:chOff x="-973015" y="4279329"/>
                <a:chExt cx="1354015" cy="592015"/>
              </a:xfrm>
            </p:grpSpPr>
            <p:cxnSp>
              <p:nvCxnSpPr>
                <p:cNvPr id="34" name="Straight Arrow Connector 33"/>
                <p:cNvCxnSpPr>
                  <a:stCxn id="55" idx="1"/>
                </p:cNvCxnSpPr>
                <p:nvPr/>
              </p:nvCxnSpPr>
              <p:spPr bwMode="auto">
                <a:xfrm flipH="1" flipV="1">
                  <a:off x="-677008" y="4569739"/>
                  <a:ext cx="450386" cy="1"/>
                </a:xfrm>
                <a:prstGeom prst="straightConnector1">
                  <a:avLst/>
                </a:prstGeom>
                <a:noFill/>
                <a:ln w="50800">
                  <a:solidFill>
                    <a:schemeClr val="tx1">
                      <a:lumMod val="50000"/>
                      <a:lumOff val="50000"/>
                    </a:schemeClr>
                  </a:solidFill>
                  <a:round/>
                  <a:headEnd type="none"/>
                  <a:tailEnd type="none"/>
                </a:ln>
              </p:spPr>
            </p:cxnSp>
            <p:pic>
              <p:nvPicPr>
                <p:cNvPr id="35" name="Picture 34"/>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973015" y="4279329"/>
                  <a:ext cx="592015" cy="59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226622" y="4332767"/>
                  <a:ext cx="607622" cy="473945"/>
                </a:xfrm>
                <a:prstGeom prst="rect">
                  <a:avLst/>
                </a:prstGeom>
                <a:effectLst>
                  <a:glow rad="127000">
                    <a:schemeClr val="accent1">
                      <a:alpha val="90000"/>
                    </a:schemeClr>
                  </a:glow>
                </a:effectLst>
              </p:spPr>
            </p:pic>
          </p:grpSp>
        </p:grpSp>
        <p:grpSp>
          <p:nvGrpSpPr>
            <p:cNvPr id="37" name="Group 36"/>
            <p:cNvGrpSpPr/>
            <p:nvPr/>
          </p:nvGrpSpPr>
          <p:grpSpPr>
            <a:xfrm>
              <a:off x="3368288" y="1418756"/>
              <a:ext cx="3394758" cy="2906160"/>
              <a:chOff x="320288" y="1250122"/>
              <a:chExt cx="3394758" cy="2906160"/>
            </a:xfrm>
          </p:grpSpPr>
          <p:pic>
            <p:nvPicPr>
              <p:cNvPr id="38" name="Picture 34"/>
              <p:cNvPicPr>
                <a:picLocks noChangeAspect="1" noChangeArrowheads="1"/>
              </p:cNvPicPr>
              <p:nvPr/>
            </p:nvPicPr>
            <p:blipFill>
              <a:blip r:embed="rId55" cstate="print">
                <a:extLst>
                  <a:ext uri="{BEBA8EAE-BF5A-486C-A8C5-ECC9F3942E4B}">
                    <a14:imgProps xmlns:a14="http://schemas.microsoft.com/office/drawing/2010/main">
                      <a14:imgLayer r:embed="rId56">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1981200" y="1358089"/>
                <a:ext cx="444012" cy="44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p:cNvPicPr>
              <p:nvPr/>
            </p:nvPicPr>
            <p:blipFill>
              <a:blip r:embed="rId57" cstate="print">
                <a:extLst>
                  <a:ext uri="{BEBA8EAE-BF5A-486C-A8C5-ECC9F3942E4B}">
                    <a14:imgProps xmlns:a14="http://schemas.microsoft.com/office/drawing/2010/main">
                      <a14:imgLayer r:embed="rId58">
                        <a14:imgEffect>
                          <a14:artisticCutout/>
                        </a14:imgEffect>
                      </a14:imgLayer>
                    </a14:imgProps>
                  </a:ext>
                  <a:ext uri="{28A0092B-C50C-407E-A947-70E740481C1C}">
                    <a14:useLocalDpi xmlns:a14="http://schemas.microsoft.com/office/drawing/2010/main" val="0"/>
                  </a:ext>
                </a:extLst>
              </a:blip>
              <a:stretch>
                <a:fillRect/>
              </a:stretch>
            </p:blipFill>
            <p:spPr>
              <a:xfrm>
                <a:off x="2868965" y="1250122"/>
                <a:ext cx="846081" cy="659945"/>
              </a:xfrm>
              <a:prstGeom prst="rect">
                <a:avLst/>
              </a:prstGeom>
              <a:effectLst>
                <a:glow rad="127000">
                  <a:schemeClr val="accent1">
                    <a:alpha val="90000"/>
                  </a:schemeClr>
                </a:glow>
              </a:effectLst>
            </p:spPr>
          </p:pic>
          <p:cxnSp>
            <p:nvCxnSpPr>
              <p:cNvPr id="40" name="Straight Connector 39"/>
              <p:cNvCxnSpPr/>
              <p:nvPr/>
            </p:nvCxnSpPr>
            <p:spPr bwMode="auto">
              <a:xfrm flipH="1">
                <a:off x="1752600" y="1631122"/>
                <a:ext cx="163476" cy="2773"/>
              </a:xfrm>
              <a:prstGeom prst="line">
                <a:avLst/>
              </a:prstGeom>
              <a:noFill/>
              <a:ln w="31750">
                <a:solidFill>
                  <a:schemeClr val="tx1"/>
                </a:solidFill>
                <a:round/>
                <a:headEnd type="none"/>
                <a:tailEnd type="none" w="lg" len="lg"/>
              </a:ln>
            </p:spPr>
          </p:cxnSp>
          <mc:AlternateContent xmlns:mc="http://schemas.openxmlformats.org/markup-compatibility/2006" xmlns:a14="http://schemas.microsoft.com/office/drawing/2010/main">
            <mc:Choice Requires="a14">
              <p:sp>
                <p:nvSpPr>
                  <p:cNvPr id="41" name="TextBox 40"/>
                  <p:cNvSpPr txBox="1"/>
                  <p:nvPr/>
                </p:nvSpPr>
                <p:spPr>
                  <a:xfrm>
                    <a:off x="1405543" y="1402522"/>
                    <a:ext cx="4232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charset="0"/>
                                </a:rPr>
                                <m:t>𝑡</m:t>
                              </m:r>
                            </m:e>
                            <m:sub>
                              <m:r>
                                <a:rPr lang="en-US" i="1">
                                  <a:latin typeface="Cambria Math" charset="0"/>
                                </a:rPr>
                                <m:t>3</m:t>
                              </m:r>
                            </m:sub>
                          </m:sSub>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1405543" y="1402522"/>
                    <a:ext cx="423257" cy="369332"/>
                  </a:xfrm>
                  <a:prstGeom prst="rect">
                    <a:avLst/>
                  </a:prstGeom>
                  <a:blipFill rotWithShape="1">
                    <a:blip r:embed="rId23"/>
                    <a:stretch>
                      <a:fillRect/>
                    </a:stretch>
                  </a:blipFill>
                </p:spPr>
                <p:txBody>
                  <a:bodyPr/>
                  <a:lstStyle/>
                  <a:p>
                    <a:r>
                      <a:rPr lang="en-US">
                        <a:noFill/>
                      </a:rPr>
                      <a:t> </a:t>
                    </a:r>
                  </a:p>
                </p:txBody>
              </p:sp>
            </mc:Fallback>
          </mc:AlternateContent>
          <p:cxnSp>
            <p:nvCxnSpPr>
              <p:cNvPr id="42" name="Straight Connector 41"/>
              <p:cNvCxnSpPr>
                <a:stCxn id="15" idx="2"/>
                <a:endCxn id="11" idx="0"/>
              </p:cNvCxnSpPr>
              <p:nvPr/>
            </p:nvCxnSpPr>
            <p:spPr bwMode="auto">
              <a:xfrm>
                <a:off x="2203206" y="1802101"/>
                <a:ext cx="0" cy="2354181"/>
              </a:xfrm>
              <a:prstGeom prst="line">
                <a:avLst/>
              </a:prstGeom>
              <a:noFill/>
              <a:ln w="34925">
                <a:solidFill>
                  <a:schemeClr val="tx2"/>
                </a:solidFill>
                <a:round/>
                <a:headEnd type="none" w="med" len="lg"/>
                <a:tailEnd type="none" w="med" len="med"/>
              </a:ln>
            </p:spPr>
          </p:cxnSp>
          <p:cxnSp>
            <p:nvCxnSpPr>
              <p:cNvPr id="43" name="Straight Connector 42"/>
              <p:cNvCxnSpPr>
                <a:stCxn id="15" idx="2"/>
                <a:endCxn id="19" idx="0"/>
              </p:cNvCxnSpPr>
              <p:nvPr/>
            </p:nvCxnSpPr>
            <p:spPr bwMode="auto">
              <a:xfrm>
                <a:off x="2203206" y="1802101"/>
                <a:ext cx="1088799" cy="1093499"/>
              </a:xfrm>
              <a:prstGeom prst="line">
                <a:avLst/>
              </a:prstGeom>
              <a:noFill/>
              <a:ln w="34925">
                <a:solidFill>
                  <a:schemeClr val="tx2"/>
                </a:solidFill>
                <a:round/>
                <a:headEnd type="none" w="med" len="lg"/>
                <a:tailEnd type="none" w="med" len="med"/>
              </a:ln>
            </p:spPr>
          </p:cxnSp>
          <p:cxnSp>
            <p:nvCxnSpPr>
              <p:cNvPr id="44" name="Straight Connector 43"/>
              <p:cNvCxnSpPr>
                <a:stCxn id="16" idx="2"/>
                <a:endCxn id="19" idx="0"/>
              </p:cNvCxnSpPr>
              <p:nvPr/>
            </p:nvCxnSpPr>
            <p:spPr bwMode="auto">
              <a:xfrm flipH="1">
                <a:off x="3292005" y="1910067"/>
                <a:ext cx="1" cy="985533"/>
              </a:xfrm>
              <a:prstGeom prst="line">
                <a:avLst/>
              </a:prstGeom>
              <a:noFill/>
              <a:ln w="34925">
                <a:solidFill>
                  <a:schemeClr val="tx2"/>
                </a:solidFill>
                <a:round/>
                <a:headEnd type="none" w="med" len="lg"/>
                <a:tailEnd type="none" w="med" len="med"/>
              </a:ln>
            </p:spPr>
          </p:cxnSp>
          <p:cxnSp>
            <p:nvCxnSpPr>
              <p:cNvPr id="45" name="Straight Connector 44"/>
              <p:cNvCxnSpPr>
                <a:stCxn id="16" idx="2"/>
                <a:endCxn id="11" idx="0"/>
              </p:cNvCxnSpPr>
              <p:nvPr/>
            </p:nvCxnSpPr>
            <p:spPr bwMode="auto">
              <a:xfrm flipH="1">
                <a:off x="2203206" y="1910067"/>
                <a:ext cx="1088800" cy="2246215"/>
              </a:xfrm>
              <a:prstGeom prst="line">
                <a:avLst/>
              </a:prstGeom>
              <a:noFill/>
              <a:ln w="34925">
                <a:solidFill>
                  <a:schemeClr val="tx2"/>
                </a:solidFill>
                <a:round/>
                <a:headEnd type="none" w="med" len="lg"/>
                <a:tailEnd type="none" w="med" len="med"/>
              </a:ln>
            </p:spPr>
          </p:cxnSp>
          <p:grpSp>
            <p:nvGrpSpPr>
              <p:cNvPr id="46" name="Group 45"/>
              <p:cNvGrpSpPr>
                <a:grpSpLocks noChangeAspect="1"/>
              </p:cNvGrpSpPr>
              <p:nvPr/>
            </p:nvGrpSpPr>
            <p:grpSpPr>
              <a:xfrm>
                <a:off x="320288" y="1431389"/>
                <a:ext cx="1029051" cy="449931"/>
                <a:chOff x="-973015" y="4279329"/>
                <a:chExt cx="1354015" cy="592015"/>
              </a:xfrm>
            </p:grpSpPr>
            <p:cxnSp>
              <p:nvCxnSpPr>
                <p:cNvPr id="47" name="Straight Arrow Connector 46"/>
                <p:cNvCxnSpPr>
                  <a:stCxn id="66" idx="1"/>
                </p:cNvCxnSpPr>
                <p:nvPr/>
              </p:nvCxnSpPr>
              <p:spPr bwMode="auto">
                <a:xfrm flipH="1" flipV="1">
                  <a:off x="-677008" y="4569739"/>
                  <a:ext cx="450386" cy="1"/>
                </a:xfrm>
                <a:prstGeom prst="straightConnector1">
                  <a:avLst/>
                </a:prstGeom>
                <a:noFill/>
                <a:ln w="50800">
                  <a:solidFill>
                    <a:schemeClr val="tx1">
                      <a:lumMod val="50000"/>
                      <a:lumOff val="50000"/>
                    </a:schemeClr>
                  </a:solidFill>
                  <a:round/>
                  <a:headEnd type="none"/>
                  <a:tailEnd type="none"/>
                </a:ln>
              </p:spPr>
            </p:cxnSp>
            <p:pic>
              <p:nvPicPr>
                <p:cNvPr id="48" name="Picture 47"/>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973015" y="4279329"/>
                  <a:ext cx="592015" cy="59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8"/>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226622" y="4332767"/>
                  <a:ext cx="607622" cy="473945"/>
                </a:xfrm>
                <a:prstGeom prst="rect">
                  <a:avLst/>
                </a:prstGeom>
                <a:effectLst>
                  <a:glow rad="127000">
                    <a:schemeClr val="accent1">
                      <a:alpha val="90000"/>
                    </a:schemeClr>
                  </a:glow>
                </a:effectLst>
              </p:spPr>
            </p:pic>
          </p:grpSp>
        </p:grpSp>
        <p:grpSp>
          <p:nvGrpSpPr>
            <p:cNvPr id="93" name="Group 92"/>
            <p:cNvGrpSpPr/>
            <p:nvPr/>
          </p:nvGrpSpPr>
          <p:grpSpPr>
            <a:xfrm rot="14981323">
              <a:off x="3747212" y="4115103"/>
              <a:ext cx="260440" cy="419626"/>
              <a:chOff x="1723871" y="2182558"/>
              <a:chExt cx="260440" cy="419626"/>
            </a:xfrm>
          </p:grpSpPr>
          <p:sp>
            <p:nvSpPr>
              <p:cNvPr id="94" name="5-Point Star 93"/>
              <p:cNvSpPr>
                <a:spLocks noChangeAspect="1"/>
              </p:cNvSpPr>
              <p:nvPr/>
            </p:nvSpPr>
            <p:spPr bwMode="auto">
              <a:xfrm>
                <a:off x="1723871" y="2411403"/>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5" name="5-Point Star 94"/>
              <p:cNvSpPr>
                <a:spLocks noChangeAspect="1"/>
              </p:cNvSpPr>
              <p:nvPr/>
            </p:nvSpPr>
            <p:spPr bwMode="auto">
              <a:xfrm>
                <a:off x="1793530" y="2182558"/>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96" name="5-Point Star 95"/>
            <p:cNvSpPr>
              <a:spLocks noChangeAspect="1"/>
            </p:cNvSpPr>
            <p:nvPr/>
          </p:nvSpPr>
          <p:spPr bwMode="auto">
            <a:xfrm rot="14981323">
              <a:off x="3760406" y="3250120"/>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97" name="Group 96"/>
            <p:cNvGrpSpPr/>
            <p:nvPr/>
          </p:nvGrpSpPr>
          <p:grpSpPr>
            <a:xfrm rot="14981323">
              <a:off x="3731261" y="1358693"/>
              <a:ext cx="260440" cy="419626"/>
              <a:chOff x="1723871" y="2182558"/>
              <a:chExt cx="260440" cy="419626"/>
            </a:xfrm>
          </p:grpSpPr>
          <p:sp>
            <p:nvSpPr>
              <p:cNvPr id="98" name="5-Point Star 97"/>
              <p:cNvSpPr>
                <a:spLocks noChangeAspect="1"/>
              </p:cNvSpPr>
              <p:nvPr/>
            </p:nvSpPr>
            <p:spPr bwMode="auto">
              <a:xfrm>
                <a:off x="1723871" y="2411403"/>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9" name="5-Point Star 98"/>
              <p:cNvSpPr>
                <a:spLocks noChangeAspect="1"/>
              </p:cNvSpPr>
              <p:nvPr/>
            </p:nvSpPr>
            <p:spPr bwMode="auto">
              <a:xfrm>
                <a:off x="1793530" y="2182558"/>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00" name="Rectangle 99"/>
            <p:cNvSpPr/>
            <p:nvPr/>
          </p:nvSpPr>
          <p:spPr>
            <a:xfrm>
              <a:off x="4514666" y="6464804"/>
              <a:ext cx="1133580" cy="276999"/>
            </a:xfrm>
            <a:prstGeom prst="rect">
              <a:avLst/>
            </a:prstGeom>
          </p:spPr>
          <p:txBody>
            <a:bodyPr wrap="none">
              <a:spAutoFit/>
            </a:bodyPr>
            <a:lstStyle/>
            <a:p>
              <a:r>
                <a:rPr lang="en-US" sz="1200" dirty="0" smtClean="0"/>
                <a:t>[Dai, et al. 2016]</a:t>
              </a:r>
              <a:endParaRPr lang="en-US" sz="1200" dirty="0"/>
            </a:p>
          </p:txBody>
        </p:sp>
      </p:grpSp>
      <p:sp>
        <p:nvSpPr>
          <p:cNvPr id="10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Dynamic Graphs for Recommendation</a:t>
            </a:r>
            <a:endParaRPr lang="en-US" dirty="0"/>
          </a:p>
        </p:txBody>
      </p:sp>
      <p:sp>
        <p:nvSpPr>
          <p:cNvPr id="103" name="Rectangle 102"/>
          <p:cNvSpPr/>
          <p:nvPr/>
        </p:nvSpPr>
        <p:spPr>
          <a:xfrm>
            <a:off x="173181" y="1229323"/>
            <a:ext cx="3227165" cy="3416320"/>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kern="0" dirty="0" smtClean="0"/>
              <a:t>Unroll the interaction</a:t>
            </a:r>
          </a:p>
          <a:p>
            <a:pPr marL="342900" marR="0" lvl="0" indent="-342900" defTabSz="914400" eaLnBrk="1" fontAlgn="auto" latinLnBrk="0" hangingPunct="1">
              <a:lnSpc>
                <a:spcPct val="100000"/>
              </a:lnSpc>
              <a:spcBef>
                <a:spcPts val="0"/>
              </a:spcBef>
              <a:spcAft>
                <a:spcPts val="0"/>
              </a:spcAft>
              <a:buClrTx/>
              <a:buSzTx/>
              <a:buFont typeface="Arial" charset="0"/>
              <a:buNone/>
              <a:tabLst/>
              <a:defRPr/>
            </a:pPr>
            <a:r>
              <a:rPr lang="en-US" sz="2400" kern="0" dirty="0" smtClean="0"/>
              <a:t>    along timeline</a:t>
            </a:r>
          </a:p>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sz="2400" kern="0" dirty="0" smtClean="0"/>
          </a:p>
          <a:p>
            <a:pPr marL="457200" indent="-457200">
              <a:buFont typeface="+mj-lt"/>
              <a:buAutoNum type="arabicPeriod"/>
            </a:pPr>
            <a:r>
              <a:rPr lang="en-US" sz="2400" dirty="0" smtClean="0"/>
              <a:t>The bipartite </a:t>
            </a:r>
          </a:p>
          <a:p>
            <a:r>
              <a:rPr lang="en-US" sz="2400" dirty="0"/>
              <a:t> </a:t>
            </a:r>
            <a:r>
              <a:rPr lang="en-US" sz="2400" dirty="0" smtClean="0"/>
              <a:t>      interaction graph</a:t>
            </a:r>
          </a:p>
          <a:p>
            <a:endParaRPr lang="en-US" sz="2400" dirty="0"/>
          </a:p>
          <a:p>
            <a:pPr marL="457200" indent="-457200">
              <a:buAutoNum type="arabicPeriod" startAt="2"/>
            </a:pPr>
            <a:r>
              <a:rPr lang="en-US" sz="2400" dirty="0" smtClean="0"/>
              <a:t>The temporal </a:t>
            </a:r>
          </a:p>
          <a:p>
            <a:r>
              <a:rPr lang="en-US" sz="2400" dirty="0" smtClean="0"/>
              <a:t>       ordering of events</a:t>
            </a:r>
          </a:p>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sz="2400" kern="0" dirty="0" smtClean="0"/>
          </a:p>
        </p:txBody>
      </p:sp>
      <p:sp>
        <p:nvSpPr>
          <p:cNvPr id="104" name="Rectangle 103"/>
          <p:cNvSpPr/>
          <p:nvPr/>
        </p:nvSpPr>
        <p:spPr>
          <a:xfrm>
            <a:off x="85095" y="4597821"/>
            <a:ext cx="3198311" cy="1569660"/>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kern="0" dirty="0" smtClean="0"/>
              <a:t>Mini-batch training</a:t>
            </a:r>
            <a:r>
              <a:rPr lang="en-US" sz="2400" kern="0" dirty="0"/>
              <a:t> </a:t>
            </a:r>
            <a:endParaRPr lang="en-US" sz="2400" kern="0" dirty="0" smtClean="0"/>
          </a:p>
          <a:p>
            <a:pPr marR="0" lvl="0" defTabSz="914400" eaLnBrk="1" fontAlgn="auto" latinLnBrk="0" hangingPunct="1">
              <a:lnSpc>
                <a:spcPct val="100000"/>
              </a:lnSpc>
              <a:spcBef>
                <a:spcPts val="0"/>
              </a:spcBef>
              <a:spcAft>
                <a:spcPts val="0"/>
              </a:spcAft>
              <a:buClrTx/>
              <a:buSzTx/>
              <a:tabLst/>
              <a:defRPr/>
            </a:pPr>
            <a:r>
              <a:rPr lang="en-US" sz="2400" kern="0" dirty="0"/>
              <a:t> </a:t>
            </a:r>
            <a:r>
              <a:rPr lang="en-US" sz="2400" kern="0" dirty="0" smtClean="0"/>
              <a:t>    using truncated back</a:t>
            </a:r>
          </a:p>
          <a:p>
            <a:pPr marR="0" lvl="0" defTabSz="914400" eaLnBrk="1" fontAlgn="auto" latinLnBrk="0" hangingPunct="1">
              <a:lnSpc>
                <a:spcPct val="100000"/>
              </a:lnSpc>
              <a:spcBef>
                <a:spcPts val="0"/>
              </a:spcBef>
              <a:spcAft>
                <a:spcPts val="0"/>
              </a:spcAft>
              <a:buClrTx/>
              <a:buSzTx/>
              <a:tabLst/>
              <a:defRPr/>
            </a:pPr>
            <a:r>
              <a:rPr lang="en-US" sz="2400" kern="0" dirty="0" smtClean="0"/>
              <a:t>     propagation through </a:t>
            </a:r>
          </a:p>
          <a:p>
            <a:pPr marR="0" lvl="0" defTabSz="914400" eaLnBrk="1" fontAlgn="auto" latinLnBrk="0" hangingPunct="1">
              <a:lnSpc>
                <a:spcPct val="100000"/>
              </a:lnSpc>
              <a:spcBef>
                <a:spcPts val="0"/>
              </a:spcBef>
              <a:spcAft>
                <a:spcPts val="0"/>
              </a:spcAft>
              <a:buClrTx/>
              <a:buSzTx/>
              <a:tabLst/>
              <a:defRPr/>
            </a:pPr>
            <a:r>
              <a:rPr lang="en-US" sz="2400" kern="0" dirty="0"/>
              <a:t> </a:t>
            </a:r>
            <a:r>
              <a:rPr lang="en-US" sz="2400" kern="0" dirty="0" smtClean="0"/>
              <a:t>    time (BPTT)</a:t>
            </a:r>
          </a:p>
        </p:txBody>
      </p:sp>
    </p:spTree>
    <p:extLst>
      <p:ext uri="{BB962C8B-B14F-4D97-AF65-F5344CB8AC3E}">
        <p14:creationId xmlns:p14="http://schemas.microsoft.com/office/powerpoint/2010/main" val="209854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03" grpId="0"/>
      <p:bldP spid="1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5671" y="1229024"/>
            <a:ext cx="10700657" cy="4915694"/>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Experiment on recommendation</a:t>
            </a:r>
            <a:endParaRPr lang="en-US" dirty="0"/>
          </a:p>
        </p:txBody>
      </p:sp>
      <p:sp>
        <p:nvSpPr>
          <p:cNvPr id="5" name="Rectangle 4"/>
          <p:cNvSpPr/>
          <p:nvPr/>
        </p:nvSpPr>
        <p:spPr>
          <a:xfrm>
            <a:off x="569908" y="6144718"/>
            <a:ext cx="11622092" cy="461665"/>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charset="0"/>
              <a:buNone/>
              <a:tabLst/>
              <a:defRPr/>
            </a:pPr>
            <a:r>
              <a:rPr lang="en-US" sz="2400" kern="0" dirty="0" smtClean="0"/>
              <a:t>Favors ’recurrent’ events: watching TV programs; discussion on Forums; visiting restaurants</a:t>
            </a:r>
          </a:p>
        </p:txBody>
      </p:sp>
    </p:spTree>
    <p:extLst>
      <p:ext uri="{BB962C8B-B14F-4D97-AF65-F5344CB8AC3E}">
        <p14:creationId xmlns:p14="http://schemas.microsoft.com/office/powerpoint/2010/main" val="16671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50000"/>
                  </a:schemeClr>
                </a:solidFill>
              </a:rPr>
              <a:t>Review of traditional approaches</a:t>
            </a:r>
          </a:p>
          <a:p>
            <a:endParaRPr lang="en-US" dirty="0"/>
          </a:p>
          <a:p>
            <a:r>
              <a:rPr lang="en-US" dirty="0" smtClean="0">
                <a:solidFill>
                  <a:schemeClr val="bg1">
                    <a:lumMod val="50000"/>
                  </a:schemeClr>
                </a:solidFill>
              </a:rPr>
              <a:t>Our architecture</a:t>
            </a:r>
          </a:p>
          <a:p>
            <a:endParaRPr lang="en-US" dirty="0"/>
          </a:p>
          <a:p>
            <a:r>
              <a:rPr lang="en-US" dirty="0" smtClean="0">
                <a:solidFill>
                  <a:schemeClr val="bg1">
                    <a:lumMod val="50000"/>
                  </a:schemeClr>
                </a:solidFill>
              </a:rPr>
              <a:t>Experiments on RNA and molecules</a:t>
            </a:r>
          </a:p>
          <a:p>
            <a:endParaRPr lang="en-US" dirty="0"/>
          </a:p>
          <a:p>
            <a:r>
              <a:rPr lang="en-US" dirty="0" smtClean="0">
                <a:solidFill>
                  <a:schemeClr val="bg1">
                    <a:lumMod val="50000"/>
                  </a:schemeClr>
                </a:solidFill>
              </a:rPr>
              <a:t>Extension to social network and recommendation</a:t>
            </a:r>
          </a:p>
          <a:p>
            <a:endParaRPr lang="en-US" dirty="0"/>
          </a:p>
          <a:p>
            <a:r>
              <a:rPr lang="en-US" dirty="0" smtClean="0">
                <a:solidFill>
                  <a:srgbClr val="FF0000"/>
                </a:solidFill>
              </a:rPr>
              <a:t>Application in graph combinatorial optimization</a:t>
            </a:r>
            <a:endParaRPr lang="en-US" dirty="0">
              <a:solidFill>
                <a:srgbClr val="FF0000"/>
              </a:solidFill>
            </a:endParaRPr>
          </a:p>
        </p:txBody>
      </p:sp>
    </p:spTree>
    <p:extLst>
      <p:ext uri="{BB962C8B-B14F-4D97-AF65-F5344CB8AC3E}">
        <p14:creationId xmlns:p14="http://schemas.microsoft.com/office/powerpoint/2010/main" val="1284507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365126"/>
            <a:ext cx="10515600" cy="832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Learning graph opt: Motivation</a:t>
            </a:r>
            <a:endParaRPr lang="en-US" dirty="0"/>
          </a:p>
        </p:txBody>
      </p:sp>
      <p:sp>
        <p:nvSpPr>
          <p:cNvPr id="16" name="TextBox 15"/>
          <p:cNvSpPr txBox="1"/>
          <p:nvPr/>
        </p:nvSpPr>
        <p:spPr>
          <a:xfrm>
            <a:off x="631710" y="1569136"/>
            <a:ext cx="3518912" cy="461665"/>
          </a:xfrm>
          <a:prstGeom prst="rect">
            <a:avLst/>
          </a:prstGeom>
          <a:noFill/>
        </p:spPr>
        <p:txBody>
          <a:bodyPr wrap="none" rtlCol="0">
            <a:spAutoFit/>
          </a:bodyPr>
          <a:lstStyle/>
          <a:p>
            <a:pPr algn="ctr"/>
            <a:r>
              <a:rPr lang="en-US" sz="2400" kern="0" dirty="0" smtClean="0"/>
              <a:t>Minimum vertex/set cover</a:t>
            </a:r>
          </a:p>
        </p:txBody>
      </p:sp>
      <p:grpSp>
        <p:nvGrpSpPr>
          <p:cNvPr id="17" name="Group 16"/>
          <p:cNvGrpSpPr/>
          <p:nvPr/>
        </p:nvGrpSpPr>
        <p:grpSpPr>
          <a:xfrm>
            <a:off x="283969" y="2393779"/>
            <a:ext cx="6473848" cy="3555686"/>
            <a:chOff x="1011226" y="2179998"/>
            <a:chExt cx="6473848" cy="3555686"/>
          </a:xfrm>
        </p:grpSpPr>
        <p:grpSp>
          <p:nvGrpSpPr>
            <p:cNvPr id="18" name="Group 17"/>
            <p:cNvGrpSpPr/>
            <p:nvPr/>
          </p:nvGrpSpPr>
          <p:grpSpPr>
            <a:xfrm>
              <a:off x="1011226" y="2179998"/>
              <a:ext cx="6473848" cy="3555686"/>
              <a:chOff x="1011226" y="1750423"/>
              <a:chExt cx="6473848" cy="3555686"/>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8717" y="3021874"/>
                <a:ext cx="588974" cy="559526"/>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4746583"/>
                <a:ext cx="559526" cy="559526"/>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3426" y="1752600"/>
                <a:ext cx="588974" cy="559526"/>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4746583"/>
                <a:ext cx="588974" cy="559526"/>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074" y="1878874"/>
                <a:ext cx="559526" cy="559526"/>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3286" y="3566160"/>
                <a:ext cx="559526" cy="559526"/>
              </a:xfrm>
              <a:prstGeom prst="rect">
                <a:avLst/>
              </a:prstGeom>
              <a:effectLst>
                <a:outerShdw blurRad="50800" dist="38100" dir="2700000" algn="tl" rotWithShape="0">
                  <a:prstClr val="black">
                    <a:alpha val="40000"/>
                  </a:prstClr>
                </a:outerShdw>
              </a:effectLst>
            </p:spPr>
          </p:pic>
          <p:cxnSp>
            <p:nvCxnSpPr>
              <p:cNvPr id="27" name="Straight Connector 26"/>
              <p:cNvCxnSpPr>
                <a:stCxn id="23" idx="2"/>
                <a:endCxn id="26" idx="0"/>
              </p:cNvCxnSpPr>
              <p:nvPr/>
            </p:nvCxnSpPr>
            <p:spPr bwMode="auto">
              <a:xfrm>
                <a:off x="3667913" y="2312126"/>
                <a:ext cx="585136" cy="125403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8" name="Straight Connector 27"/>
              <p:cNvCxnSpPr>
                <a:stCxn id="25" idx="3"/>
                <a:endCxn id="23" idx="1"/>
              </p:cNvCxnSpPr>
              <p:nvPr/>
            </p:nvCxnSpPr>
            <p:spPr bwMode="auto">
              <a:xfrm flipV="1">
                <a:off x="1752600" y="2032363"/>
                <a:ext cx="1620826" cy="12627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9" name="Straight Connector 28"/>
              <p:cNvCxnSpPr>
                <a:stCxn id="25" idx="2"/>
                <a:endCxn id="21" idx="1"/>
              </p:cNvCxnSpPr>
              <p:nvPr/>
            </p:nvCxnSpPr>
            <p:spPr bwMode="auto">
              <a:xfrm>
                <a:off x="1472837" y="2438400"/>
                <a:ext cx="985880" cy="863237"/>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0" name="Straight Connector 29"/>
              <p:cNvCxnSpPr>
                <a:stCxn id="21" idx="0"/>
                <a:endCxn id="23" idx="2"/>
              </p:cNvCxnSpPr>
              <p:nvPr/>
            </p:nvCxnSpPr>
            <p:spPr bwMode="auto">
              <a:xfrm flipV="1">
                <a:off x="2753204" y="2312126"/>
                <a:ext cx="914709" cy="709748"/>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1" name="Straight Connector 30"/>
              <p:cNvCxnSpPr>
                <a:stCxn id="24" idx="0"/>
                <a:endCxn id="21" idx="2"/>
              </p:cNvCxnSpPr>
              <p:nvPr/>
            </p:nvCxnSpPr>
            <p:spPr bwMode="auto">
              <a:xfrm flipV="1">
                <a:off x="2199487" y="3581400"/>
                <a:ext cx="553717" cy="1165183"/>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2" name="Straight Connector 31"/>
              <p:cNvCxnSpPr>
                <a:stCxn id="24" idx="3"/>
                <a:endCxn id="26" idx="2"/>
              </p:cNvCxnSpPr>
              <p:nvPr/>
            </p:nvCxnSpPr>
            <p:spPr bwMode="auto">
              <a:xfrm flipV="1">
                <a:off x="2493974" y="4125686"/>
                <a:ext cx="1759075" cy="900660"/>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3" name="Straight Connector 32"/>
              <p:cNvCxnSpPr>
                <a:stCxn id="24" idx="3"/>
                <a:endCxn id="22" idx="1"/>
              </p:cNvCxnSpPr>
              <p:nvPr/>
            </p:nvCxnSpPr>
            <p:spPr bwMode="auto">
              <a:xfrm>
                <a:off x="2493974" y="5026346"/>
                <a:ext cx="1468426" cy="0"/>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6100" y="1750423"/>
                <a:ext cx="588974" cy="559526"/>
              </a:xfrm>
              <a:prstGeom prst="rect">
                <a:avLst/>
              </a:prstGeom>
              <a:effectLst>
                <a:outerShdw blurRad="50800" dist="38100" dir="2700000" algn="tl" rotWithShape="0">
                  <a:prstClr val="black">
                    <a:alpha val="40000"/>
                  </a:prstClr>
                </a:outerShdw>
              </a:effectLst>
            </p:spPr>
          </p:pic>
          <p:cxnSp>
            <p:nvCxnSpPr>
              <p:cNvPr id="35" name="Straight Connector 34"/>
              <p:cNvCxnSpPr>
                <a:endCxn id="35" idx="1"/>
              </p:cNvCxnSpPr>
              <p:nvPr/>
            </p:nvCxnSpPr>
            <p:spPr bwMode="auto">
              <a:xfrm flipV="1">
                <a:off x="5583937" y="2030186"/>
                <a:ext cx="1312163" cy="2177"/>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226" y="3609025"/>
                <a:ext cx="588974" cy="559526"/>
              </a:xfrm>
              <a:prstGeom prst="rect">
                <a:avLst/>
              </a:prstGeom>
              <a:effectLst>
                <a:outerShdw blurRad="50800" dist="38100" dir="2700000" algn="tl" rotWithShape="0">
                  <a:prstClr val="black">
                    <a:alpha val="40000"/>
                  </a:prstClr>
                </a:outerShdw>
              </a:effectLst>
            </p:spPr>
          </p:pic>
          <p:cxnSp>
            <p:nvCxnSpPr>
              <p:cNvPr id="37" name="Straight Connector 36"/>
              <p:cNvCxnSpPr>
                <a:stCxn id="24" idx="1"/>
                <a:endCxn id="37" idx="2"/>
              </p:cNvCxnSpPr>
              <p:nvPr/>
            </p:nvCxnSpPr>
            <p:spPr bwMode="auto">
              <a:xfrm flipH="1" flipV="1">
                <a:off x="1305713" y="4168551"/>
                <a:ext cx="599287" cy="857795"/>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grpSp>
            <p:nvGrpSpPr>
              <p:cNvPr id="38" name="Group 37"/>
              <p:cNvGrpSpPr/>
              <p:nvPr/>
            </p:nvGrpSpPr>
            <p:grpSpPr>
              <a:xfrm>
                <a:off x="4253049" y="2312126"/>
                <a:ext cx="1995351" cy="1620458"/>
                <a:chOff x="4253049" y="2312126"/>
                <a:chExt cx="1995351" cy="1620458"/>
              </a:xfrm>
            </p:grpSpPr>
            <p:cxnSp>
              <p:nvCxnSpPr>
                <p:cNvPr id="44" name="Straight Connector 43"/>
                <p:cNvCxnSpPr>
                  <a:stCxn id="26" idx="0"/>
                </p:cNvCxnSpPr>
                <p:nvPr/>
              </p:nvCxnSpPr>
              <p:spPr bwMode="auto">
                <a:xfrm flipV="1">
                  <a:off x="4253049" y="2312126"/>
                  <a:ext cx="1036401" cy="125403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5" name="Straight Connector 44"/>
                <p:cNvCxnSpPr/>
                <p:nvPr/>
              </p:nvCxnSpPr>
              <p:spPr bwMode="auto">
                <a:xfrm flipV="1">
                  <a:off x="4405449" y="2931006"/>
                  <a:ext cx="1779269" cy="787555"/>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6" name="Straight Connector 45"/>
                <p:cNvCxnSpPr/>
                <p:nvPr/>
              </p:nvCxnSpPr>
              <p:spPr bwMode="auto">
                <a:xfrm>
                  <a:off x="4405449" y="3718560"/>
                  <a:ext cx="1842951" cy="21402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grpSp>
          <p:cxnSp>
            <p:nvCxnSpPr>
              <p:cNvPr id="39" name="Straight Connector 38"/>
              <p:cNvCxnSpPr>
                <a:stCxn id="26" idx="2"/>
                <a:endCxn id="22" idx="0"/>
              </p:cNvCxnSpPr>
              <p:nvPr/>
            </p:nvCxnSpPr>
            <p:spPr bwMode="auto">
              <a:xfrm flipH="1">
                <a:off x="4242163" y="4125686"/>
                <a:ext cx="10886" cy="620897"/>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0" name="Straight Connector 39"/>
              <p:cNvCxnSpPr>
                <a:stCxn id="25" idx="2"/>
                <a:endCxn id="37" idx="0"/>
              </p:cNvCxnSpPr>
              <p:nvPr/>
            </p:nvCxnSpPr>
            <p:spPr bwMode="auto">
              <a:xfrm flipH="1">
                <a:off x="1305713" y="2438400"/>
                <a:ext cx="167124" cy="1170625"/>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4718" y="2651243"/>
                <a:ext cx="588974" cy="559526"/>
              </a:xfrm>
              <a:prstGeom prst="rect">
                <a:avLst/>
              </a:prstGeom>
              <a:effectLst>
                <a:outerShdw blurRad="50800" dist="38100" dir="2700000" algn="tl" rotWithShape="0">
                  <a:prstClr val="black">
                    <a:alpha val="40000"/>
                  </a:prstClr>
                </a:outerShdw>
              </a:effectLst>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652821"/>
                <a:ext cx="559526" cy="559526"/>
              </a:xfrm>
              <a:prstGeom prst="rect">
                <a:avLst/>
              </a:prstGeom>
              <a:effectLst>
                <a:outerShdw blurRad="50800" dist="38100" dir="2700000" algn="tl" rotWithShape="0">
                  <a:prstClr val="black">
                    <a:alpha val="40000"/>
                  </a:prstClr>
                </a:outerShdw>
              </a:effectLst>
            </p:spPr>
          </p:pic>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4963" y="1752600"/>
                <a:ext cx="588974" cy="559526"/>
              </a:xfrm>
              <a:prstGeom prst="rect">
                <a:avLst/>
              </a:prstGeom>
              <a:effectLst>
                <a:outerShdw blurRad="50800" dist="38100" dir="2700000" algn="tl" rotWithShape="0">
                  <a:prstClr val="black">
                    <a:alpha val="40000"/>
                  </a:prstClr>
                </a:outerShdw>
              </a:effectLst>
            </p:spPr>
          </p:pic>
        </p:grpSp>
        <p:cxnSp>
          <p:nvCxnSpPr>
            <p:cNvPr id="19" name="Straight Connector 18"/>
            <p:cNvCxnSpPr>
              <a:endCxn id="35" idx="2"/>
            </p:cNvCxnSpPr>
            <p:nvPr/>
          </p:nvCxnSpPr>
          <p:spPr bwMode="auto">
            <a:xfrm flipV="1">
              <a:off x="6773692" y="2739524"/>
              <a:ext cx="416895" cy="621057"/>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0" name="Straight Connector 19"/>
            <p:cNvCxnSpPr/>
            <p:nvPr/>
          </p:nvCxnSpPr>
          <p:spPr bwMode="auto">
            <a:xfrm flipH="1" flipV="1">
              <a:off x="6479205" y="3640344"/>
              <a:ext cx="48958" cy="442052"/>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gr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4376" y="3893446"/>
            <a:ext cx="484557" cy="475963"/>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8274" y="3566979"/>
            <a:ext cx="484557" cy="475963"/>
          </a:xfrm>
          <a:prstGeom prst="rect">
            <a:avLst/>
          </a:prstGeom>
        </p:spPr>
      </p:pic>
      <p:graphicFrame>
        <p:nvGraphicFramePr>
          <p:cNvPr id="2" name="Diagram 1"/>
          <p:cNvGraphicFramePr/>
          <p:nvPr>
            <p:extLst>
              <p:ext uri="{D42A27DB-BD31-4B8C-83A1-F6EECF244321}">
                <p14:modId xmlns:p14="http://schemas.microsoft.com/office/powerpoint/2010/main" val="2034562515"/>
              </p:ext>
            </p:extLst>
          </p:nvPr>
        </p:nvGraphicFramePr>
        <p:xfrm>
          <a:off x="6769624" y="1505091"/>
          <a:ext cx="5276224" cy="35174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0" name="TextBox 49"/>
          <p:cNvSpPr txBox="1"/>
          <p:nvPr/>
        </p:nvSpPr>
        <p:spPr>
          <a:xfrm>
            <a:off x="5751948" y="5585270"/>
            <a:ext cx="5439310" cy="523220"/>
          </a:xfrm>
          <a:prstGeom prst="rect">
            <a:avLst/>
          </a:prstGeom>
          <a:noFill/>
          <a:ln>
            <a:solidFill>
              <a:schemeClr val="accent1">
                <a:hueOff val="0"/>
                <a:satOff val="0"/>
                <a:lumOff val="0"/>
              </a:schemeClr>
            </a:solidFill>
          </a:ln>
        </p:spPr>
        <p:txBody>
          <a:bodyPr wrap="none" rtlCol="0">
            <a:spAutoFit/>
          </a:bodyPr>
          <a:lstStyle/>
          <a:p>
            <a:pPr algn="ctr"/>
            <a:r>
              <a:rPr lang="en-US" sz="2800" kern="0" dirty="0" smtClean="0"/>
              <a:t>Cannot learn from solved instances!</a:t>
            </a:r>
          </a:p>
        </p:txBody>
      </p:sp>
    </p:spTree>
    <p:extLst>
      <p:ext uri="{BB962C8B-B14F-4D97-AF65-F5344CB8AC3E}">
        <p14:creationId xmlns:p14="http://schemas.microsoft.com/office/powerpoint/2010/main" val="3075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Graphic spid="2" grpId="0">
        <p:bldAsOne/>
      </p:bldGraphic>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365126"/>
            <a:ext cx="10515600" cy="832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Learning graph opt: Motivation</a:t>
            </a:r>
            <a:endParaRPr lang="en-US" dirty="0"/>
          </a:p>
        </p:txBody>
      </p:sp>
      <p:sp>
        <p:nvSpPr>
          <p:cNvPr id="47" name="TextBox 46"/>
          <p:cNvSpPr txBox="1"/>
          <p:nvPr/>
        </p:nvSpPr>
        <p:spPr>
          <a:xfrm>
            <a:off x="342308" y="1394964"/>
            <a:ext cx="5142755" cy="461665"/>
          </a:xfrm>
          <a:prstGeom prst="rect">
            <a:avLst/>
          </a:prstGeom>
          <a:noFill/>
        </p:spPr>
        <p:txBody>
          <a:bodyPr wrap="none" rtlCol="0">
            <a:spAutoFit/>
          </a:bodyPr>
          <a:lstStyle/>
          <a:p>
            <a:pPr marL="342900" indent="-342900" algn="ctr">
              <a:buFont typeface="Arial" charset="0"/>
              <a:buChar char="•"/>
            </a:pPr>
            <a:r>
              <a:rPr lang="en-US" sz="2400" kern="0" dirty="0" smtClean="0"/>
              <a:t>Data from same / similar distribution</a:t>
            </a:r>
          </a:p>
        </p:txBody>
      </p:sp>
      <p:sp>
        <p:nvSpPr>
          <p:cNvPr id="4" name="Rectangle 3"/>
          <p:cNvSpPr/>
          <p:nvPr/>
        </p:nvSpPr>
        <p:spPr>
          <a:xfrm>
            <a:off x="806377" y="1955396"/>
            <a:ext cx="4214615" cy="461665"/>
          </a:xfrm>
          <a:prstGeom prst="rect">
            <a:avLst/>
          </a:prstGeom>
        </p:spPr>
        <p:txBody>
          <a:bodyPr wrap="none">
            <a:spAutoFit/>
          </a:bodyPr>
          <a:lstStyle/>
          <a:p>
            <a:r>
              <a:rPr lang="en-US" sz="2400" b="0" i="0" dirty="0" smtClean="0">
                <a:solidFill>
                  <a:srgbClr val="000000"/>
                </a:solidFill>
                <a:effectLst/>
                <a:latin typeface="Linux Libertine" charset="0"/>
              </a:rPr>
              <a:t>Social network: </a:t>
            </a:r>
            <a:r>
              <a:rPr lang="en-US" sz="2400" b="0" i="0" dirty="0" err="1" smtClean="0">
                <a:solidFill>
                  <a:srgbClr val="000000"/>
                </a:solidFill>
                <a:effectLst/>
                <a:latin typeface="Linux Libertine" charset="0"/>
              </a:rPr>
              <a:t>Barabási</a:t>
            </a:r>
            <a:r>
              <a:rPr lang="en-US" sz="2400" b="0" i="0" dirty="0" smtClean="0">
                <a:solidFill>
                  <a:srgbClr val="000000"/>
                </a:solidFill>
                <a:effectLst/>
                <a:latin typeface="Linux Libertine" charset="0"/>
              </a:rPr>
              <a:t>–Albert</a:t>
            </a:r>
            <a:endParaRPr lang="en-US" sz="2400" b="0" i="0" dirty="0">
              <a:solidFill>
                <a:srgbClr val="000000"/>
              </a:solidFill>
              <a:effectLst/>
              <a:latin typeface="Linux Libertine" charset="0"/>
            </a:endParaRPr>
          </a:p>
        </p:txBody>
      </p:sp>
      <p:pic>
        <p:nvPicPr>
          <p:cNvPr id="5" name="Picture 4"/>
          <p:cNvPicPr>
            <a:picLocks noChangeAspect="1"/>
          </p:cNvPicPr>
          <p:nvPr/>
        </p:nvPicPr>
        <p:blipFill>
          <a:blip r:embed="rId2"/>
          <a:stretch>
            <a:fillRect/>
          </a:stretch>
        </p:blipFill>
        <p:spPr>
          <a:xfrm>
            <a:off x="538251" y="2362814"/>
            <a:ext cx="3103795" cy="1810547"/>
          </a:xfrm>
          <a:prstGeom prst="rect">
            <a:avLst/>
          </a:prstGeom>
        </p:spPr>
      </p:pic>
      <p:sp>
        <p:nvSpPr>
          <p:cNvPr id="51" name="Rectangle 50"/>
          <p:cNvSpPr/>
          <p:nvPr/>
        </p:nvSpPr>
        <p:spPr>
          <a:xfrm>
            <a:off x="838200" y="3992887"/>
            <a:ext cx="4336444" cy="830997"/>
          </a:xfrm>
          <a:prstGeom prst="rect">
            <a:avLst/>
          </a:prstGeom>
        </p:spPr>
        <p:txBody>
          <a:bodyPr wrap="none">
            <a:spAutoFit/>
          </a:bodyPr>
          <a:lstStyle/>
          <a:p>
            <a:r>
              <a:rPr lang="en-US" sz="2400" b="0" i="0" dirty="0" smtClean="0">
                <a:solidFill>
                  <a:srgbClr val="000000"/>
                </a:solidFill>
                <a:effectLst/>
                <a:latin typeface="Linux Libertine" charset="0"/>
              </a:rPr>
              <a:t>Road network: fixed graph with </a:t>
            </a:r>
          </a:p>
          <a:p>
            <a:r>
              <a:rPr lang="en-US" sz="2400" dirty="0">
                <a:solidFill>
                  <a:srgbClr val="000000"/>
                </a:solidFill>
                <a:latin typeface="Linux Libertine" charset="0"/>
              </a:rPr>
              <a:t> </a:t>
            </a:r>
            <a:r>
              <a:rPr lang="en-US" sz="2400" dirty="0" smtClean="0">
                <a:solidFill>
                  <a:srgbClr val="000000"/>
                </a:solidFill>
                <a:latin typeface="Linux Libertine" charset="0"/>
              </a:rPr>
              <a:t>                 </a:t>
            </a:r>
            <a:r>
              <a:rPr lang="en-US" sz="2400" b="0" i="0" dirty="0" smtClean="0">
                <a:solidFill>
                  <a:srgbClr val="000000"/>
                </a:solidFill>
                <a:effectLst/>
                <a:latin typeface="Linux Libertine" charset="0"/>
              </a:rPr>
              <a:t>evolving edge weights</a:t>
            </a:r>
            <a:endParaRPr lang="en-US" sz="2400" b="0" i="0" dirty="0">
              <a:solidFill>
                <a:srgbClr val="000000"/>
              </a:solidFill>
              <a:effectLst/>
              <a:latin typeface="Linux Libertine" charset="0"/>
            </a:endParaRPr>
          </a:p>
        </p:txBody>
      </p:sp>
      <p:pic>
        <p:nvPicPr>
          <p:cNvPr id="6" name="Picture 5"/>
          <p:cNvPicPr>
            <a:picLocks noChangeAspect="1"/>
          </p:cNvPicPr>
          <p:nvPr/>
        </p:nvPicPr>
        <p:blipFill>
          <a:blip r:embed="rId3"/>
          <a:stretch>
            <a:fillRect/>
          </a:stretch>
        </p:blipFill>
        <p:spPr>
          <a:xfrm>
            <a:off x="1295399" y="4806652"/>
            <a:ext cx="2841170" cy="2029407"/>
          </a:xfrm>
          <a:prstGeom prst="rect">
            <a:avLst/>
          </a:prstGeom>
        </p:spPr>
      </p:pic>
      <p:pic>
        <p:nvPicPr>
          <p:cNvPr id="7" name="Picture 6"/>
          <p:cNvPicPr>
            <a:picLocks noChangeAspect="1"/>
          </p:cNvPicPr>
          <p:nvPr/>
        </p:nvPicPr>
        <p:blipFill>
          <a:blip r:embed="rId4"/>
          <a:stretch>
            <a:fillRect/>
          </a:stretch>
        </p:blipFill>
        <p:spPr>
          <a:xfrm>
            <a:off x="3680743" y="2312346"/>
            <a:ext cx="2368463" cy="1785257"/>
          </a:xfrm>
          <a:prstGeom prst="rect">
            <a:avLst/>
          </a:prstGeom>
        </p:spPr>
      </p:pic>
      <p:sp>
        <p:nvSpPr>
          <p:cNvPr id="52" name="Rectangle 51"/>
          <p:cNvSpPr/>
          <p:nvPr/>
        </p:nvSpPr>
        <p:spPr>
          <a:xfrm>
            <a:off x="10120235" y="6526194"/>
            <a:ext cx="2006447" cy="276999"/>
          </a:xfrm>
          <a:prstGeom prst="rect">
            <a:avLst/>
          </a:prstGeom>
        </p:spPr>
        <p:txBody>
          <a:bodyPr wrap="none">
            <a:spAutoFit/>
          </a:bodyPr>
          <a:lstStyle/>
          <a:p>
            <a:r>
              <a:rPr lang="en-US" sz="1200" dirty="0" smtClean="0"/>
              <a:t>Images taken </a:t>
            </a:r>
            <a:r>
              <a:rPr lang="en-US" sz="1200" smtClean="0"/>
              <a:t>from Wikipedia</a:t>
            </a:r>
            <a:endParaRPr lang="en-US" sz="1200" dirty="0"/>
          </a:p>
        </p:txBody>
      </p:sp>
      <p:sp>
        <p:nvSpPr>
          <p:cNvPr id="53" name="TextBox 52"/>
          <p:cNvSpPr txBox="1"/>
          <p:nvPr/>
        </p:nvSpPr>
        <p:spPr>
          <a:xfrm>
            <a:off x="6918718" y="2036767"/>
            <a:ext cx="3201517" cy="461665"/>
          </a:xfrm>
          <a:prstGeom prst="rect">
            <a:avLst/>
          </a:prstGeom>
          <a:solidFill>
            <a:schemeClr val="accent6">
              <a:lumMod val="20000"/>
              <a:lumOff val="80000"/>
            </a:schemeClr>
          </a:solidFill>
          <a:ln>
            <a:solidFill>
              <a:schemeClr val="accent1">
                <a:hueOff val="0"/>
                <a:satOff val="0"/>
                <a:lumOff val="0"/>
              </a:schemeClr>
            </a:solidFill>
          </a:ln>
        </p:spPr>
        <p:txBody>
          <a:bodyPr wrap="none" rtlCol="0">
            <a:spAutoFit/>
          </a:bodyPr>
          <a:lstStyle/>
          <a:p>
            <a:pPr marL="342900" indent="-342900" algn="ctr">
              <a:buFont typeface="Arial" charset="0"/>
              <a:buChar char="•"/>
            </a:pPr>
            <a:r>
              <a:rPr lang="en-US" sz="2400" kern="0" dirty="0" smtClean="0"/>
              <a:t>Supervised learning? </a:t>
            </a:r>
          </a:p>
        </p:txBody>
      </p:sp>
      <p:sp>
        <p:nvSpPr>
          <p:cNvPr id="54" name="TextBox 53"/>
          <p:cNvSpPr txBox="1"/>
          <p:nvPr/>
        </p:nvSpPr>
        <p:spPr>
          <a:xfrm>
            <a:off x="6918718" y="4173025"/>
            <a:ext cx="3651962" cy="461665"/>
          </a:xfrm>
          <a:prstGeom prst="rect">
            <a:avLst/>
          </a:prstGeom>
          <a:solidFill>
            <a:schemeClr val="accent6">
              <a:lumMod val="20000"/>
              <a:lumOff val="80000"/>
            </a:schemeClr>
          </a:solidFill>
          <a:ln>
            <a:solidFill>
              <a:schemeClr val="accent1">
                <a:hueOff val="0"/>
                <a:satOff val="0"/>
                <a:lumOff val="0"/>
              </a:schemeClr>
            </a:solidFill>
          </a:ln>
        </p:spPr>
        <p:txBody>
          <a:bodyPr wrap="none" rtlCol="0">
            <a:spAutoFit/>
          </a:bodyPr>
          <a:lstStyle/>
          <a:p>
            <a:pPr marL="342900" indent="-342900" algn="ctr">
              <a:buFont typeface="Arial" charset="0"/>
              <a:buChar char="•"/>
            </a:pPr>
            <a:r>
              <a:rPr lang="en-US" sz="2400" kern="0" dirty="0" smtClean="0"/>
              <a:t>Reinforcement learning</a:t>
            </a:r>
            <a:r>
              <a:rPr lang="en-US" sz="2400" kern="0" dirty="0"/>
              <a:t>!</a:t>
            </a:r>
            <a:r>
              <a:rPr lang="en-US" sz="2400" kern="0" dirty="0" smtClean="0"/>
              <a:t> </a:t>
            </a:r>
          </a:p>
        </p:txBody>
      </p:sp>
      <p:sp>
        <p:nvSpPr>
          <p:cNvPr id="55" name="TextBox 54"/>
          <p:cNvSpPr txBox="1"/>
          <p:nvPr/>
        </p:nvSpPr>
        <p:spPr>
          <a:xfrm>
            <a:off x="7228097" y="2843298"/>
            <a:ext cx="3033203" cy="461665"/>
          </a:xfrm>
          <a:prstGeom prst="rect">
            <a:avLst/>
          </a:prstGeom>
          <a:noFill/>
        </p:spPr>
        <p:txBody>
          <a:bodyPr wrap="none" rtlCol="0">
            <a:spAutoFit/>
          </a:bodyPr>
          <a:lstStyle/>
          <a:p>
            <a:pPr marL="342900" indent="-342900" algn="ctr">
              <a:buFont typeface="Arial" charset="0"/>
              <a:buChar char="•"/>
            </a:pPr>
            <a:r>
              <a:rPr lang="en-US" sz="2400" kern="0" smtClean="0"/>
              <a:t>No such supervision</a:t>
            </a:r>
            <a:endParaRPr lang="en-US" sz="2400" kern="0" dirty="0" smtClean="0"/>
          </a:p>
        </p:txBody>
      </p:sp>
      <p:sp>
        <p:nvSpPr>
          <p:cNvPr id="56" name="TextBox 55"/>
          <p:cNvSpPr txBox="1"/>
          <p:nvPr/>
        </p:nvSpPr>
        <p:spPr>
          <a:xfrm>
            <a:off x="7228097" y="5271919"/>
            <a:ext cx="3844322" cy="461665"/>
          </a:xfrm>
          <a:prstGeom prst="rect">
            <a:avLst/>
          </a:prstGeom>
          <a:noFill/>
        </p:spPr>
        <p:txBody>
          <a:bodyPr wrap="none" rtlCol="0">
            <a:spAutoFit/>
          </a:bodyPr>
          <a:lstStyle/>
          <a:p>
            <a:pPr marL="342900" indent="-342900" algn="ctr">
              <a:buFont typeface="Arial" charset="0"/>
              <a:buChar char="•"/>
            </a:pPr>
            <a:r>
              <a:rPr lang="en-US" sz="2400" kern="0" dirty="0" smtClean="0"/>
              <a:t>Learning </a:t>
            </a:r>
            <a:r>
              <a:rPr lang="en-US" sz="2400" kern="0" smtClean="0"/>
              <a:t>by trial and error</a:t>
            </a:r>
            <a:endParaRPr lang="en-US" sz="2400" kern="0" dirty="0" smtClean="0"/>
          </a:p>
        </p:txBody>
      </p:sp>
    </p:spTree>
    <p:extLst>
      <p:ext uri="{BB962C8B-B14F-4D97-AF65-F5344CB8AC3E}">
        <p14:creationId xmlns:p14="http://schemas.microsoft.com/office/powerpoint/2010/main" val="211191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 grpId="0"/>
      <p:bldP spid="51" grpId="0"/>
      <p:bldP spid="52" grpId="0"/>
      <p:bldP spid="53" grpId="0" animBg="1"/>
      <p:bldP spid="54" grpId="0" animBg="1"/>
      <p:bldP spid="55" grpId="0"/>
      <p:bldP spid="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365126"/>
            <a:ext cx="10515600" cy="832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Learning graph opt: RL background </a:t>
            </a:r>
            <a:endParaRPr lang="en-US" dirty="0"/>
          </a:p>
        </p:txBody>
      </p:sp>
      <p:sp>
        <p:nvSpPr>
          <p:cNvPr id="5" name="Rectangle 4"/>
          <p:cNvSpPr/>
          <p:nvPr/>
        </p:nvSpPr>
        <p:spPr>
          <a:xfrm>
            <a:off x="10066380" y="6470205"/>
            <a:ext cx="1804340" cy="276999"/>
          </a:xfrm>
          <a:prstGeom prst="rect">
            <a:avLst/>
          </a:prstGeom>
        </p:spPr>
        <p:txBody>
          <a:bodyPr wrap="none">
            <a:spAutoFit/>
          </a:bodyPr>
          <a:lstStyle/>
          <a:p>
            <a:r>
              <a:rPr lang="en-US" sz="1200" dirty="0" smtClean="0"/>
              <a:t>[Minh, et al. Nature 2015]</a:t>
            </a:r>
            <a:endParaRPr lang="en-US" sz="1200" dirty="0"/>
          </a:p>
        </p:txBody>
      </p:sp>
      <mc:AlternateContent xmlns:mc="http://schemas.openxmlformats.org/markup-compatibility/2006" xmlns:a14="http://schemas.microsoft.com/office/drawing/2010/main">
        <mc:Choice Requires="a14">
          <p:sp>
            <p:nvSpPr>
              <p:cNvPr id="9" name="Rounded Rectangular Callout 8"/>
              <p:cNvSpPr/>
              <p:nvPr/>
            </p:nvSpPr>
            <p:spPr bwMode="auto">
              <a:xfrm>
                <a:off x="5528263" y="5696537"/>
                <a:ext cx="3657600" cy="773668"/>
              </a:xfrm>
              <a:prstGeom prst="wedgeRoundRectCallout">
                <a:avLst>
                  <a:gd name="adj1" fmla="val -48876"/>
                  <a:gd name="adj2" fmla="val -69151"/>
                  <a:gd name="adj3" fmla="val 16667"/>
                </a:avLst>
              </a:prstGeom>
              <a:solidFill>
                <a:schemeClr val="bg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rPr>
                  <a:t>Greedy policy</a:t>
                </a:r>
                <a:r>
                  <a:rPr kumimoji="0" lang="en-US" sz="2400" b="0" i="0" u="none" strike="noStrike" cap="none" normalizeH="0" dirty="0" smtClean="0">
                    <a:ln>
                      <a:noFill/>
                    </a:ln>
                    <a:solidFill>
                      <a:schemeClr val="tx1"/>
                    </a:solidFill>
                    <a:effectLst/>
                    <a:latin typeface="+mj-lt"/>
                  </a:rPr>
                  <a:t>: </a:t>
                </a:r>
              </a:p>
              <a:p>
                <a:pPr algn="ctr" fontAlgn="base">
                  <a:spcBef>
                    <a:spcPct val="0"/>
                  </a:spcBef>
                  <a:spcAft>
                    <a:spcPct val="0"/>
                  </a:spcAft>
                </a:pPr>
                <a14:m>
                  <m:oMathPara xmlns:m="http://schemas.openxmlformats.org/officeDocument/2006/math">
                    <m:oMathParaPr>
                      <m:jc m:val="centerGroup"/>
                    </m:oMathParaPr>
                    <m:oMath xmlns:m="http://schemas.openxmlformats.org/officeDocument/2006/math">
                      <m:sSup>
                        <m:sSupPr>
                          <m:ctrlPr>
                            <a:rPr kumimoji="0" lang="en-US" sz="2400" b="0" i="1" u="none" strike="noStrike" cap="none" normalizeH="0" dirty="0" smtClean="0">
                              <a:ln>
                                <a:noFill/>
                              </a:ln>
                              <a:solidFill>
                                <a:schemeClr val="tx1"/>
                              </a:solidFill>
                              <a:effectLst/>
                              <a:latin typeface="Cambria Math" charset="0"/>
                            </a:rPr>
                          </m:ctrlPr>
                        </m:sSupPr>
                        <m:e>
                          <m:r>
                            <a:rPr kumimoji="0" lang="en-US" sz="2400" b="0" i="1" u="none" strike="noStrike" cap="none" normalizeH="0" dirty="0" smtClean="0">
                              <a:ln>
                                <a:noFill/>
                              </a:ln>
                              <a:solidFill>
                                <a:schemeClr val="tx1"/>
                              </a:solidFill>
                              <a:effectLst/>
                              <a:latin typeface="Cambria Math"/>
                            </a:rPr>
                            <m:t>𝑖</m:t>
                          </m:r>
                        </m:e>
                        <m:sup>
                          <m:r>
                            <a:rPr kumimoji="0" lang="en-US" sz="2400" b="0" i="1" u="none" strike="noStrike" cap="none" normalizeH="0" dirty="0" smtClean="0">
                              <a:ln>
                                <a:noFill/>
                              </a:ln>
                              <a:solidFill>
                                <a:schemeClr val="tx1"/>
                              </a:solidFill>
                              <a:effectLst/>
                              <a:latin typeface="Cambria Math"/>
                            </a:rPr>
                            <m:t>∗</m:t>
                          </m:r>
                        </m:sup>
                      </m:sSup>
                      <m:r>
                        <a:rPr kumimoji="0" lang="en-US" sz="2400" b="0" i="1" u="none" strike="noStrike" cap="none" normalizeH="0" dirty="0" smtClean="0">
                          <a:ln>
                            <a:noFill/>
                          </a:ln>
                          <a:solidFill>
                            <a:schemeClr val="tx1"/>
                          </a:solidFill>
                          <a:effectLst/>
                          <a:latin typeface="Cambria Math"/>
                        </a:rPr>
                        <m:t>=</m:t>
                      </m:r>
                      <m:r>
                        <a:rPr kumimoji="0" lang="en-US" sz="2400" b="0" i="1" u="none" strike="noStrike" cap="none" normalizeH="0" dirty="0" smtClean="0">
                          <a:ln>
                            <a:noFill/>
                          </a:ln>
                          <a:solidFill>
                            <a:schemeClr val="tx1"/>
                          </a:solidFill>
                          <a:effectLst/>
                          <a:latin typeface="Cambria Math"/>
                        </a:rPr>
                        <m:t>𝑎𝑟𝑔𝑚𝑎</m:t>
                      </m:r>
                      <m:sSub>
                        <m:sSubPr>
                          <m:ctrlPr>
                            <a:rPr kumimoji="0" lang="en-US" sz="2400" b="0" i="1" u="none" strike="noStrike" cap="none" normalizeH="0" dirty="0" smtClean="0">
                              <a:ln>
                                <a:noFill/>
                              </a:ln>
                              <a:solidFill>
                                <a:schemeClr val="tx1"/>
                              </a:solidFill>
                              <a:effectLst/>
                              <a:latin typeface="Cambria Math" charset="0"/>
                            </a:rPr>
                          </m:ctrlPr>
                        </m:sSubPr>
                        <m:e>
                          <m:r>
                            <a:rPr kumimoji="0" lang="en-US" sz="2400" b="0" i="1" u="none" strike="noStrike" cap="none" normalizeH="0" dirty="0" smtClean="0">
                              <a:ln>
                                <a:noFill/>
                              </a:ln>
                              <a:solidFill>
                                <a:schemeClr val="tx1"/>
                              </a:solidFill>
                              <a:effectLst/>
                              <a:latin typeface="Cambria Math"/>
                            </a:rPr>
                            <m:t>𝑥</m:t>
                          </m:r>
                        </m:e>
                        <m:sub>
                          <m:r>
                            <a:rPr kumimoji="0" lang="en-US" sz="2400" b="0" i="1" u="none" strike="noStrike" cap="none" normalizeH="0" dirty="0" smtClean="0">
                              <a:ln>
                                <a:noFill/>
                              </a:ln>
                              <a:solidFill>
                                <a:schemeClr val="tx1"/>
                              </a:solidFill>
                              <a:effectLst/>
                              <a:latin typeface="Cambria Math"/>
                            </a:rPr>
                            <m:t>𝑖</m:t>
                          </m:r>
                        </m:sub>
                      </m:sSub>
                      <m:r>
                        <a:rPr kumimoji="0" lang="en-US" sz="2400" b="0" i="1" u="none" strike="noStrike" cap="none" normalizeH="0" dirty="0" smtClean="0">
                          <a:ln>
                            <a:noFill/>
                          </a:ln>
                          <a:solidFill>
                            <a:schemeClr val="tx1"/>
                          </a:solidFill>
                          <a:effectLst/>
                          <a:latin typeface="Cambria Math" panose="02040503050406030204" pitchFamily="18" charset="0"/>
                        </a:rPr>
                        <m:t> </m:t>
                      </m:r>
                      <m:acc>
                        <m:accPr>
                          <m:chr m:val="̂"/>
                          <m:ctrlPr>
                            <a:rPr lang="en-US" sz="2400" i="1" dirty="0" smtClean="0">
                              <a:solidFill>
                                <a:schemeClr val="tx1"/>
                              </a:solidFill>
                              <a:latin typeface="Cambria Math" charset="0"/>
                            </a:rPr>
                          </m:ctrlPr>
                        </m:accPr>
                        <m:e>
                          <m:r>
                            <a:rPr lang="en-US" sz="2400" i="1" dirty="0">
                              <a:solidFill>
                                <a:schemeClr val="tx1"/>
                              </a:solidFill>
                              <a:latin typeface="Cambria Math"/>
                            </a:rPr>
                            <m:t>𝑄</m:t>
                          </m:r>
                        </m:e>
                      </m:acc>
                      <m:r>
                        <a:rPr kumimoji="0" lang="en-US" sz="2400" b="0" i="1" u="none" strike="noStrike" cap="none" normalizeH="0" dirty="0" smtClean="0">
                          <a:ln>
                            <a:noFill/>
                          </a:ln>
                          <a:solidFill>
                            <a:schemeClr val="tx1"/>
                          </a:solidFill>
                          <a:effectLst/>
                          <a:latin typeface="Cambria Math"/>
                        </a:rPr>
                        <m:t>(</m:t>
                      </m:r>
                      <m:r>
                        <a:rPr kumimoji="0" lang="en-US" sz="2400" b="0" i="1" u="none" strike="noStrike" cap="none" normalizeH="0" dirty="0" smtClean="0">
                          <a:ln>
                            <a:noFill/>
                          </a:ln>
                          <a:solidFill>
                            <a:schemeClr val="tx1"/>
                          </a:solidFill>
                          <a:effectLst/>
                          <a:latin typeface="Cambria Math"/>
                        </a:rPr>
                        <m:t>𝑆</m:t>
                      </m:r>
                      <m:r>
                        <a:rPr kumimoji="0" lang="en-US" sz="2400" b="0" i="1" u="none" strike="noStrike" cap="none" normalizeH="0" dirty="0" smtClean="0">
                          <a:ln>
                            <a:noFill/>
                          </a:ln>
                          <a:solidFill>
                            <a:schemeClr val="tx1"/>
                          </a:solidFill>
                          <a:effectLst/>
                          <a:latin typeface="Cambria Math"/>
                        </a:rPr>
                        <m:t>, </m:t>
                      </m:r>
                      <m:r>
                        <a:rPr kumimoji="0" lang="en-US" sz="2400" b="0" i="1" u="none" strike="noStrike" cap="none" normalizeH="0" dirty="0" err="1" smtClean="0">
                          <a:ln>
                            <a:noFill/>
                          </a:ln>
                          <a:solidFill>
                            <a:schemeClr val="tx1"/>
                          </a:solidFill>
                          <a:effectLst/>
                          <a:latin typeface="Cambria Math"/>
                        </a:rPr>
                        <m:t>𝑖</m:t>
                      </m:r>
                      <m:r>
                        <a:rPr kumimoji="0" lang="en-US" sz="2400" b="0" i="1" u="none" strike="noStrike" cap="none" normalizeH="0" dirty="0" smtClean="0">
                          <a:ln>
                            <a:noFill/>
                          </a:ln>
                          <a:solidFill>
                            <a:schemeClr val="tx1"/>
                          </a:solidFill>
                          <a:effectLst/>
                          <a:latin typeface="Cambria Math"/>
                        </a:rPr>
                        <m:t>)</m:t>
                      </m:r>
                    </m:oMath>
                  </m:oMathPara>
                </a14:m>
                <a:endParaRPr kumimoji="0" lang="en-US" sz="2400" b="0" i="0" u="none" strike="noStrike" cap="none" normalizeH="0" baseline="0" dirty="0" smtClean="0">
                  <a:ln>
                    <a:noFill/>
                  </a:ln>
                  <a:solidFill>
                    <a:schemeClr val="tx1"/>
                  </a:solidFill>
                  <a:effectLst/>
                  <a:latin typeface="+mj-lt"/>
                </a:endParaRPr>
              </a:p>
            </p:txBody>
          </p:sp>
        </mc:Choice>
        <mc:Fallback xmlns="">
          <p:sp>
            <p:nvSpPr>
              <p:cNvPr id="9" name="Rounded Rectangular Callout 8"/>
              <p:cNvSpPr>
                <a:spLocks noRot="1" noChangeAspect="1" noMove="1" noResize="1" noEditPoints="1" noAdjustHandles="1" noChangeArrowheads="1" noChangeShapeType="1" noTextEdit="1"/>
              </p:cNvSpPr>
              <p:nvPr/>
            </p:nvSpPr>
            <p:spPr bwMode="auto">
              <a:xfrm>
                <a:off x="5528263" y="5696537"/>
                <a:ext cx="3657600" cy="773668"/>
              </a:xfrm>
              <a:prstGeom prst="wedgeRoundRectCallout">
                <a:avLst>
                  <a:gd name="adj1" fmla="val -48876"/>
                  <a:gd name="adj2" fmla="val -69151"/>
                  <a:gd name="adj3" fmla="val 16667"/>
                </a:avLst>
              </a:prstGeom>
              <a:blipFill rotWithShape="0">
                <a:blip r:embed="rId3"/>
                <a:stretch>
                  <a:fillRect/>
                </a:stretch>
              </a:blip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056317" y="1978418"/>
                <a:ext cx="3368423" cy="461665"/>
              </a:xfrm>
              <a:prstGeom prst="rect">
                <a:avLst/>
              </a:prstGeom>
            </p:spPr>
            <p:txBody>
              <a:bodyPr wrap="none">
                <a:spAutoFit/>
              </a:bodyPr>
              <a:lstStyle/>
              <a:p>
                <a:pPr marL="342900" indent="-342900" algn="ctr" fontAlgn="base">
                  <a:spcBef>
                    <a:spcPct val="0"/>
                  </a:spcBef>
                  <a:spcAft>
                    <a:spcPct val="0"/>
                  </a:spcAft>
                  <a:buFont typeface="Arial" charset="0"/>
                  <a:buChar char="•"/>
                </a:pPr>
                <a:r>
                  <a:rPr lang="en-US" sz="2400" b="1" dirty="0"/>
                  <a:t>State </a:t>
                </a:r>
                <a14:m>
                  <m:oMath xmlns:m="http://schemas.openxmlformats.org/officeDocument/2006/math">
                    <m:r>
                      <a:rPr kumimoji="0" lang="en-US" sz="2400" b="1" i="1" u="none" strike="noStrike" cap="none" normalizeH="0" dirty="0" smtClean="0">
                        <a:ln>
                          <a:noFill/>
                        </a:ln>
                        <a:solidFill>
                          <a:schemeClr val="tx1"/>
                        </a:solidFill>
                        <a:effectLst/>
                        <a:latin typeface="Cambria Math"/>
                      </a:rPr>
                      <m:t>𝑺</m:t>
                    </m:r>
                  </m:oMath>
                </a14:m>
                <a:r>
                  <a:rPr lang="en-US" sz="2400" dirty="0" smtClean="0"/>
                  <a:t>: current screen</a:t>
                </a:r>
                <a:endParaRPr lang="en-US" sz="2400" dirty="0"/>
              </a:p>
            </p:txBody>
          </p:sp>
        </mc:Choice>
        <mc:Fallback xmlns="">
          <p:sp>
            <p:nvSpPr>
              <p:cNvPr id="11" name="Rectangle 10"/>
              <p:cNvSpPr>
                <a:spLocks noRot="1" noChangeAspect="1" noMove="1" noResize="1" noEditPoints="1" noAdjustHandles="1" noChangeArrowheads="1" noChangeShapeType="1" noTextEdit="1"/>
              </p:cNvSpPr>
              <p:nvPr/>
            </p:nvSpPr>
            <p:spPr>
              <a:xfrm>
                <a:off x="4056317" y="1978418"/>
                <a:ext cx="3368423" cy="461665"/>
              </a:xfrm>
              <a:prstGeom prst="rect">
                <a:avLst/>
              </a:prstGeom>
              <a:blipFill rotWithShape="0">
                <a:blip r:embed="rId4"/>
                <a:stretch>
                  <a:fillRect l="-2170" t="-10667" r="-2532"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056317" y="1171772"/>
                <a:ext cx="6339557" cy="461665"/>
              </a:xfrm>
              <a:prstGeom prst="rect">
                <a:avLst/>
              </a:prstGeom>
            </p:spPr>
            <p:txBody>
              <a:bodyPr wrap="none">
                <a:spAutoFit/>
              </a:bodyPr>
              <a:lstStyle/>
              <a:p>
                <a:pPr marL="342900" indent="-342900" algn="ctr" fontAlgn="base">
                  <a:spcBef>
                    <a:spcPct val="0"/>
                  </a:spcBef>
                  <a:spcAft>
                    <a:spcPct val="0"/>
                  </a:spcAft>
                  <a:buFont typeface="Arial" charset="0"/>
                  <a:buChar char="•"/>
                </a:pPr>
                <a:r>
                  <a:rPr lang="en-US" sz="2400" b="1" dirty="0" smtClean="0"/>
                  <a:t>Reward </a:t>
                </a:r>
                <a14:m>
                  <m:oMath xmlns:m="http://schemas.openxmlformats.org/officeDocument/2006/math">
                    <m:r>
                      <a:rPr lang="en-US" sz="2400" b="1" i="1" smtClean="0">
                        <a:latin typeface="Cambria Math" charset="0"/>
                      </a:rPr>
                      <m:t>𝑹</m:t>
                    </m:r>
                    <m:r>
                      <a:rPr lang="en-US" sz="2400" b="1" i="1" smtClean="0">
                        <a:latin typeface="Cambria Math" charset="0"/>
                      </a:rPr>
                      <m:t>(</m:t>
                    </m:r>
                    <m:r>
                      <a:rPr lang="en-US" sz="2400" b="1" i="1" smtClean="0">
                        <a:latin typeface="Cambria Math" charset="0"/>
                      </a:rPr>
                      <m:t>𝒕</m:t>
                    </m:r>
                    <m:r>
                      <a:rPr lang="en-US" sz="2400" b="1" i="1" smtClean="0">
                        <a:latin typeface="Cambria Math" charset="0"/>
                      </a:rPr>
                      <m:t>)</m:t>
                    </m:r>
                  </m:oMath>
                </a14:m>
                <a:r>
                  <a:rPr lang="en-US" sz="2400" b="1" dirty="0" smtClean="0"/>
                  <a:t>: </a:t>
                </a:r>
                <a:r>
                  <a:rPr lang="en-US" sz="2400" dirty="0" smtClean="0"/>
                  <a:t>score you earned at current step</a:t>
                </a:r>
                <a:endParaRPr lang="en-US" sz="2400" dirty="0"/>
              </a:p>
            </p:txBody>
          </p:sp>
        </mc:Choice>
        <mc:Fallback xmlns="">
          <p:sp>
            <p:nvSpPr>
              <p:cNvPr id="12" name="Rectangle 11"/>
              <p:cNvSpPr>
                <a:spLocks noRot="1" noChangeAspect="1" noMove="1" noResize="1" noEditPoints="1" noAdjustHandles="1" noChangeArrowheads="1" noChangeShapeType="1" noTextEdit="1"/>
              </p:cNvSpPr>
              <p:nvPr/>
            </p:nvSpPr>
            <p:spPr>
              <a:xfrm>
                <a:off x="4056317" y="1171772"/>
                <a:ext cx="6339557" cy="461665"/>
              </a:xfrm>
              <a:prstGeom prst="rect">
                <a:avLst/>
              </a:prstGeom>
              <a:blipFill rotWithShape="0">
                <a:blip r:embed="rId5"/>
                <a:stretch>
                  <a:fillRect l="-1154" t="-10526" r="-134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135853" y="3748236"/>
                <a:ext cx="6074230" cy="843308"/>
              </a:xfrm>
              <a:prstGeom prst="rect">
                <a:avLst/>
              </a:prstGeom>
            </p:spPr>
            <p:txBody>
              <a:bodyPr wrap="square">
                <a:spAutoFit/>
              </a:bodyPr>
              <a:lstStyle/>
              <a:p>
                <a:pPr marL="342900" indent="-342900" algn="ctr" fontAlgn="base">
                  <a:spcBef>
                    <a:spcPct val="0"/>
                  </a:spcBef>
                  <a:spcAft>
                    <a:spcPct val="0"/>
                  </a:spcAft>
                  <a:buFont typeface="Arial" charset="0"/>
                  <a:buChar char="•"/>
                </a:pPr>
                <a:r>
                  <a:rPr lang="en-US" sz="2400" b="1" dirty="0" smtClean="0">
                    <a:solidFill>
                      <a:schemeClr val="tx1"/>
                    </a:solidFill>
                  </a:rPr>
                  <a:t>Action value function </a:t>
                </a:r>
                <a14:m>
                  <m:oMath xmlns:m="http://schemas.openxmlformats.org/officeDocument/2006/math">
                    <m:acc>
                      <m:accPr>
                        <m:chr m:val="̂"/>
                        <m:ctrlPr>
                          <a:rPr kumimoji="0" lang="en-US" sz="2400" b="1" i="1" u="none" strike="noStrike" cap="none" normalizeH="0" baseline="0" dirty="0" smtClean="0">
                            <a:ln>
                              <a:noFill/>
                            </a:ln>
                            <a:solidFill>
                              <a:schemeClr val="tx1"/>
                            </a:solidFill>
                            <a:effectLst/>
                            <a:latin typeface="Cambria Math" charset="0"/>
                          </a:rPr>
                        </m:ctrlPr>
                      </m:accPr>
                      <m:e>
                        <m:r>
                          <a:rPr lang="en-US" sz="2400" b="1" i="1" dirty="0">
                            <a:solidFill>
                              <a:schemeClr val="tx1"/>
                            </a:solidFill>
                            <a:latin typeface="Cambria Math"/>
                          </a:rPr>
                          <m:t>𝑸</m:t>
                        </m:r>
                      </m:e>
                    </m:acc>
                    <m:r>
                      <a:rPr kumimoji="0" lang="en-US" sz="2400" b="1" i="1" u="none" strike="noStrike" cap="none" normalizeH="0" dirty="0" smtClean="0">
                        <a:ln>
                          <a:noFill/>
                        </a:ln>
                        <a:solidFill>
                          <a:schemeClr val="tx1"/>
                        </a:solidFill>
                        <a:effectLst/>
                        <a:latin typeface="Cambria Math"/>
                      </a:rPr>
                      <m:t>(</m:t>
                    </m:r>
                    <m:r>
                      <a:rPr kumimoji="0" lang="en-US" sz="2400" b="1" i="1" u="none" strike="noStrike" cap="none" normalizeH="0" dirty="0" smtClean="0">
                        <a:ln>
                          <a:noFill/>
                        </a:ln>
                        <a:solidFill>
                          <a:schemeClr val="tx1"/>
                        </a:solidFill>
                        <a:effectLst/>
                        <a:latin typeface="Cambria Math"/>
                      </a:rPr>
                      <m:t>𝑺</m:t>
                    </m:r>
                    <m:r>
                      <a:rPr kumimoji="0" lang="en-US" sz="2400" b="1" i="1" u="none" strike="noStrike" cap="none" normalizeH="0" dirty="0" smtClean="0">
                        <a:ln>
                          <a:noFill/>
                        </a:ln>
                        <a:solidFill>
                          <a:schemeClr val="tx1"/>
                        </a:solidFill>
                        <a:effectLst/>
                        <a:latin typeface="Cambria Math"/>
                      </a:rPr>
                      <m:t>, </m:t>
                    </m:r>
                    <m:r>
                      <a:rPr kumimoji="0" lang="en-US" sz="2400" b="1" i="1" u="none" strike="noStrike" cap="none" normalizeH="0" dirty="0" err="1" smtClean="0">
                        <a:ln>
                          <a:noFill/>
                        </a:ln>
                        <a:solidFill>
                          <a:schemeClr val="tx1"/>
                        </a:solidFill>
                        <a:effectLst/>
                        <a:latin typeface="Cambria Math"/>
                      </a:rPr>
                      <m:t>𝒊</m:t>
                    </m:r>
                    <m:r>
                      <a:rPr kumimoji="0" lang="en-US" sz="2400" b="1" i="1" u="none" strike="noStrike" cap="none" normalizeH="0" dirty="0" smtClean="0">
                        <a:ln>
                          <a:noFill/>
                        </a:ln>
                        <a:solidFill>
                          <a:schemeClr val="tx1"/>
                        </a:solidFill>
                        <a:effectLst/>
                        <a:latin typeface="Cambria Math"/>
                      </a:rPr>
                      <m:t>)</m:t>
                    </m:r>
                  </m:oMath>
                </a14:m>
                <a:r>
                  <a:rPr lang="en-US" sz="2400" b="1" dirty="0" smtClean="0">
                    <a:solidFill>
                      <a:schemeClr val="tx1"/>
                    </a:solidFill>
                  </a:rPr>
                  <a:t>: </a:t>
                </a:r>
              </a:p>
              <a:p>
                <a:pPr algn="ctr" fontAlgn="base">
                  <a:spcBef>
                    <a:spcPct val="0"/>
                  </a:spcBef>
                  <a:spcAft>
                    <a:spcPct val="0"/>
                  </a:spcAft>
                </a:pPr>
                <a:r>
                  <a:rPr lang="en-US" sz="2400" dirty="0" smtClean="0">
                    <a:solidFill>
                      <a:schemeClr val="tx1"/>
                    </a:solidFill>
                  </a:rPr>
                  <a:t>        your predicted future total rewards</a:t>
                </a:r>
                <a:endParaRPr lang="en-US" sz="24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3135853" y="3748236"/>
                <a:ext cx="6074230" cy="843308"/>
              </a:xfrm>
              <a:prstGeom prst="rect">
                <a:avLst/>
              </a:prstGeom>
              <a:blipFill rotWithShape="0">
                <a:blip r:embed="rId6"/>
                <a:stretch>
                  <a:fillRect t="-5797" b="-15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056317" y="2801541"/>
                <a:ext cx="5129546" cy="461665"/>
              </a:xfrm>
              <a:prstGeom prst="rect">
                <a:avLst/>
              </a:prstGeom>
            </p:spPr>
            <p:txBody>
              <a:bodyPr wrap="none">
                <a:spAutoFit/>
              </a:bodyPr>
              <a:lstStyle/>
              <a:p>
                <a:pPr marL="342900" indent="-342900" algn="ctr" fontAlgn="base">
                  <a:spcBef>
                    <a:spcPct val="0"/>
                  </a:spcBef>
                  <a:spcAft>
                    <a:spcPct val="0"/>
                  </a:spcAft>
                  <a:buFont typeface="Arial" charset="0"/>
                  <a:buChar char="•"/>
                </a:pPr>
                <a:r>
                  <a:rPr lang="en-US" sz="2400" b="1" dirty="0" smtClean="0"/>
                  <a:t>Action </a:t>
                </a:r>
                <a14:m>
                  <m:oMath xmlns:m="http://schemas.openxmlformats.org/officeDocument/2006/math">
                    <m:r>
                      <a:rPr lang="en-US" sz="2400" b="1" i="1" smtClean="0">
                        <a:latin typeface="Cambria Math" charset="0"/>
                      </a:rPr>
                      <m:t>𝒊</m:t>
                    </m:r>
                  </m:oMath>
                </a14:m>
                <a:r>
                  <a:rPr lang="en-US" sz="2400" b="1" dirty="0" smtClean="0"/>
                  <a:t>: </a:t>
                </a:r>
                <a:r>
                  <a:rPr lang="en-US" sz="2400" dirty="0" smtClean="0"/>
                  <a:t>move your board left / right</a:t>
                </a:r>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4056317" y="2801541"/>
                <a:ext cx="5129546" cy="461665"/>
              </a:xfrm>
              <a:prstGeom prst="rect">
                <a:avLst/>
              </a:prstGeom>
              <a:blipFill rotWithShape="0">
                <a:blip r:embed="rId7"/>
                <a:stretch>
                  <a:fillRect l="-1425" t="-10667" r="-1544"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056317" y="4941997"/>
                <a:ext cx="5462586" cy="461665"/>
              </a:xfrm>
              <a:prstGeom prst="rect">
                <a:avLst/>
              </a:prstGeom>
            </p:spPr>
            <p:txBody>
              <a:bodyPr wrap="none">
                <a:spAutoFit/>
              </a:bodyPr>
              <a:lstStyle/>
              <a:p>
                <a:pPr marL="342900" indent="-342900" algn="ctr" fontAlgn="base">
                  <a:spcBef>
                    <a:spcPct val="0"/>
                  </a:spcBef>
                  <a:spcAft>
                    <a:spcPct val="0"/>
                  </a:spcAft>
                  <a:buFont typeface="Arial" charset="0"/>
                  <a:buChar char="•"/>
                </a:pPr>
                <a:r>
                  <a:rPr lang="en-US" sz="2400" b="1" dirty="0" smtClean="0"/>
                  <a:t>Policy </a:t>
                </a:r>
                <a14:m>
                  <m:oMath xmlns:m="http://schemas.openxmlformats.org/officeDocument/2006/math">
                    <m:r>
                      <a:rPr lang="en-US" sz="2400" b="1" i="1" smtClean="0">
                        <a:latin typeface="Cambria Math" charset="0"/>
                      </a:rPr>
                      <m:t>𝝅</m:t>
                    </m:r>
                    <m:r>
                      <a:rPr lang="en-US" sz="2400" b="1" i="1" smtClean="0">
                        <a:latin typeface="Cambria Math" charset="0"/>
                      </a:rPr>
                      <m:t>(</m:t>
                    </m:r>
                    <m:r>
                      <a:rPr lang="en-US" sz="2400" b="1" i="1" smtClean="0">
                        <a:latin typeface="Cambria Math" charset="0"/>
                      </a:rPr>
                      <m:t>𝒔</m:t>
                    </m:r>
                    <m:r>
                      <a:rPr lang="en-US" sz="2400" b="1" i="1" smtClean="0">
                        <a:latin typeface="Cambria Math" charset="0"/>
                      </a:rPr>
                      <m:t>)</m:t>
                    </m:r>
                  </m:oMath>
                </a14:m>
                <a:r>
                  <a:rPr lang="en-US" sz="2400" dirty="0" smtClean="0"/>
                  <a:t>: How to choose your action</a:t>
                </a:r>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4056317" y="4941997"/>
                <a:ext cx="5462586" cy="461665"/>
              </a:xfrm>
              <a:prstGeom prst="rect">
                <a:avLst/>
              </a:prstGeom>
              <a:blipFill rotWithShape="0">
                <a:blip r:embed="rId8"/>
                <a:stretch>
                  <a:fillRect l="-893" t="-10667" r="-1228" b="-30667"/>
                </a:stretch>
              </a:blipFill>
            </p:spPr>
            <p:txBody>
              <a:bodyPr/>
              <a:lstStyle/>
              <a:p>
                <a:r>
                  <a:rPr lang="en-US">
                    <a:noFill/>
                  </a:rPr>
                  <a:t> </a:t>
                </a:r>
              </a:p>
            </p:txBody>
          </p:sp>
        </mc:Fallback>
      </mc:AlternateContent>
      <p:pic>
        <p:nvPicPr>
          <p:cNvPr id="2" name="Picture 1"/>
          <p:cNvPicPr>
            <a:picLocks noChangeAspect="1"/>
          </p:cNvPicPr>
          <p:nvPr/>
        </p:nvPicPr>
        <p:blipFill>
          <a:blip r:embed="rId9"/>
          <a:stretch>
            <a:fillRect/>
          </a:stretch>
        </p:blipFill>
        <p:spPr>
          <a:xfrm>
            <a:off x="347873" y="1899844"/>
            <a:ext cx="3272985" cy="3272985"/>
          </a:xfrm>
          <a:prstGeom prst="rect">
            <a:avLst/>
          </a:prstGeom>
        </p:spPr>
      </p:pic>
    </p:spTree>
    <p:extLst>
      <p:ext uri="{BB962C8B-B14F-4D97-AF65-F5344CB8AC3E}">
        <p14:creationId xmlns:p14="http://schemas.microsoft.com/office/powerpoint/2010/main" val="128021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365126"/>
            <a:ext cx="10515600" cy="832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Learning graph opt: RL on graphs</a:t>
            </a:r>
            <a:endParaRPr lang="en-US" dirty="0"/>
          </a:p>
        </p:txBody>
      </p:sp>
      <p:sp>
        <p:nvSpPr>
          <p:cNvPr id="5" name="Rectangle 4"/>
          <p:cNvSpPr/>
          <p:nvPr/>
        </p:nvSpPr>
        <p:spPr>
          <a:xfrm>
            <a:off x="77755" y="6462102"/>
            <a:ext cx="1538434" cy="276999"/>
          </a:xfrm>
          <a:prstGeom prst="rect">
            <a:avLst/>
          </a:prstGeom>
        </p:spPr>
        <p:txBody>
          <a:bodyPr wrap="none">
            <a:spAutoFit/>
          </a:bodyPr>
          <a:lstStyle/>
          <a:p>
            <a:r>
              <a:rPr lang="en-US" sz="1200" dirty="0" smtClean="0"/>
              <a:t>[Dai, et al. NIPS 2017]</a:t>
            </a:r>
            <a:endParaRPr lang="en-US" sz="1200" dirty="0"/>
          </a:p>
        </p:txBody>
      </p:sp>
      <mc:AlternateContent xmlns:mc="http://schemas.openxmlformats.org/markup-compatibility/2006" xmlns:a14="http://schemas.microsoft.com/office/drawing/2010/main">
        <mc:Choice Requires="a14">
          <p:sp>
            <p:nvSpPr>
              <p:cNvPr id="16" name="TextBox 15"/>
              <p:cNvSpPr txBox="1"/>
              <p:nvPr/>
            </p:nvSpPr>
            <p:spPr bwMode="auto">
              <a:xfrm>
                <a:off x="838200" y="1429012"/>
                <a:ext cx="4550229" cy="138762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hlink"/>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a14:m>
                  <m:oMathPara xmlns:m="http://schemas.openxmlformats.org/officeDocument/2006/math">
                    <m:oMathParaPr>
                      <m:jc m:val="left"/>
                    </m:oMathParaPr>
                    <m:oMath xmlns:m="http://schemas.openxmlformats.org/officeDocument/2006/math">
                      <m:limLow>
                        <m:limLowPr>
                          <m:ctrlPr>
                            <a:rPr lang="en-US" sz="2400" i="1" kern="0" smtClean="0">
                              <a:latin typeface="Cambria Math" charset="0"/>
                            </a:rPr>
                          </m:ctrlPr>
                        </m:limLowPr>
                        <m:e>
                          <m:r>
                            <m:rPr>
                              <m:sty m:val="p"/>
                            </m:rPr>
                            <a:rPr lang="en-US" sz="2400" kern="0">
                              <a:latin typeface="Cambria Math"/>
                            </a:rPr>
                            <m:t>min</m:t>
                          </m:r>
                        </m:e>
                        <m:lim>
                          <m:sSub>
                            <m:sSubPr>
                              <m:ctrlPr>
                                <a:rPr lang="en-US" sz="2400" b="0" i="1" kern="0" smtClean="0">
                                  <a:latin typeface="Cambria Math" charset="0"/>
                                </a:rPr>
                              </m:ctrlPr>
                            </m:sSubPr>
                            <m:e>
                              <m:r>
                                <a:rPr lang="en-US" sz="2400" b="0" i="1" kern="0" smtClean="0">
                                  <a:latin typeface="Cambria Math"/>
                                </a:rPr>
                                <m:t>𝑥</m:t>
                              </m:r>
                            </m:e>
                            <m:sub>
                              <m:r>
                                <a:rPr lang="en-US" sz="2400" b="0" i="1" kern="0" smtClean="0">
                                  <a:latin typeface="Cambria Math"/>
                                </a:rPr>
                                <m:t>𝑖</m:t>
                              </m:r>
                            </m:sub>
                          </m:sSub>
                          <m:r>
                            <a:rPr lang="en-US" sz="2400" b="0" i="1" kern="0" smtClean="0">
                              <a:latin typeface="Cambria Math"/>
                            </a:rPr>
                            <m:t>∈</m:t>
                          </m:r>
                          <m:d>
                            <m:dPr>
                              <m:begChr m:val="{"/>
                              <m:endChr m:val="}"/>
                              <m:ctrlPr>
                                <a:rPr lang="en-US" sz="2400" b="0" i="1" kern="0" smtClean="0">
                                  <a:latin typeface="Cambria Math" charset="0"/>
                                </a:rPr>
                              </m:ctrlPr>
                            </m:dPr>
                            <m:e>
                              <m:r>
                                <a:rPr lang="en-US" sz="2400" b="0" i="1" kern="0" smtClean="0">
                                  <a:latin typeface="Cambria Math"/>
                                </a:rPr>
                                <m:t>0,1</m:t>
                              </m:r>
                            </m:e>
                          </m:d>
                        </m:lim>
                      </m:limLow>
                      <m:r>
                        <a:rPr lang="en-US" sz="2400" i="1" kern="0">
                          <a:latin typeface="Cambria Math"/>
                        </a:rPr>
                        <m:t> </m:t>
                      </m:r>
                      <m:nary>
                        <m:naryPr>
                          <m:chr m:val="∑"/>
                          <m:supHide m:val="on"/>
                          <m:ctrlPr>
                            <a:rPr lang="en-US" sz="2400" i="1" kern="0">
                              <a:latin typeface="Cambria Math" charset="0"/>
                            </a:rPr>
                          </m:ctrlPr>
                        </m:naryPr>
                        <m:sub>
                          <m:r>
                            <a:rPr lang="en-US" sz="2400" i="1" kern="0">
                              <a:latin typeface="Cambria Math"/>
                            </a:rPr>
                            <m:t>𝑖</m:t>
                          </m:r>
                          <m:r>
                            <a:rPr lang="en-US" sz="2400" b="0" i="1" kern="0" smtClean="0">
                              <a:latin typeface="Cambria Math"/>
                            </a:rPr>
                            <m:t>∈</m:t>
                          </m:r>
                          <m:r>
                            <a:rPr lang="en-US" sz="2400" b="0" i="1" kern="0" smtClean="0">
                              <a:latin typeface="Cambria Math"/>
                            </a:rPr>
                            <m:t>𝓥</m:t>
                          </m:r>
                        </m:sub>
                        <m:sup/>
                        <m:e>
                          <m:sSub>
                            <m:sSubPr>
                              <m:ctrlPr>
                                <a:rPr lang="en-US" sz="2400" i="1" kern="0">
                                  <a:latin typeface="Cambria Math" charset="0"/>
                                </a:rPr>
                              </m:ctrlPr>
                            </m:sSubPr>
                            <m:e>
                              <m:r>
                                <a:rPr lang="en-US" sz="2400" i="1" kern="0">
                                  <a:latin typeface="Cambria Math"/>
                                </a:rPr>
                                <m:t>𝑥</m:t>
                              </m:r>
                            </m:e>
                            <m:sub>
                              <m:r>
                                <a:rPr lang="en-US" sz="2400" i="1" kern="0">
                                  <a:latin typeface="Cambria Math"/>
                                </a:rPr>
                                <m:t>𝑖</m:t>
                              </m:r>
                            </m:sub>
                          </m:sSub>
                        </m:e>
                      </m:nary>
                    </m:oMath>
                  </m:oMathPara>
                </a14:m>
                <a:endParaRPr lang="en-US" sz="2400" kern="0" dirty="0"/>
              </a:p>
              <a:p>
                <a:pPr marL="0" indent="0">
                  <a:buFont typeface="Wingdings" pitchFamily="-64" charset="2"/>
                  <a:buNone/>
                </a:pPr>
                <a14:m>
                  <m:oMathPara xmlns:m="http://schemas.openxmlformats.org/officeDocument/2006/math">
                    <m:oMathParaPr>
                      <m:jc m:val="left"/>
                    </m:oMathParaPr>
                    <m:oMath xmlns:m="http://schemas.openxmlformats.org/officeDocument/2006/math">
                      <m:r>
                        <a:rPr lang="en-US" sz="2400" b="0" i="1" kern="0" smtClean="0">
                          <a:latin typeface="Cambria Math"/>
                        </a:rPr>
                        <m:t>𝑠</m:t>
                      </m:r>
                      <m:r>
                        <a:rPr lang="en-US" sz="2400" b="0" i="1" kern="0" smtClean="0">
                          <a:latin typeface="Cambria Math"/>
                        </a:rPr>
                        <m:t>.</m:t>
                      </m:r>
                      <m:r>
                        <a:rPr lang="en-US" sz="2400" b="0" i="1" kern="0" smtClean="0">
                          <a:latin typeface="Cambria Math"/>
                        </a:rPr>
                        <m:t>𝑡</m:t>
                      </m:r>
                      <m:r>
                        <a:rPr lang="en-US" sz="2400" b="0" i="1" kern="0" smtClean="0">
                          <a:latin typeface="Cambria Math"/>
                        </a:rPr>
                        <m:t>. </m:t>
                      </m:r>
                      <m:sSub>
                        <m:sSubPr>
                          <m:ctrlPr>
                            <a:rPr lang="en-US" sz="2400" b="0" i="1" kern="0" smtClean="0">
                              <a:latin typeface="Cambria Math" charset="0"/>
                            </a:rPr>
                          </m:ctrlPr>
                        </m:sSubPr>
                        <m:e>
                          <m:r>
                            <a:rPr lang="en-US" sz="2400" b="0" i="1" kern="0" smtClean="0">
                              <a:latin typeface="Cambria Math"/>
                            </a:rPr>
                            <m:t>𝑥</m:t>
                          </m:r>
                        </m:e>
                        <m:sub>
                          <m:r>
                            <a:rPr lang="en-US" sz="2400" b="0" i="1" kern="0" smtClean="0">
                              <a:latin typeface="Cambria Math"/>
                            </a:rPr>
                            <m:t>𝑖</m:t>
                          </m:r>
                        </m:sub>
                      </m:sSub>
                      <m:r>
                        <a:rPr lang="en-US" sz="2400" b="0" i="1" kern="0" smtClean="0">
                          <a:latin typeface="Cambria Math"/>
                        </a:rPr>
                        <m:t>+</m:t>
                      </m:r>
                      <m:sSub>
                        <m:sSubPr>
                          <m:ctrlPr>
                            <a:rPr lang="en-US" sz="2400" b="0" i="1" kern="0" smtClean="0">
                              <a:latin typeface="Cambria Math" charset="0"/>
                            </a:rPr>
                          </m:ctrlPr>
                        </m:sSubPr>
                        <m:e>
                          <m:r>
                            <a:rPr lang="en-US" sz="2400" b="0" i="1" kern="0" smtClean="0">
                              <a:latin typeface="Cambria Math"/>
                            </a:rPr>
                            <m:t>𝑥</m:t>
                          </m:r>
                        </m:e>
                        <m:sub>
                          <m:r>
                            <a:rPr lang="en-US" sz="2400" b="0" i="1" kern="0" smtClean="0">
                              <a:latin typeface="Cambria Math"/>
                            </a:rPr>
                            <m:t>𝑗</m:t>
                          </m:r>
                        </m:sub>
                      </m:sSub>
                      <m:r>
                        <a:rPr lang="en-US" sz="2400" b="0" i="1" kern="0" smtClean="0">
                          <a:latin typeface="Cambria Math" panose="02040503050406030204" pitchFamily="18" charset="0"/>
                        </a:rPr>
                        <m:t>≥1</m:t>
                      </m:r>
                      <m:r>
                        <a:rPr lang="en-US" sz="2400" b="0" i="1" kern="0" smtClean="0">
                          <a:latin typeface="Cambria Math"/>
                        </a:rPr>
                        <m:t>, ∀</m:t>
                      </m:r>
                      <m:d>
                        <m:dPr>
                          <m:ctrlPr>
                            <a:rPr lang="en-US" sz="2400" b="0" i="1" kern="0" smtClean="0">
                              <a:latin typeface="Cambria Math" charset="0"/>
                            </a:rPr>
                          </m:ctrlPr>
                        </m:dPr>
                        <m:e>
                          <m:r>
                            <a:rPr lang="en-US" sz="2400" b="0" i="1" kern="0" smtClean="0">
                              <a:latin typeface="Cambria Math"/>
                            </a:rPr>
                            <m:t>𝑖</m:t>
                          </m:r>
                          <m:r>
                            <a:rPr lang="en-US" sz="2400" b="0" i="1" kern="0" smtClean="0">
                              <a:latin typeface="Cambria Math"/>
                            </a:rPr>
                            <m:t>,</m:t>
                          </m:r>
                          <m:r>
                            <a:rPr lang="en-US" sz="2400" b="0" i="1" kern="0" smtClean="0">
                              <a:latin typeface="Cambria Math"/>
                            </a:rPr>
                            <m:t>𝑗</m:t>
                          </m:r>
                        </m:e>
                      </m:d>
                      <m:r>
                        <a:rPr lang="en-US" sz="2400" b="0" i="1" kern="0" smtClean="0">
                          <a:latin typeface="Cambria Math"/>
                        </a:rPr>
                        <m:t>∈</m:t>
                      </m:r>
                      <m:r>
                        <a:rPr lang="en-US" sz="2400" b="0" i="1" kern="0" smtClean="0">
                          <a:latin typeface="Cambria Math"/>
                        </a:rPr>
                        <m:t>𝓔</m:t>
                      </m:r>
                    </m:oMath>
                  </m:oMathPara>
                </a14:m>
                <a:endParaRPr lang="en-US" sz="2400" kern="0" dirty="0" smtClean="0"/>
              </a:p>
            </p:txBody>
          </p:sp>
        </mc:Choice>
        <mc:Fallback xmlns="">
          <p:sp>
            <p:nvSpPr>
              <p:cNvPr id="16" name="TextBox 15"/>
              <p:cNvSpPr txBox="1">
                <a:spLocks noRot="1" noChangeAspect="1" noMove="1" noResize="1" noEditPoints="1" noAdjustHandles="1" noChangeArrowheads="1" noChangeShapeType="1" noTextEdit="1"/>
              </p:cNvSpPr>
              <p:nvPr/>
            </p:nvSpPr>
            <p:spPr bwMode="auto">
              <a:xfrm>
                <a:off x="838200" y="1429012"/>
                <a:ext cx="4550229" cy="1387624"/>
              </a:xfrm>
              <a:prstGeom prst="rect">
                <a:avLst/>
              </a:prstGeom>
              <a:blipFill rotWithShape="0">
                <a:blip r:embed="rId2"/>
                <a:stretch>
                  <a:fillRect/>
                </a:stretch>
              </a:blipFill>
              <a:ln w="9525">
                <a:solidFill>
                  <a:schemeClr val="hlink"/>
                </a:solidFill>
                <a:miter lim="800000"/>
                <a:headEnd/>
                <a:tailEnd/>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ular Callout 16"/>
              <p:cNvSpPr/>
              <p:nvPr/>
            </p:nvSpPr>
            <p:spPr bwMode="auto">
              <a:xfrm>
                <a:off x="6096000" y="1429012"/>
                <a:ext cx="3657600" cy="871185"/>
              </a:xfrm>
              <a:prstGeom prst="wedgeRoundRectCallout">
                <a:avLst>
                  <a:gd name="adj1" fmla="val -139833"/>
                  <a:gd name="adj2" fmla="val -2203"/>
                  <a:gd name="adj3" fmla="val 16667"/>
                </a:avLst>
              </a:prstGeom>
              <a:solidFill>
                <a:schemeClr val="bg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latin typeface="+mj-lt"/>
                  </a:rPr>
                  <a:t>Reward: </a:t>
                </a:r>
                <a14:m>
                  <m:oMath xmlns:m="http://schemas.openxmlformats.org/officeDocument/2006/math">
                    <m:sSup>
                      <m:sSupPr>
                        <m:ctrlPr>
                          <a:rPr lang="en-US" sz="2400" b="0" i="1" smtClean="0">
                            <a:solidFill>
                              <a:schemeClr val="tx1"/>
                            </a:solidFill>
                            <a:latin typeface="Cambria Math" charset="0"/>
                          </a:rPr>
                        </m:ctrlPr>
                      </m:sSupPr>
                      <m:e>
                        <m:r>
                          <a:rPr lang="en-US" sz="2400" i="1" smtClean="0">
                            <a:solidFill>
                              <a:schemeClr val="tx1"/>
                            </a:solidFill>
                            <a:latin typeface="Cambria Math"/>
                          </a:rPr>
                          <m:t>𝑟</m:t>
                        </m:r>
                      </m:e>
                      <m:sup>
                        <m:r>
                          <a:rPr lang="en-US" sz="2400" b="0" i="1" smtClean="0">
                            <a:solidFill>
                              <a:schemeClr val="tx1"/>
                            </a:solidFill>
                            <a:latin typeface="Cambria Math"/>
                          </a:rPr>
                          <m:t>𝑡</m:t>
                        </m:r>
                      </m:sup>
                    </m:sSup>
                    <m:r>
                      <a:rPr lang="en-US" sz="2400" i="1" smtClean="0">
                        <a:solidFill>
                          <a:schemeClr val="tx1"/>
                        </a:solidFill>
                        <a:latin typeface="Cambria Math"/>
                      </a:rPr>
                      <m:t>=</m:t>
                    </m:r>
                    <m:r>
                      <a:rPr lang="en-US" sz="2400" i="1">
                        <a:solidFill>
                          <a:schemeClr val="tx1"/>
                        </a:solidFill>
                        <a:latin typeface="Cambria Math"/>
                      </a:rPr>
                      <m:t>−1</m:t>
                    </m:r>
                  </m:oMath>
                </a14:m>
                <a:r>
                  <a:rPr kumimoji="0" lang="en-US" sz="2400" b="0" i="0" u="none" strike="noStrike" cap="none" normalizeH="0" dirty="0" smtClean="0">
                    <a:ln>
                      <a:noFill/>
                    </a:ln>
                    <a:solidFill>
                      <a:schemeClr val="tx1"/>
                    </a:solidFill>
                    <a:effectLst/>
                    <a:latin typeface="+mj-lt"/>
                  </a:rPr>
                  <a:t>  </a:t>
                </a:r>
                <a:endParaRPr kumimoji="0" lang="en-US" sz="2400" b="0" i="0" u="none" strike="noStrike" cap="none" normalizeH="0" baseline="0" dirty="0" smtClean="0">
                  <a:ln>
                    <a:noFill/>
                  </a:ln>
                  <a:solidFill>
                    <a:schemeClr val="tx1"/>
                  </a:solidFill>
                  <a:effectLst/>
                  <a:latin typeface="+mj-lt"/>
                </a:endParaRPr>
              </a:p>
            </p:txBody>
          </p:sp>
        </mc:Choice>
        <mc:Fallback xmlns="">
          <p:sp>
            <p:nvSpPr>
              <p:cNvPr id="17" name="Rounded Rectangular Callout 16"/>
              <p:cNvSpPr>
                <a:spLocks noRot="1" noChangeAspect="1" noMove="1" noResize="1" noEditPoints="1" noAdjustHandles="1" noChangeArrowheads="1" noChangeShapeType="1" noTextEdit="1"/>
              </p:cNvSpPr>
              <p:nvPr/>
            </p:nvSpPr>
            <p:spPr bwMode="auto">
              <a:xfrm>
                <a:off x="6096000" y="1429012"/>
                <a:ext cx="3657600" cy="871185"/>
              </a:xfrm>
              <a:prstGeom prst="wedgeRoundRectCallout">
                <a:avLst>
                  <a:gd name="adj1" fmla="val -139833"/>
                  <a:gd name="adj2" fmla="val -2203"/>
                  <a:gd name="adj3" fmla="val 16667"/>
                </a:avLst>
              </a:prstGeom>
              <a:blipFill rotWithShape="0">
                <a:blip r:embed="rId3"/>
                <a:stretch>
                  <a:fillRect/>
                </a:stretch>
              </a:blip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560722" y="4441779"/>
            <a:ext cx="2110934" cy="1840123"/>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321236" y="3270561"/>
                <a:ext cx="3167534" cy="830997"/>
              </a:xfrm>
              <a:prstGeom prst="rect">
                <a:avLst/>
              </a:prstGeom>
            </p:spPr>
            <p:txBody>
              <a:bodyPr wrap="none">
                <a:spAutoFit/>
              </a:bodyPr>
              <a:lstStyle/>
              <a:p>
                <a:pPr marL="342900" indent="-342900" fontAlgn="base">
                  <a:spcBef>
                    <a:spcPct val="0"/>
                  </a:spcBef>
                  <a:spcAft>
                    <a:spcPct val="0"/>
                  </a:spcAft>
                  <a:buFont typeface="Arial" charset="0"/>
                  <a:buChar char="•"/>
                </a:pPr>
                <a:r>
                  <a:rPr lang="en-US" sz="2400" b="1" dirty="0"/>
                  <a:t>State </a:t>
                </a:r>
                <a14:m>
                  <m:oMath xmlns:m="http://schemas.openxmlformats.org/officeDocument/2006/math">
                    <m:r>
                      <a:rPr kumimoji="0" lang="en-US" sz="2400" b="1" i="1" u="none" strike="noStrike" cap="none" normalizeH="0" dirty="0" smtClean="0">
                        <a:ln>
                          <a:noFill/>
                        </a:ln>
                        <a:solidFill>
                          <a:schemeClr val="tx1"/>
                        </a:solidFill>
                        <a:effectLst/>
                        <a:latin typeface="Cambria Math"/>
                      </a:rPr>
                      <m:t>𝑺</m:t>
                    </m:r>
                  </m:oMath>
                </a14:m>
                <a:r>
                  <a:rPr lang="en-US" sz="2400" dirty="0" smtClean="0"/>
                  <a:t>: </a:t>
                </a:r>
              </a:p>
              <a:p>
                <a:pPr algn="ctr" fontAlgn="base">
                  <a:spcBef>
                    <a:spcPct val="0"/>
                  </a:spcBef>
                  <a:spcAft>
                    <a:spcPct val="0"/>
                  </a:spcAft>
                </a:pPr>
                <a:r>
                  <a:rPr lang="en-US" sz="2400" dirty="0" smtClean="0"/>
                  <a:t>current partial solution</a:t>
                </a:r>
                <a:endParaRPr lang="en-US" sz="2400" dirty="0"/>
              </a:p>
            </p:txBody>
          </p:sp>
        </mc:Choice>
        <mc:Fallback xmlns="">
          <p:sp>
            <p:nvSpPr>
              <p:cNvPr id="18" name="Rectangle 17"/>
              <p:cNvSpPr>
                <a:spLocks noRot="1" noChangeAspect="1" noMove="1" noResize="1" noEditPoints="1" noAdjustHandles="1" noChangeArrowheads="1" noChangeShapeType="1" noTextEdit="1"/>
              </p:cNvSpPr>
              <p:nvPr/>
            </p:nvSpPr>
            <p:spPr>
              <a:xfrm>
                <a:off x="321236" y="3270561"/>
                <a:ext cx="3167534" cy="830997"/>
              </a:xfrm>
              <a:prstGeom prst="rect">
                <a:avLst/>
              </a:prstGeom>
              <a:blipFill rotWithShape="0">
                <a:blip r:embed="rId5"/>
                <a:stretch>
                  <a:fillRect l="-2697" t="-5882" r="-771" b="-16176"/>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4227394" y="4441778"/>
            <a:ext cx="2455803" cy="1840123"/>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3646714" y="3275408"/>
                <a:ext cx="4343400" cy="843308"/>
              </a:xfrm>
              <a:prstGeom prst="rect">
                <a:avLst/>
              </a:prstGeom>
            </p:spPr>
            <p:txBody>
              <a:bodyPr wrap="square">
                <a:spAutoFit/>
              </a:bodyPr>
              <a:lstStyle/>
              <a:p>
                <a:pPr marL="342900" indent="-342900" fontAlgn="base">
                  <a:spcBef>
                    <a:spcPct val="0"/>
                  </a:spcBef>
                  <a:spcAft>
                    <a:spcPct val="0"/>
                  </a:spcAft>
                  <a:buFont typeface="Arial" charset="0"/>
                  <a:buChar char="•"/>
                </a:pPr>
                <a:r>
                  <a:rPr lang="en-US" sz="2400" b="1" dirty="0" smtClean="0">
                    <a:solidFill>
                      <a:schemeClr val="tx1"/>
                    </a:solidFill>
                  </a:rPr>
                  <a:t>Action value function </a:t>
                </a:r>
                <a14:m>
                  <m:oMath xmlns:m="http://schemas.openxmlformats.org/officeDocument/2006/math">
                    <m:acc>
                      <m:accPr>
                        <m:chr m:val="̂"/>
                        <m:ctrlPr>
                          <a:rPr kumimoji="0" lang="en-US" sz="2400" b="1" i="1" u="none" strike="noStrike" cap="none" normalizeH="0" baseline="0" dirty="0" smtClean="0">
                            <a:ln>
                              <a:noFill/>
                            </a:ln>
                            <a:solidFill>
                              <a:schemeClr val="tx1"/>
                            </a:solidFill>
                            <a:effectLst/>
                            <a:latin typeface="Cambria Math" charset="0"/>
                          </a:rPr>
                        </m:ctrlPr>
                      </m:accPr>
                      <m:e>
                        <m:r>
                          <a:rPr lang="en-US" sz="2400" b="1" i="1" dirty="0">
                            <a:solidFill>
                              <a:schemeClr val="tx1"/>
                            </a:solidFill>
                            <a:latin typeface="Cambria Math"/>
                          </a:rPr>
                          <m:t>𝑸</m:t>
                        </m:r>
                      </m:e>
                    </m:acc>
                    <m:r>
                      <a:rPr kumimoji="0" lang="en-US" sz="2400" b="1" i="1" u="none" strike="noStrike" cap="none" normalizeH="0" dirty="0" smtClean="0">
                        <a:ln>
                          <a:noFill/>
                        </a:ln>
                        <a:solidFill>
                          <a:schemeClr val="tx1"/>
                        </a:solidFill>
                        <a:effectLst/>
                        <a:latin typeface="Cambria Math"/>
                      </a:rPr>
                      <m:t>(</m:t>
                    </m:r>
                    <m:r>
                      <a:rPr kumimoji="0" lang="en-US" sz="2400" b="1" i="1" u="none" strike="noStrike" cap="none" normalizeH="0" dirty="0" smtClean="0">
                        <a:ln>
                          <a:noFill/>
                        </a:ln>
                        <a:solidFill>
                          <a:schemeClr val="tx1"/>
                        </a:solidFill>
                        <a:effectLst/>
                        <a:latin typeface="Cambria Math"/>
                      </a:rPr>
                      <m:t>𝑺</m:t>
                    </m:r>
                    <m:r>
                      <a:rPr kumimoji="0" lang="en-US" sz="2400" b="1" i="1" u="none" strike="noStrike" cap="none" normalizeH="0" dirty="0" smtClean="0">
                        <a:ln>
                          <a:noFill/>
                        </a:ln>
                        <a:solidFill>
                          <a:schemeClr val="tx1"/>
                        </a:solidFill>
                        <a:effectLst/>
                        <a:latin typeface="Cambria Math"/>
                      </a:rPr>
                      <m:t>, </m:t>
                    </m:r>
                    <m:r>
                      <a:rPr kumimoji="0" lang="en-US" sz="2400" b="1" i="1" u="none" strike="noStrike" cap="none" normalizeH="0" dirty="0" err="1" smtClean="0">
                        <a:ln>
                          <a:noFill/>
                        </a:ln>
                        <a:solidFill>
                          <a:schemeClr val="tx1"/>
                        </a:solidFill>
                        <a:effectLst/>
                        <a:latin typeface="Cambria Math"/>
                      </a:rPr>
                      <m:t>𝒊</m:t>
                    </m:r>
                    <m:r>
                      <a:rPr kumimoji="0" lang="en-US" sz="2400" b="1" i="1" u="none" strike="noStrike" cap="none" normalizeH="0" dirty="0" smtClean="0">
                        <a:ln>
                          <a:noFill/>
                        </a:ln>
                        <a:solidFill>
                          <a:schemeClr val="tx1"/>
                        </a:solidFill>
                        <a:effectLst/>
                        <a:latin typeface="Cambria Math"/>
                      </a:rPr>
                      <m:t>)</m:t>
                    </m:r>
                  </m:oMath>
                </a14:m>
                <a:r>
                  <a:rPr lang="en-US" sz="2400" b="1" dirty="0" smtClean="0">
                    <a:solidFill>
                      <a:schemeClr val="tx1"/>
                    </a:solidFill>
                  </a:rPr>
                  <a:t>: </a:t>
                </a:r>
                <a:endParaRPr lang="en-US" sz="2400" dirty="0"/>
              </a:p>
              <a:p>
                <a:pPr fontAlgn="base">
                  <a:spcBef>
                    <a:spcPct val="0"/>
                  </a:spcBef>
                  <a:spcAft>
                    <a:spcPct val="0"/>
                  </a:spcAft>
                </a:pPr>
                <a:r>
                  <a:rPr lang="en-US" sz="2400" dirty="0" smtClean="0">
                    <a:solidFill>
                      <a:schemeClr val="tx1"/>
                    </a:solidFill>
                  </a:rPr>
                  <a:t>Expected negative future loss</a:t>
                </a:r>
              </a:p>
            </p:txBody>
          </p:sp>
        </mc:Choice>
        <mc:Fallback xmlns="">
          <p:sp>
            <p:nvSpPr>
              <p:cNvPr id="19" name="Rectangle 18"/>
              <p:cNvSpPr>
                <a:spLocks noRot="1" noChangeAspect="1" noMove="1" noResize="1" noEditPoints="1" noAdjustHandles="1" noChangeArrowheads="1" noChangeShapeType="1" noTextEdit="1"/>
              </p:cNvSpPr>
              <p:nvPr/>
            </p:nvSpPr>
            <p:spPr>
              <a:xfrm>
                <a:off x="3646714" y="3275408"/>
                <a:ext cx="4343400" cy="843308"/>
              </a:xfrm>
              <a:prstGeom prst="rect">
                <a:avLst/>
              </a:prstGeom>
              <a:blipFill rotWithShape="0">
                <a:blip r:embed="rId7"/>
                <a:stretch>
                  <a:fillRect l="-2104" t="-5755" r="-1683" b="-15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383014" y="3292566"/>
                <a:ext cx="3113032" cy="830997"/>
              </a:xfrm>
              <a:prstGeom prst="rect">
                <a:avLst/>
              </a:prstGeom>
            </p:spPr>
            <p:txBody>
              <a:bodyPr wrap="none">
                <a:spAutoFit/>
              </a:bodyPr>
              <a:lstStyle/>
              <a:p>
                <a:pPr marL="342900" indent="-342900" fontAlgn="base">
                  <a:spcBef>
                    <a:spcPct val="0"/>
                  </a:spcBef>
                  <a:spcAft>
                    <a:spcPct val="0"/>
                  </a:spcAft>
                  <a:buFont typeface="Arial" charset="0"/>
                  <a:buChar char="•"/>
                </a:pPr>
                <a:r>
                  <a:rPr lang="en-US" sz="2400" b="1" dirty="0" smtClean="0"/>
                  <a:t>Greedy Policy </a:t>
                </a:r>
                <a14:m>
                  <m:oMath xmlns:m="http://schemas.openxmlformats.org/officeDocument/2006/math">
                    <m:r>
                      <a:rPr lang="en-US" sz="2400" b="1" i="1" smtClean="0">
                        <a:latin typeface="Cambria Math" charset="0"/>
                      </a:rPr>
                      <m:t>𝝅</m:t>
                    </m:r>
                    <m:r>
                      <a:rPr lang="en-US" sz="2400" b="1" i="1" smtClean="0">
                        <a:latin typeface="Cambria Math" charset="0"/>
                      </a:rPr>
                      <m:t>(</m:t>
                    </m:r>
                    <m:r>
                      <a:rPr lang="en-US" sz="2400" b="1" i="1" smtClean="0">
                        <a:latin typeface="Cambria Math" charset="0"/>
                      </a:rPr>
                      <m:t>𝒔</m:t>
                    </m:r>
                    <m:r>
                      <a:rPr lang="en-US" sz="2400" b="1" i="1" smtClean="0">
                        <a:latin typeface="Cambria Math" charset="0"/>
                      </a:rPr>
                      <m:t>)</m:t>
                    </m:r>
                  </m:oMath>
                </a14:m>
                <a:r>
                  <a:rPr lang="en-US" sz="2400" dirty="0" smtClean="0"/>
                  <a:t>: </a:t>
                </a:r>
              </a:p>
              <a:p>
                <a:pPr fontAlgn="base">
                  <a:spcBef>
                    <a:spcPct val="0"/>
                  </a:spcBef>
                  <a:spcAft>
                    <a:spcPct val="0"/>
                  </a:spcAft>
                </a:pPr>
                <a:r>
                  <a:rPr lang="en-US" sz="2400" dirty="0" smtClean="0"/>
                  <a:t>Add best node</a:t>
                </a:r>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8383014" y="3292566"/>
                <a:ext cx="3113032" cy="830997"/>
              </a:xfrm>
              <a:prstGeom prst="rect">
                <a:avLst/>
              </a:prstGeom>
              <a:blipFill rotWithShape="0">
                <a:blip r:embed="rId8"/>
                <a:stretch>
                  <a:fillRect l="-2935" t="-5882" r="-1957" b="-16176"/>
                </a:stretch>
              </a:blipFill>
            </p:spPr>
            <p:txBody>
              <a:bodyPr/>
              <a:lstStyle/>
              <a:p>
                <a:r>
                  <a:rPr lang="en-US">
                    <a:noFill/>
                  </a:rPr>
                  <a:t> </a:t>
                </a:r>
              </a:p>
            </p:txBody>
          </p:sp>
        </mc:Fallback>
      </mc:AlternateContent>
      <p:pic>
        <p:nvPicPr>
          <p:cNvPr id="7" name="Picture 6"/>
          <p:cNvPicPr>
            <a:picLocks noChangeAspect="1"/>
          </p:cNvPicPr>
          <p:nvPr/>
        </p:nvPicPr>
        <p:blipFill>
          <a:blip r:embed="rId9"/>
          <a:stretch>
            <a:fillRect/>
          </a:stretch>
        </p:blipFill>
        <p:spPr>
          <a:xfrm>
            <a:off x="8509864" y="4408961"/>
            <a:ext cx="2205907" cy="1872940"/>
          </a:xfrm>
          <a:prstGeom prst="rect">
            <a:avLst/>
          </a:prstGeom>
        </p:spPr>
      </p:pic>
    </p:spTree>
    <p:extLst>
      <p:ext uri="{BB962C8B-B14F-4D97-AF65-F5344CB8AC3E}">
        <p14:creationId xmlns:p14="http://schemas.microsoft.com/office/powerpoint/2010/main" val="58852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365126"/>
            <a:ext cx="10515600" cy="832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Learning graph opt: action-value function</a:t>
            </a:r>
            <a:endParaRPr lang="en-US" dirty="0"/>
          </a:p>
        </p:txBody>
      </p:sp>
      <p:grpSp>
        <p:nvGrpSpPr>
          <p:cNvPr id="9" name="Group 8"/>
          <p:cNvGrpSpPr/>
          <p:nvPr/>
        </p:nvGrpSpPr>
        <p:grpSpPr>
          <a:xfrm>
            <a:off x="571500" y="1845577"/>
            <a:ext cx="11157857" cy="2390254"/>
            <a:chOff x="533400" y="2024743"/>
            <a:chExt cx="11157857" cy="2390254"/>
          </a:xfrm>
        </p:grpSpPr>
        <p:pic>
          <p:nvPicPr>
            <p:cNvPr id="4" name="Picture 3"/>
            <p:cNvPicPr>
              <a:picLocks noChangeAspect="1"/>
            </p:cNvPicPr>
            <p:nvPr/>
          </p:nvPicPr>
          <p:blipFill>
            <a:blip r:embed="rId2"/>
            <a:stretch>
              <a:fillRect/>
            </a:stretch>
          </p:blipFill>
          <p:spPr>
            <a:xfrm>
              <a:off x="2559262" y="2024743"/>
              <a:ext cx="9131995" cy="2390254"/>
            </a:xfrm>
            <a:prstGeom prst="rect">
              <a:avLst/>
            </a:prstGeom>
          </p:spPr>
        </p:pic>
        <p:pic>
          <p:nvPicPr>
            <p:cNvPr id="8" name="Picture 7"/>
            <p:cNvPicPr>
              <a:picLocks noChangeAspect="1"/>
            </p:cNvPicPr>
            <p:nvPr/>
          </p:nvPicPr>
          <p:blipFill>
            <a:blip r:embed="rId3"/>
            <a:stretch>
              <a:fillRect/>
            </a:stretch>
          </p:blipFill>
          <p:spPr>
            <a:xfrm>
              <a:off x="533400" y="2463017"/>
              <a:ext cx="1721062" cy="1513705"/>
            </a:xfrm>
            <a:prstGeom prst="rect">
              <a:avLst/>
            </a:prstGeom>
          </p:spPr>
        </p:pic>
      </p:grpSp>
      <mc:AlternateContent xmlns:mc="http://schemas.openxmlformats.org/markup-compatibility/2006" xmlns:a14="http://schemas.microsoft.com/office/drawing/2010/main">
        <mc:Choice Requires="a14">
          <p:sp>
            <p:nvSpPr>
              <p:cNvPr id="21" name="Rectangle 20"/>
              <p:cNvSpPr/>
              <p:nvPr/>
            </p:nvSpPr>
            <p:spPr>
              <a:xfrm>
                <a:off x="571500" y="1197430"/>
                <a:ext cx="8670473" cy="473976"/>
              </a:xfrm>
              <a:prstGeom prst="rect">
                <a:avLst/>
              </a:prstGeom>
            </p:spPr>
            <p:txBody>
              <a:bodyPr wrap="square">
                <a:spAutoFit/>
              </a:bodyPr>
              <a:lstStyle/>
              <a:p>
                <a:pPr marL="342900" indent="-342900" fontAlgn="base">
                  <a:spcBef>
                    <a:spcPct val="0"/>
                  </a:spcBef>
                  <a:spcAft>
                    <a:spcPct val="0"/>
                  </a:spcAft>
                  <a:buFont typeface="Arial" charset="0"/>
                  <a:buChar char="•"/>
                </a:pPr>
                <a:r>
                  <a:rPr lang="en-US" sz="2400" dirty="0" smtClean="0">
                    <a:solidFill>
                      <a:schemeClr val="tx1"/>
                    </a:solidFill>
                  </a:rPr>
                  <a:t>Parameterize Action value function </a:t>
                </a:r>
                <a14:m>
                  <m:oMath xmlns:m="http://schemas.openxmlformats.org/officeDocument/2006/math">
                    <m:acc>
                      <m:accPr>
                        <m:chr m:val="̂"/>
                        <m:ctrlPr>
                          <a:rPr kumimoji="0" lang="en-US" sz="2400" i="1" u="none" strike="noStrike" cap="none" normalizeH="0" baseline="0" dirty="0" smtClean="0">
                            <a:ln>
                              <a:noFill/>
                            </a:ln>
                            <a:solidFill>
                              <a:schemeClr val="tx1"/>
                            </a:solidFill>
                            <a:effectLst/>
                            <a:latin typeface="Cambria Math" charset="0"/>
                          </a:rPr>
                        </m:ctrlPr>
                      </m:accPr>
                      <m:e>
                        <m:r>
                          <a:rPr lang="en-US" sz="2400" b="0" i="1" dirty="0">
                            <a:solidFill>
                              <a:schemeClr val="tx1"/>
                            </a:solidFill>
                            <a:latin typeface="Cambria Math"/>
                          </a:rPr>
                          <m:t>𝑄</m:t>
                        </m:r>
                      </m:e>
                    </m:acc>
                    <m:r>
                      <a:rPr kumimoji="0" lang="en-US" sz="2400" b="0" i="1" u="none" strike="noStrike" cap="none" normalizeH="0" dirty="0" smtClean="0">
                        <a:ln>
                          <a:noFill/>
                        </a:ln>
                        <a:solidFill>
                          <a:schemeClr val="tx1"/>
                        </a:solidFill>
                        <a:effectLst/>
                        <a:latin typeface="Cambria Math"/>
                      </a:rPr>
                      <m:t>(</m:t>
                    </m:r>
                    <m:r>
                      <a:rPr kumimoji="0" lang="en-US" sz="2400" b="0" i="1" u="none" strike="noStrike" cap="none" normalizeH="0" dirty="0" smtClean="0">
                        <a:ln>
                          <a:noFill/>
                        </a:ln>
                        <a:solidFill>
                          <a:schemeClr val="tx1"/>
                        </a:solidFill>
                        <a:effectLst/>
                        <a:latin typeface="Cambria Math"/>
                      </a:rPr>
                      <m:t>𝑆</m:t>
                    </m:r>
                    <m:r>
                      <a:rPr kumimoji="0" lang="en-US" sz="2400" b="0" i="1" u="none" strike="noStrike" cap="none" normalizeH="0" dirty="0" smtClean="0">
                        <a:ln>
                          <a:noFill/>
                        </a:ln>
                        <a:solidFill>
                          <a:schemeClr val="tx1"/>
                        </a:solidFill>
                        <a:effectLst/>
                        <a:latin typeface="Cambria Math"/>
                      </a:rPr>
                      <m:t>, </m:t>
                    </m:r>
                    <m:r>
                      <a:rPr kumimoji="0" lang="en-US" sz="2400" b="0" i="1" u="none" strike="noStrike" cap="none" normalizeH="0" dirty="0" err="1" smtClean="0">
                        <a:ln>
                          <a:noFill/>
                        </a:ln>
                        <a:solidFill>
                          <a:schemeClr val="tx1"/>
                        </a:solidFill>
                        <a:effectLst/>
                        <a:latin typeface="Cambria Math"/>
                      </a:rPr>
                      <m:t>𝑖</m:t>
                    </m:r>
                    <m:r>
                      <a:rPr kumimoji="0" lang="en-US" sz="2400" b="0" i="1" u="none" strike="noStrike" cap="none" normalizeH="0" dirty="0" smtClean="0">
                        <a:ln>
                          <a:noFill/>
                        </a:ln>
                        <a:solidFill>
                          <a:schemeClr val="tx1"/>
                        </a:solidFill>
                        <a:effectLst/>
                        <a:latin typeface="Cambria Math"/>
                      </a:rPr>
                      <m:t>)</m:t>
                    </m:r>
                  </m:oMath>
                </a14:m>
                <a:r>
                  <a:rPr lang="en-US" sz="2400" dirty="0" smtClean="0">
                    <a:solidFill>
                      <a:schemeClr val="tx1"/>
                    </a:solidFill>
                  </a:rPr>
                  <a:t> with structure2vec</a:t>
                </a:r>
              </a:p>
            </p:txBody>
          </p:sp>
        </mc:Choice>
        <mc:Fallback xmlns="">
          <p:sp>
            <p:nvSpPr>
              <p:cNvPr id="21" name="Rectangle 20"/>
              <p:cNvSpPr>
                <a:spLocks noRot="1" noChangeAspect="1" noMove="1" noResize="1" noEditPoints="1" noAdjustHandles="1" noChangeArrowheads="1" noChangeShapeType="1" noTextEdit="1"/>
              </p:cNvSpPr>
              <p:nvPr/>
            </p:nvSpPr>
            <p:spPr>
              <a:xfrm>
                <a:off x="571500" y="1197430"/>
                <a:ext cx="8670473" cy="473976"/>
              </a:xfrm>
              <a:prstGeom prst="rect">
                <a:avLst/>
              </a:prstGeom>
              <a:blipFill rotWithShape="0">
                <a:blip r:embed="rId4"/>
                <a:stretch>
                  <a:fillRect l="-985" t="-10256" b="-28205"/>
                </a:stretch>
              </a:blipFill>
            </p:spPr>
            <p:txBody>
              <a:bodyPr/>
              <a:lstStyle/>
              <a:p>
                <a:r>
                  <a:rPr lang="en-US">
                    <a:noFill/>
                  </a:rPr>
                  <a:t> </a:t>
                </a:r>
              </a:p>
            </p:txBody>
          </p:sp>
        </mc:Fallback>
      </mc:AlternateContent>
      <p:sp>
        <p:nvSpPr>
          <p:cNvPr id="22" name="Rectangle 21"/>
          <p:cNvSpPr/>
          <p:nvPr/>
        </p:nvSpPr>
        <p:spPr>
          <a:xfrm>
            <a:off x="571499" y="4410002"/>
            <a:ext cx="8670473" cy="473976"/>
          </a:xfrm>
          <a:prstGeom prst="rect">
            <a:avLst/>
          </a:prstGeom>
        </p:spPr>
        <p:txBody>
          <a:bodyPr wrap="square">
            <a:spAutoFit/>
          </a:bodyPr>
          <a:lstStyle/>
          <a:p>
            <a:pPr marL="342900" indent="-342900" fontAlgn="base">
              <a:spcBef>
                <a:spcPct val="0"/>
              </a:spcBef>
              <a:spcAft>
                <a:spcPct val="0"/>
              </a:spcAft>
              <a:buFont typeface="Arial" charset="0"/>
              <a:buChar char="•"/>
            </a:pPr>
            <a:r>
              <a:rPr lang="en-US" sz="2400" dirty="0" smtClean="0">
                <a:solidFill>
                  <a:schemeClr val="tx1"/>
                </a:solidFill>
              </a:rPr>
              <a:t>Train with Deep Q-Learning (DQN)</a:t>
            </a:r>
          </a:p>
        </p:txBody>
      </p:sp>
      <p:pic>
        <p:nvPicPr>
          <p:cNvPr id="10" name="Picture 9"/>
          <p:cNvPicPr>
            <a:picLocks noChangeAspect="1"/>
          </p:cNvPicPr>
          <p:nvPr/>
        </p:nvPicPr>
        <p:blipFill>
          <a:blip r:embed="rId5"/>
          <a:stretch>
            <a:fillRect/>
          </a:stretch>
        </p:blipFill>
        <p:spPr>
          <a:xfrm>
            <a:off x="4907294" y="5047015"/>
            <a:ext cx="5600700" cy="711200"/>
          </a:xfrm>
          <a:prstGeom prst="rect">
            <a:avLst/>
          </a:prstGeom>
        </p:spPr>
      </p:pic>
      <p:sp>
        <p:nvSpPr>
          <p:cNvPr id="23" name="Rectangle 22"/>
          <p:cNvSpPr/>
          <p:nvPr/>
        </p:nvSpPr>
        <p:spPr>
          <a:xfrm>
            <a:off x="1129391" y="5172964"/>
            <a:ext cx="8670473" cy="473976"/>
          </a:xfrm>
          <a:prstGeom prst="rect">
            <a:avLst/>
          </a:prstGeom>
        </p:spPr>
        <p:txBody>
          <a:bodyPr wrap="square">
            <a:spAutoFit/>
          </a:bodyPr>
          <a:lstStyle/>
          <a:p>
            <a:pPr fontAlgn="base">
              <a:spcBef>
                <a:spcPct val="0"/>
              </a:spcBef>
              <a:spcAft>
                <a:spcPct val="0"/>
              </a:spcAft>
            </a:pPr>
            <a:r>
              <a:rPr lang="en-US" sz="2400" dirty="0" smtClean="0">
                <a:solidFill>
                  <a:schemeClr val="tx1"/>
                </a:solidFill>
              </a:rPr>
              <a:t>Bellman </a:t>
            </a:r>
            <a:r>
              <a:rPr lang="en-US" sz="2400" smtClean="0">
                <a:solidFill>
                  <a:schemeClr val="tx1"/>
                </a:solidFill>
              </a:rPr>
              <a:t>optimality equation</a:t>
            </a:r>
            <a:endParaRPr lang="en-US" sz="2400" dirty="0" smtClean="0">
              <a:solidFill>
                <a:schemeClr val="tx1"/>
              </a:solidFill>
            </a:endParaRPr>
          </a:p>
        </p:txBody>
      </p:sp>
    </p:spTree>
    <p:extLst>
      <p:ext uri="{BB962C8B-B14F-4D97-AF65-F5344CB8AC3E}">
        <p14:creationId xmlns:p14="http://schemas.microsoft.com/office/powerpoint/2010/main" val="129136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FF0000"/>
                </a:solidFill>
              </a:rPr>
              <a:t>Review of traditional approaches</a:t>
            </a:r>
          </a:p>
          <a:p>
            <a:endParaRPr lang="en-US" dirty="0"/>
          </a:p>
          <a:p>
            <a:r>
              <a:rPr lang="en-US" dirty="0" smtClean="0"/>
              <a:t>Our architecture</a:t>
            </a:r>
          </a:p>
          <a:p>
            <a:endParaRPr lang="en-US" dirty="0"/>
          </a:p>
          <a:p>
            <a:r>
              <a:rPr lang="en-US" dirty="0" smtClean="0"/>
              <a:t>Experiments on RNA and molecules</a:t>
            </a:r>
          </a:p>
          <a:p>
            <a:endParaRPr lang="en-US" dirty="0"/>
          </a:p>
          <a:p>
            <a:r>
              <a:rPr lang="en-US" dirty="0" smtClean="0"/>
              <a:t>Extension to social network and recommendation</a:t>
            </a:r>
          </a:p>
          <a:p>
            <a:endParaRPr lang="en-US" dirty="0"/>
          </a:p>
          <a:p>
            <a:r>
              <a:rPr lang="en-US" dirty="0" smtClean="0"/>
              <a:t>Application in graph combinatorial optimization</a:t>
            </a:r>
            <a:endParaRPr lang="en-US" dirty="0"/>
          </a:p>
        </p:txBody>
      </p:sp>
    </p:spTree>
    <p:extLst>
      <p:ext uri="{BB962C8B-B14F-4D97-AF65-F5344CB8AC3E}">
        <p14:creationId xmlns:p14="http://schemas.microsoft.com/office/powerpoint/2010/main" val="10292835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365126"/>
            <a:ext cx="10515600" cy="832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Learning graph opt: quantitative comparison</a:t>
            </a:r>
            <a:endParaRPr lang="en-US" dirty="0"/>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457" y="1597157"/>
            <a:ext cx="7772400" cy="4743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5138057" y="4664325"/>
            <a:ext cx="5791200" cy="1143000"/>
            <a:chOff x="5138057" y="4664325"/>
            <a:chExt cx="5791200" cy="1143000"/>
          </a:xfrm>
        </p:grpSpPr>
        <mc:AlternateContent xmlns:mc="http://schemas.openxmlformats.org/markup-compatibility/2006" xmlns:a14="http://schemas.microsoft.com/office/drawing/2010/main">
          <mc:Choice Requires="a14">
            <p:sp>
              <p:nvSpPr>
                <p:cNvPr id="13" name="Rounded Rectangle 12"/>
                <p:cNvSpPr/>
                <p:nvPr/>
              </p:nvSpPr>
              <p:spPr bwMode="auto">
                <a:xfrm>
                  <a:off x="6400800" y="4664325"/>
                  <a:ext cx="3614057" cy="609600"/>
                </a:xfrm>
                <a:prstGeom prst="roundRect">
                  <a:avLst/>
                </a:prstGeom>
                <a:solidFill>
                  <a:schemeClr val="bg1">
                    <a:alpha val="80000"/>
                  </a:schemeClr>
                </a:solidFill>
                <a:ln w="38100" cap="flat" cmpd="sng" algn="ctr">
                  <a:solidFill>
                    <a:srgbClr val="00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6600"/>
                      </a:solidFill>
                      <a:effectLst/>
                    </a:rPr>
                    <a:t>approximation ratio </a:t>
                  </a:r>
                  <a14:m>
                    <m:oMath xmlns:m="http://schemas.openxmlformats.org/officeDocument/2006/math">
                      <m:r>
                        <a:rPr kumimoji="0" lang="en-US" sz="2800" b="0" i="1" u="none" strike="noStrike" cap="none" normalizeH="0" baseline="0" smtClean="0">
                          <a:ln>
                            <a:noFill/>
                          </a:ln>
                          <a:solidFill>
                            <a:srgbClr val="006600"/>
                          </a:solidFill>
                          <a:effectLst/>
                          <a:latin typeface="Cambria Math"/>
                        </a:rPr>
                        <m:t>≈1</m:t>
                      </m:r>
                    </m:oMath>
                  </a14:m>
                  <a:endParaRPr kumimoji="0" lang="en-US" sz="2800" b="0" i="0" u="none" strike="noStrike" cap="none" normalizeH="0" baseline="0" dirty="0" smtClean="0">
                    <a:ln>
                      <a:noFill/>
                    </a:ln>
                    <a:solidFill>
                      <a:srgbClr val="006600"/>
                    </a:solidFill>
                    <a:effectLst/>
                  </a:endParaRPr>
                </a:p>
              </p:txBody>
            </p:sp>
          </mc:Choice>
          <mc:Fallback xmlns="">
            <p:sp>
              <p:nvSpPr>
                <p:cNvPr id="13" name="Rounded Rectangle 12"/>
                <p:cNvSpPr>
                  <a:spLocks noRot="1" noChangeAspect="1" noMove="1" noResize="1" noEditPoints="1" noAdjustHandles="1" noChangeArrowheads="1" noChangeShapeType="1" noTextEdit="1"/>
                </p:cNvSpPr>
                <p:nvPr/>
              </p:nvSpPr>
              <p:spPr bwMode="auto">
                <a:xfrm>
                  <a:off x="6400800" y="4664325"/>
                  <a:ext cx="3614057" cy="609600"/>
                </a:xfrm>
                <a:prstGeom prst="roundRect">
                  <a:avLst/>
                </a:prstGeom>
                <a:blipFill rotWithShape="0">
                  <a:blip r:embed="rId3"/>
                  <a:stretch>
                    <a:fillRect l="-3840" b="-17925"/>
                  </a:stretch>
                </a:blipFill>
                <a:ln w="38100" cap="flat" cmpd="sng" algn="ctr">
                  <a:solidFill>
                    <a:srgbClr val="006600"/>
                  </a:solidFill>
                  <a:prstDash val="solid"/>
                  <a:round/>
                  <a:headEnd type="none" w="med" len="med"/>
                  <a:tailEnd type="none" w="med" len="med"/>
                </a:ln>
                <a:effectLst/>
              </p:spPr>
              <p:txBody>
                <a:bodyPr/>
                <a:lstStyle/>
                <a:p>
                  <a:r>
                    <a:rPr lang="en-US">
                      <a:noFill/>
                    </a:rPr>
                    <a:t> </a:t>
                  </a:r>
                </a:p>
              </p:txBody>
            </p:sp>
          </mc:Fallback>
        </mc:AlternateContent>
        <p:cxnSp>
          <p:nvCxnSpPr>
            <p:cNvPr id="14" name="Straight Arrow Connector 13"/>
            <p:cNvCxnSpPr/>
            <p:nvPr/>
          </p:nvCxnSpPr>
          <p:spPr bwMode="auto">
            <a:xfrm flipH="1">
              <a:off x="5138057" y="5273925"/>
              <a:ext cx="3162300" cy="533400"/>
            </a:xfrm>
            <a:prstGeom prst="straightConnector1">
              <a:avLst/>
            </a:prstGeom>
            <a:noFill/>
            <a:ln w="38100">
              <a:solidFill>
                <a:srgbClr val="006600"/>
              </a:solidFill>
              <a:round/>
              <a:headEnd type="none"/>
              <a:tailEnd type="triangle"/>
            </a:ln>
          </p:spPr>
        </p:cxnSp>
        <p:cxnSp>
          <p:nvCxnSpPr>
            <p:cNvPr id="15" name="Straight Arrow Connector 14"/>
            <p:cNvCxnSpPr>
              <a:stCxn id="14" idx="2"/>
            </p:cNvCxnSpPr>
            <p:nvPr/>
          </p:nvCxnSpPr>
          <p:spPr bwMode="auto">
            <a:xfrm flipH="1">
              <a:off x="6585857" y="5273925"/>
              <a:ext cx="1714500" cy="533400"/>
            </a:xfrm>
            <a:prstGeom prst="straightConnector1">
              <a:avLst/>
            </a:prstGeom>
            <a:noFill/>
            <a:ln w="38100">
              <a:solidFill>
                <a:srgbClr val="006600"/>
              </a:solidFill>
              <a:round/>
              <a:headEnd type="none"/>
              <a:tailEnd type="triangle"/>
            </a:ln>
          </p:spPr>
        </p:cxnSp>
        <p:cxnSp>
          <p:nvCxnSpPr>
            <p:cNvPr id="16" name="Straight Arrow Connector 15"/>
            <p:cNvCxnSpPr>
              <a:stCxn id="14" idx="2"/>
            </p:cNvCxnSpPr>
            <p:nvPr/>
          </p:nvCxnSpPr>
          <p:spPr bwMode="auto">
            <a:xfrm flipH="1">
              <a:off x="8033657" y="5273925"/>
              <a:ext cx="266700" cy="533400"/>
            </a:xfrm>
            <a:prstGeom prst="straightConnector1">
              <a:avLst/>
            </a:prstGeom>
            <a:noFill/>
            <a:ln w="38100">
              <a:solidFill>
                <a:srgbClr val="006600"/>
              </a:solidFill>
              <a:round/>
              <a:headEnd type="none"/>
              <a:tailEnd type="triangle"/>
            </a:ln>
          </p:spPr>
        </p:cxnSp>
        <p:cxnSp>
          <p:nvCxnSpPr>
            <p:cNvPr id="17" name="Straight Arrow Connector 16"/>
            <p:cNvCxnSpPr/>
            <p:nvPr/>
          </p:nvCxnSpPr>
          <p:spPr bwMode="auto">
            <a:xfrm>
              <a:off x="8319407" y="5273925"/>
              <a:ext cx="1238250" cy="533400"/>
            </a:xfrm>
            <a:prstGeom prst="straightConnector1">
              <a:avLst/>
            </a:prstGeom>
            <a:noFill/>
            <a:ln w="38100">
              <a:solidFill>
                <a:srgbClr val="006600"/>
              </a:solidFill>
              <a:round/>
              <a:headEnd type="none"/>
              <a:tailEnd type="triangle"/>
            </a:ln>
          </p:spPr>
        </p:cxnSp>
        <p:cxnSp>
          <p:nvCxnSpPr>
            <p:cNvPr id="18" name="Straight Arrow Connector 17"/>
            <p:cNvCxnSpPr/>
            <p:nvPr/>
          </p:nvCxnSpPr>
          <p:spPr bwMode="auto">
            <a:xfrm>
              <a:off x="8319407" y="5273925"/>
              <a:ext cx="2609850" cy="533400"/>
            </a:xfrm>
            <a:prstGeom prst="straightConnector1">
              <a:avLst/>
            </a:prstGeom>
            <a:noFill/>
            <a:ln w="38100">
              <a:solidFill>
                <a:srgbClr val="006600"/>
              </a:solidFill>
              <a:round/>
              <a:headEnd type="none"/>
              <a:tailEnd type="triangle"/>
            </a:ln>
          </p:spPr>
        </p:cxnSp>
      </p:grpSp>
      <p:sp>
        <p:nvSpPr>
          <p:cNvPr id="19" name="Rectangle 18"/>
          <p:cNvSpPr/>
          <p:nvPr/>
        </p:nvSpPr>
        <p:spPr>
          <a:xfrm>
            <a:off x="136470" y="1986669"/>
            <a:ext cx="4010987" cy="2677656"/>
          </a:xfrm>
          <a:prstGeom prst="rect">
            <a:avLst/>
          </a:prstGeom>
        </p:spPr>
        <p:txBody>
          <a:bodyPr wrap="square">
            <a:spAutoFit/>
          </a:bodyPr>
          <a:lstStyle/>
          <a:p>
            <a:pPr marL="342900" indent="-342900">
              <a:buFont typeface="Arial" charset="0"/>
              <a:buChar char="•"/>
            </a:pPr>
            <a:r>
              <a:rPr lang="en-US" sz="2400" dirty="0" smtClean="0"/>
              <a:t>A distribution of </a:t>
            </a:r>
          </a:p>
          <a:p>
            <a:r>
              <a:rPr lang="en-US" sz="2400" dirty="0" smtClean="0"/>
              <a:t>    scale free networks</a:t>
            </a:r>
          </a:p>
          <a:p>
            <a:endParaRPr lang="en-US" sz="2400" dirty="0" smtClean="0"/>
          </a:p>
          <a:p>
            <a:pPr marL="342900" indent="-342900">
              <a:buFont typeface="Arial" charset="0"/>
              <a:buChar char="•"/>
            </a:pPr>
            <a:r>
              <a:rPr lang="en-US" sz="2400" dirty="0" smtClean="0"/>
              <a:t>Optimal approximated by </a:t>
            </a:r>
          </a:p>
          <a:p>
            <a:r>
              <a:rPr lang="en-US" sz="2400" dirty="0" smtClean="0"/>
              <a:t>    running CPLEX for 1 hour</a:t>
            </a:r>
          </a:p>
          <a:p>
            <a:endParaRPr lang="en-US" sz="2400" kern="0" dirty="0"/>
          </a:p>
          <a:p>
            <a:pPr marL="342900" indent="-342900">
              <a:buFont typeface="Arial" charset="0"/>
              <a:buChar char="•"/>
            </a:pPr>
            <a:endParaRPr lang="en-US" sz="2400" kern="0" dirty="0"/>
          </a:p>
        </p:txBody>
      </p:sp>
    </p:spTree>
    <p:extLst>
      <p:ext uri="{BB962C8B-B14F-4D97-AF65-F5344CB8AC3E}">
        <p14:creationId xmlns:p14="http://schemas.microsoft.com/office/powerpoint/2010/main" val="17847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1290328100"/>
              </p:ext>
            </p:extLst>
          </p:nvPr>
        </p:nvGraphicFramePr>
        <p:xfrm>
          <a:off x="4724400" y="1875971"/>
          <a:ext cx="6981371" cy="4654248"/>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txBox="1">
            <a:spLocks/>
          </p:cNvSpPr>
          <p:nvPr/>
        </p:nvSpPr>
        <p:spPr>
          <a:xfrm>
            <a:off x="838200" y="365126"/>
            <a:ext cx="10515600" cy="832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Learning graph opt: quantitative comparison</a:t>
            </a:r>
            <a:endParaRPr lang="en-US" dirty="0"/>
          </a:p>
        </p:txBody>
      </p:sp>
      <p:sp>
        <p:nvSpPr>
          <p:cNvPr id="5" name="Rectangle 4"/>
          <p:cNvSpPr/>
          <p:nvPr/>
        </p:nvSpPr>
        <p:spPr>
          <a:xfrm>
            <a:off x="332413" y="2125603"/>
            <a:ext cx="4152501" cy="4154984"/>
          </a:xfrm>
          <a:prstGeom prst="rect">
            <a:avLst/>
          </a:prstGeom>
        </p:spPr>
        <p:txBody>
          <a:bodyPr wrap="square">
            <a:spAutoFit/>
          </a:bodyPr>
          <a:lstStyle/>
          <a:p>
            <a:pPr marL="342900" indent="-342900">
              <a:buFont typeface="Arial" charset="0"/>
              <a:buChar char="•"/>
            </a:pPr>
            <a:r>
              <a:rPr lang="en-US" sz="2400" dirty="0" smtClean="0"/>
              <a:t>Train on small graphs with </a:t>
            </a:r>
          </a:p>
          <a:p>
            <a:r>
              <a:rPr lang="en-US" sz="2400" dirty="0"/>
              <a:t> </a:t>
            </a:r>
            <a:r>
              <a:rPr lang="en-US" sz="2400" dirty="0" smtClean="0"/>
              <a:t>   50-100 nodes</a:t>
            </a:r>
          </a:p>
          <a:p>
            <a:endParaRPr lang="en-US" sz="2400" dirty="0" smtClean="0"/>
          </a:p>
          <a:p>
            <a:pPr marL="342900" indent="-342900">
              <a:buFont typeface="Arial" charset="0"/>
              <a:buChar char="•"/>
            </a:pPr>
            <a:r>
              <a:rPr lang="en-US" sz="2400" dirty="0" smtClean="0"/>
              <a:t>Generalize to not only graphs from same distribution</a:t>
            </a:r>
          </a:p>
          <a:p>
            <a:pPr marL="342900" indent="-342900">
              <a:buFont typeface="Arial" charset="0"/>
              <a:buChar char="•"/>
            </a:pPr>
            <a:endParaRPr lang="en-US" sz="2400" dirty="0"/>
          </a:p>
          <a:p>
            <a:pPr marL="342900" indent="-342900">
              <a:buFont typeface="Arial" charset="0"/>
              <a:buChar char="•"/>
            </a:pPr>
            <a:r>
              <a:rPr lang="en-US" sz="2400" dirty="0" smtClean="0"/>
              <a:t>But also larger graphs </a:t>
            </a:r>
          </a:p>
          <a:p>
            <a:pPr marL="342900" indent="-342900">
              <a:buFont typeface="Arial" charset="0"/>
              <a:buChar char="•"/>
            </a:pPr>
            <a:endParaRPr lang="en-US" sz="2400" dirty="0"/>
          </a:p>
          <a:p>
            <a:pPr marL="342900" indent="-342900">
              <a:buFont typeface="Arial" charset="0"/>
              <a:buChar char="•"/>
            </a:pPr>
            <a:r>
              <a:rPr lang="en-US" sz="2400" dirty="0" smtClean="0"/>
              <a:t>Approximation ratio &lt; 1.007</a:t>
            </a:r>
          </a:p>
          <a:p>
            <a:endParaRPr lang="en-US" sz="2400" kern="0" dirty="0"/>
          </a:p>
          <a:p>
            <a:pPr marL="342900" indent="-342900">
              <a:buFont typeface="Arial" charset="0"/>
              <a:buChar char="•"/>
            </a:pPr>
            <a:endParaRPr lang="en-US" sz="2400" kern="0" dirty="0"/>
          </a:p>
        </p:txBody>
      </p:sp>
    </p:spTree>
    <p:extLst>
      <p:ext uri="{BB962C8B-B14F-4D97-AF65-F5344CB8AC3E}">
        <p14:creationId xmlns:p14="http://schemas.microsoft.com/office/powerpoint/2010/main" val="111268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65126"/>
            <a:ext cx="10515600" cy="832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Learning graph opt: time-solution tradeoff </a:t>
            </a:r>
            <a:endParaRPr lang="en-US" dirty="0"/>
          </a:p>
        </p:txBody>
      </p:sp>
      <p:pic>
        <p:nvPicPr>
          <p:cNvPr id="6" name="Picture 5"/>
          <p:cNvPicPr>
            <a:picLocks noChangeAspect="1"/>
          </p:cNvPicPr>
          <p:nvPr/>
        </p:nvPicPr>
        <p:blipFill>
          <a:blip r:embed="rId2"/>
          <a:stretch>
            <a:fillRect/>
          </a:stretch>
        </p:blipFill>
        <p:spPr>
          <a:xfrm>
            <a:off x="4392406" y="1436915"/>
            <a:ext cx="6623939" cy="5029200"/>
          </a:xfrm>
          <a:prstGeom prst="rect">
            <a:avLst/>
          </a:prstGeom>
        </p:spPr>
      </p:pic>
      <p:sp>
        <p:nvSpPr>
          <p:cNvPr id="7" name="Rounded Rectangular Callout 6"/>
          <p:cNvSpPr/>
          <p:nvPr/>
        </p:nvSpPr>
        <p:spPr bwMode="auto">
          <a:xfrm>
            <a:off x="6291945" y="5018315"/>
            <a:ext cx="1143925" cy="582528"/>
          </a:xfrm>
          <a:prstGeom prst="wedgeRoundRectCallout">
            <a:avLst>
              <a:gd name="adj1" fmla="val 76741"/>
              <a:gd name="adj2" fmla="val 28907"/>
              <a:gd name="adj3" fmla="val 16667"/>
            </a:avLst>
          </a:prstGeom>
          <a:solidFill>
            <a:schemeClr val="bg1"/>
          </a:solidFill>
          <a:ln w="38100" cap="flat" cmpd="sng" algn="ctr">
            <a:solidFill>
              <a:srgbClr val="00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smtClean="0">
                <a:solidFill>
                  <a:srgbClr val="006600"/>
                </a:solidFill>
              </a:rPr>
              <a:t>Embedded </a:t>
            </a:r>
          </a:p>
          <a:p>
            <a:pPr algn="ctr"/>
            <a:r>
              <a:rPr lang="en-US" sz="2000" dirty="0" smtClean="0">
                <a:solidFill>
                  <a:srgbClr val="006600"/>
                </a:solidFill>
              </a:rPr>
              <a:t>MF</a:t>
            </a:r>
            <a:endParaRPr lang="en-US" sz="2000" dirty="0">
              <a:solidFill>
                <a:srgbClr val="006600"/>
              </a:solidFill>
            </a:endParaRPr>
          </a:p>
        </p:txBody>
      </p:sp>
      <p:sp>
        <p:nvSpPr>
          <p:cNvPr id="8" name="Rounded Rectangular Callout 7"/>
          <p:cNvSpPr/>
          <p:nvPr/>
        </p:nvSpPr>
        <p:spPr bwMode="auto">
          <a:xfrm>
            <a:off x="5606145" y="2095892"/>
            <a:ext cx="777241" cy="582528"/>
          </a:xfrm>
          <a:prstGeom prst="wedgeRoundRectCallout">
            <a:avLst>
              <a:gd name="adj1" fmla="val -75669"/>
              <a:gd name="adj2" fmla="val 41465"/>
              <a:gd name="adj3" fmla="val 16667"/>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smtClean="0"/>
              <a:t>CPLEX</a:t>
            </a:r>
          </a:p>
          <a:p>
            <a:pPr algn="ctr"/>
            <a:r>
              <a:rPr lang="en-US" sz="2000" dirty="0" smtClean="0"/>
              <a:t>1st</a:t>
            </a:r>
            <a:endParaRPr lang="en-US" sz="2000" dirty="0"/>
          </a:p>
        </p:txBody>
      </p:sp>
      <p:sp>
        <p:nvSpPr>
          <p:cNvPr id="9" name="Rounded Rectangular Callout 8"/>
          <p:cNvSpPr/>
          <p:nvPr/>
        </p:nvSpPr>
        <p:spPr bwMode="auto">
          <a:xfrm>
            <a:off x="8196945" y="2095892"/>
            <a:ext cx="777241" cy="582528"/>
          </a:xfrm>
          <a:prstGeom prst="wedgeRoundRectCallout">
            <a:avLst>
              <a:gd name="adj1" fmla="val -75669"/>
              <a:gd name="adj2" fmla="val 41465"/>
              <a:gd name="adj3" fmla="val 16667"/>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smtClean="0"/>
              <a:t>CPLEX</a:t>
            </a:r>
          </a:p>
          <a:p>
            <a:pPr algn="ctr"/>
            <a:r>
              <a:rPr lang="en-US" sz="2000" dirty="0" smtClean="0"/>
              <a:t>2nd</a:t>
            </a:r>
            <a:endParaRPr lang="en-US" sz="2000" dirty="0"/>
          </a:p>
        </p:txBody>
      </p:sp>
      <p:sp>
        <p:nvSpPr>
          <p:cNvPr id="10" name="Rounded Rectangular Callout 9"/>
          <p:cNvSpPr/>
          <p:nvPr/>
        </p:nvSpPr>
        <p:spPr bwMode="auto">
          <a:xfrm>
            <a:off x="8616046" y="4498451"/>
            <a:ext cx="777241" cy="582528"/>
          </a:xfrm>
          <a:prstGeom prst="wedgeRoundRectCallout">
            <a:avLst>
              <a:gd name="adj1" fmla="val -58862"/>
              <a:gd name="adj2" fmla="val 82237"/>
              <a:gd name="adj3" fmla="val 16667"/>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smtClean="0"/>
              <a:t>CPLEX</a:t>
            </a:r>
          </a:p>
          <a:p>
            <a:pPr algn="ctr"/>
            <a:r>
              <a:rPr lang="en-US" sz="2000" dirty="0" smtClean="0"/>
              <a:t>3rd</a:t>
            </a:r>
            <a:endParaRPr lang="en-US" sz="2000" dirty="0"/>
          </a:p>
        </p:txBody>
      </p:sp>
      <p:sp>
        <p:nvSpPr>
          <p:cNvPr id="11" name="Rounded Rectangular Callout 10"/>
          <p:cNvSpPr/>
          <p:nvPr/>
        </p:nvSpPr>
        <p:spPr bwMode="auto">
          <a:xfrm>
            <a:off x="9427574" y="4990883"/>
            <a:ext cx="777241" cy="582528"/>
          </a:xfrm>
          <a:prstGeom prst="wedgeRoundRectCallout">
            <a:avLst>
              <a:gd name="adj1" fmla="val -92516"/>
              <a:gd name="adj2" fmla="val 34914"/>
              <a:gd name="adj3" fmla="val 16667"/>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smtClean="0"/>
              <a:t>CPLEX</a:t>
            </a:r>
          </a:p>
          <a:p>
            <a:pPr algn="ctr"/>
            <a:r>
              <a:rPr lang="en-US" sz="2000" dirty="0" smtClean="0"/>
              <a:t>4th</a:t>
            </a:r>
            <a:endParaRPr lang="en-US" sz="2000" dirty="0"/>
          </a:p>
        </p:txBody>
      </p:sp>
      <p:sp>
        <p:nvSpPr>
          <p:cNvPr id="12" name="Rounded Rectangular Callout 11"/>
          <p:cNvSpPr/>
          <p:nvPr/>
        </p:nvSpPr>
        <p:spPr bwMode="auto">
          <a:xfrm>
            <a:off x="6676302" y="3265840"/>
            <a:ext cx="1063444" cy="380875"/>
          </a:xfrm>
          <a:prstGeom prst="wedgeRoundRectCallout">
            <a:avLst>
              <a:gd name="adj1" fmla="val -64443"/>
              <a:gd name="adj2" fmla="val 49293"/>
              <a:gd name="adj3" fmla="val 16667"/>
            </a:avLst>
          </a:prstGeom>
          <a:solidFill>
            <a:schemeClr val="bg1"/>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smtClean="0">
                <a:solidFill>
                  <a:srgbClr val="FF0000"/>
                </a:solidFill>
              </a:rPr>
              <a:t>2-approx</a:t>
            </a:r>
            <a:endParaRPr lang="en-US" sz="2000" dirty="0">
              <a:solidFill>
                <a:srgbClr val="FF0000"/>
              </a:solidFill>
            </a:endParaRPr>
          </a:p>
        </p:txBody>
      </p:sp>
      <p:sp>
        <p:nvSpPr>
          <p:cNvPr id="13" name="Rounded Rectangular Callout 12"/>
          <p:cNvSpPr/>
          <p:nvPr/>
        </p:nvSpPr>
        <p:spPr bwMode="auto">
          <a:xfrm>
            <a:off x="7941221" y="3920525"/>
            <a:ext cx="1170123" cy="380875"/>
          </a:xfrm>
          <a:prstGeom prst="wedgeRoundRectCallout">
            <a:avLst>
              <a:gd name="adj1" fmla="val -64443"/>
              <a:gd name="adj2" fmla="val 49293"/>
              <a:gd name="adj3" fmla="val 16667"/>
            </a:avLst>
          </a:prstGeom>
          <a:solidFill>
            <a:schemeClr val="bg1"/>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smtClean="0">
                <a:solidFill>
                  <a:srgbClr val="FF0000"/>
                </a:solidFill>
              </a:rPr>
              <a:t>2-approx +</a:t>
            </a:r>
            <a:endParaRPr lang="en-US" sz="2000" dirty="0">
              <a:solidFill>
                <a:srgbClr val="FF0000"/>
              </a:solidFill>
            </a:endParaRPr>
          </a:p>
        </p:txBody>
      </p:sp>
      <p:sp>
        <p:nvSpPr>
          <p:cNvPr id="14" name="Rounded Rectangle 13"/>
          <p:cNvSpPr/>
          <p:nvPr/>
        </p:nvSpPr>
        <p:spPr bwMode="auto">
          <a:xfrm>
            <a:off x="8974186" y="2369061"/>
            <a:ext cx="3108959" cy="1488507"/>
          </a:xfrm>
          <a:prstGeom prst="roundRect">
            <a:avLst/>
          </a:prstGeom>
          <a:solidFill>
            <a:schemeClr val="bg1"/>
          </a:solidFill>
          <a:ln w="38100" cap="flat" cmpd="sng" algn="ctr">
            <a:solidFill>
              <a:srgbClr val="00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6600"/>
                </a:solidFill>
                <a:effectLst/>
              </a:rPr>
              <a:t>Embedding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6600"/>
                </a:solidFill>
                <a:effectLst/>
              </a:rPr>
              <a:t>produces</a:t>
            </a:r>
            <a:r>
              <a:rPr kumimoji="0" lang="en-US" sz="2800" b="0" i="0" u="none" strike="noStrike" cap="none" normalizeH="0" dirty="0" smtClean="0">
                <a:ln>
                  <a:noFill/>
                </a:ln>
                <a:solidFill>
                  <a:srgbClr val="006600"/>
                </a:solidFill>
                <a:effectLst/>
              </a:rPr>
              <a:t> algorithm</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6600"/>
                </a:solidFill>
              </a:rPr>
              <a:t>with good tradeoff</a:t>
            </a:r>
            <a:r>
              <a:rPr kumimoji="0" lang="en-US" sz="2800" b="0" i="0" u="none" strike="noStrike" cap="none" normalizeH="0" dirty="0" smtClean="0">
                <a:ln>
                  <a:noFill/>
                </a:ln>
                <a:solidFill>
                  <a:srgbClr val="006600"/>
                </a:solidFill>
                <a:effectLst/>
              </a:rPr>
              <a:t> !</a:t>
            </a:r>
            <a:endParaRPr kumimoji="0" lang="en-US" sz="2800" b="0" i="0" u="none" strike="noStrike" cap="none" normalizeH="0" baseline="0" dirty="0" smtClean="0">
              <a:ln>
                <a:noFill/>
              </a:ln>
              <a:solidFill>
                <a:srgbClr val="006600"/>
              </a:solidFill>
              <a:effectLst/>
            </a:endParaRPr>
          </a:p>
        </p:txBody>
      </p:sp>
      <p:grpSp>
        <p:nvGrpSpPr>
          <p:cNvPr id="16" name="Group 15"/>
          <p:cNvGrpSpPr/>
          <p:nvPr/>
        </p:nvGrpSpPr>
        <p:grpSpPr>
          <a:xfrm>
            <a:off x="5987145" y="4414826"/>
            <a:ext cx="1311592" cy="380875"/>
            <a:chOff x="2819400" y="4578111"/>
            <a:chExt cx="1311592" cy="380875"/>
          </a:xfrm>
        </p:grpSpPr>
        <p:sp>
          <p:nvSpPr>
            <p:cNvPr id="17" name="Rounded Rectangular Callout 16"/>
            <p:cNvSpPr/>
            <p:nvPr/>
          </p:nvSpPr>
          <p:spPr bwMode="auto">
            <a:xfrm>
              <a:off x="2819400" y="4578111"/>
              <a:ext cx="905102" cy="380875"/>
            </a:xfrm>
            <a:prstGeom prst="wedgeRoundRectCallout">
              <a:avLst>
                <a:gd name="adj1" fmla="val 71091"/>
                <a:gd name="adj2" fmla="val 19283"/>
                <a:gd name="adj3" fmla="val 16667"/>
              </a:avLst>
            </a:prstGeom>
            <a:solidFill>
              <a:schemeClr val="bg1"/>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2000" dirty="0" smtClean="0">
                  <a:solidFill>
                    <a:srgbClr val="FF0000"/>
                  </a:solidFill>
                </a:rPr>
                <a:t>RNN</a:t>
              </a:r>
              <a:endParaRPr lang="en-US" sz="2000" dirty="0">
                <a:solidFill>
                  <a:srgbClr val="FF0000"/>
                </a:solidFill>
              </a:endParaRPr>
            </a:p>
          </p:txBody>
        </p:sp>
        <p:sp>
          <p:nvSpPr>
            <p:cNvPr id="18" name="Oval 17"/>
            <p:cNvSpPr>
              <a:spLocks noChangeAspect="1"/>
            </p:cNvSpPr>
            <p:nvPr/>
          </p:nvSpPr>
          <p:spPr bwMode="auto">
            <a:xfrm>
              <a:off x="3948112" y="4755832"/>
              <a:ext cx="182880" cy="182880"/>
            </a:xfrm>
            <a:prstGeom prst="ellipse">
              <a:avLst/>
            </a:prstGeom>
            <a:solidFill>
              <a:srgbClr val="FF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9" name="Rectangle 18"/>
          <p:cNvSpPr/>
          <p:nvPr/>
        </p:nvSpPr>
        <p:spPr>
          <a:xfrm>
            <a:off x="209923" y="2006331"/>
            <a:ext cx="3491221" cy="2677656"/>
          </a:xfrm>
          <a:prstGeom prst="rect">
            <a:avLst/>
          </a:prstGeom>
        </p:spPr>
        <p:txBody>
          <a:bodyPr wrap="square">
            <a:spAutoFit/>
          </a:bodyPr>
          <a:lstStyle/>
          <a:p>
            <a:pPr marL="342900" indent="-342900">
              <a:buFont typeface="Arial" charset="0"/>
              <a:buChar char="•"/>
            </a:pPr>
            <a:r>
              <a:rPr lang="en-US" sz="2400" dirty="0" smtClean="0"/>
              <a:t>Generate 200 </a:t>
            </a:r>
            <a:r>
              <a:rPr lang="en-US" sz="2400" dirty="0" err="1" smtClean="0"/>
              <a:t>Barabasi</a:t>
            </a:r>
            <a:r>
              <a:rPr lang="en-US" sz="2400" dirty="0" smtClean="0"/>
              <a:t>-Albert networks with 300 nodes</a:t>
            </a:r>
          </a:p>
          <a:p>
            <a:endParaRPr lang="en-US" sz="2400" dirty="0" smtClean="0"/>
          </a:p>
          <a:p>
            <a:pPr marL="342900" indent="-342900">
              <a:buFont typeface="Arial" charset="0"/>
              <a:buChar char="•"/>
            </a:pPr>
            <a:r>
              <a:rPr lang="en-US" sz="2400" kern="0" dirty="0" smtClean="0"/>
              <a:t>Let CPLEX produces 1</a:t>
            </a:r>
            <a:r>
              <a:rPr lang="en-US" sz="2400" kern="0" baseline="30000" dirty="0" smtClean="0"/>
              <a:t>st</a:t>
            </a:r>
            <a:r>
              <a:rPr lang="en-US" sz="2400" kern="0" dirty="0" smtClean="0"/>
              <a:t>, 2</a:t>
            </a:r>
            <a:r>
              <a:rPr lang="en-US" sz="2400" kern="0" baseline="30000" dirty="0" smtClean="0"/>
              <a:t>nd</a:t>
            </a:r>
            <a:r>
              <a:rPr lang="en-US" sz="2400" kern="0" dirty="0" smtClean="0"/>
              <a:t>, 3</a:t>
            </a:r>
            <a:r>
              <a:rPr lang="en-US" sz="2400" kern="0" baseline="30000" dirty="0" smtClean="0"/>
              <a:t>rd</a:t>
            </a:r>
            <a:r>
              <a:rPr lang="en-US" sz="2400" kern="0" dirty="0" smtClean="0"/>
              <a:t>, 4</a:t>
            </a:r>
            <a:r>
              <a:rPr lang="en-US" sz="2400" kern="0" baseline="30000" dirty="0" smtClean="0"/>
              <a:t>th</a:t>
            </a:r>
            <a:r>
              <a:rPr lang="en-US" sz="2400" kern="0" dirty="0" smtClean="0"/>
              <a:t> feasible solutions</a:t>
            </a:r>
            <a:endParaRPr lang="en-US" sz="2400" kern="0" dirty="0"/>
          </a:p>
        </p:txBody>
      </p:sp>
    </p:spTree>
    <p:extLst>
      <p:ext uri="{BB962C8B-B14F-4D97-AF65-F5344CB8AC3E}">
        <p14:creationId xmlns:p14="http://schemas.microsoft.com/office/powerpoint/2010/main" val="18112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65126"/>
            <a:ext cx="10515600" cy="832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Learning graph opt: real-world data</a:t>
            </a:r>
            <a:endParaRPr lang="en-US" dirty="0"/>
          </a:p>
        </p:txBody>
      </p:sp>
      <p:pic>
        <p:nvPicPr>
          <p:cNvPr id="2" name="Picture 1"/>
          <p:cNvPicPr>
            <a:picLocks noChangeAspect="1"/>
          </p:cNvPicPr>
          <p:nvPr/>
        </p:nvPicPr>
        <p:blipFill>
          <a:blip r:embed="rId2"/>
          <a:stretch>
            <a:fillRect/>
          </a:stretch>
        </p:blipFill>
        <p:spPr>
          <a:xfrm>
            <a:off x="130629" y="1582944"/>
            <a:ext cx="6476022" cy="5038023"/>
          </a:xfrm>
          <a:prstGeom prst="rect">
            <a:avLst/>
          </a:prstGeom>
        </p:spPr>
      </p:pic>
      <p:sp>
        <p:nvSpPr>
          <p:cNvPr id="6" name="Rectangle 5"/>
          <p:cNvSpPr/>
          <p:nvPr/>
        </p:nvSpPr>
        <p:spPr>
          <a:xfrm>
            <a:off x="838200" y="6251635"/>
            <a:ext cx="3779817" cy="369332"/>
          </a:xfrm>
          <a:prstGeom prst="rect">
            <a:avLst/>
          </a:prstGeom>
        </p:spPr>
        <p:txBody>
          <a:bodyPr wrap="none">
            <a:spAutoFit/>
          </a:bodyPr>
          <a:lstStyle/>
          <a:p>
            <a:r>
              <a:rPr lang="en-US" dirty="0" smtClean="0"/>
              <a:t>http://</a:t>
            </a:r>
            <a:r>
              <a:rPr lang="en-US" dirty="0" err="1" smtClean="0"/>
              <a:t>snap.stanford.edu</a:t>
            </a:r>
            <a:r>
              <a:rPr lang="en-US" dirty="0" smtClean="0"/>
              <a:t>/</a:t>
            </a:r>
            <a:r>
              <a:rPr lang="en-US" dirty="0" err="1" smtClean="0"/>
              <a:t>netinf</a:t>
            </a:r>
            <a:r>
              <a:rPr lang="en-US" dirty="0" smtClean="0"/>
              <a:t>/#data</a:t>
            </a:r>
            <a:endParaRPr lang="en-US" dirty="0"/>
          </a:p>
        </p:txBody>
      </p:sp>
      <p:sp>
        <p:nvSpPr>
          <p:cNvPr id="7" name="Rectangle 6"/>
          <p:cNvSpPr/>
          <p:nvPr/>
        </p:nvSpPr>
        <p:spPr>
          <a:xfrm>
            <a:off x="293371" y="1352111"/>
            <a:ext cx="6936643" cy="461665"/>
          </a:xfrm>
          <a:prstGeom prst="rect">
            <a:avLst/>
          </a:prstGeom>
        </p:spPr>
        <p:txBody>
          <a:bodyPr wrap="none">
            <a:spAutoFit/>
          </a:bodyPr>
          <a:lstStyle/>
          <a:p>
            <a:r>
              <a:rPr lang="en-US" sz="2400" dirty="0" smtClean="0">
                <a:effectLst/>
                <a:latin typeface="Helvetica" charset="0"/>
              </a:rPr>
              <a:t> </a:t>
            </a:r>
            <a:r>
              <a:rPr lang="en-US" sz="2400" dirty="0" err="1" smtClean="0">
                <a:effectLst/>
                <a:latin typeface="Helvetica" charset="0"/>
              </a:rPr>
              <a:t>MemeTracker</a:t>
            </a:r>
            <a:r>
              <a:rPr lang="en-US" sz="2400" dirty="0" smtClean="0">
                <a:effectLst/>
                <a:latin typeface="Helvetica" charset="0"/>
              </a:rPr>
              <a:t> graph: 960 nodes and 5000 edges</a:t>
            </a:r>
            <a:endParaRPr lang="en-US" sz="2400" dirty="0">
              <a:effectLst/>
              <a:latin typeface="Helvetica"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132386408"/>
              </p:ext>
            </p:extLst>
          </p:nvPr>
        </p:nvGraphicFramePr>
        <p:xfrm>
          <a:off x="6463810" y="3965635"/>
          <a:ext cx="5585334" cy="2286000"/>
        </p:xfrm>
        <a:graphic>
          <a:graphicData uri="http://schemas.openxmlformats.org/drawingml/2006/table">
            <a:tbl>
              <a:tblPr firstRow="1" bandRow="1">
                <a:tableStyleId>{5C22544A-7EE6-4342-B048-85BDC9FD1C3A}</a:tableStyleId>
              </a:tblPr>
              <a:tblGrid>
                <a:gridCol w="2711006"/>
                <a:gridCol w="2874328"/>
              </a:tblGrid>
              <a:tr h="370840">
                <a:tc>
                  <a:txBody>
                    <a:bodyPr/>
                    <a:lstStyle/>
                    <a:p>
                      <a:r>
                        <a:rPr lang="en-US" sz="2400" dirty="0" smtClean="0"/>
                        <a:t>Methods</a:t>
                      </a:r>
                      <a:endParaRPr lang="en-US" sz="2400" dirty="0"/>
                    </a:p>
                  </a:txBody>
                  <a:tcPr/>
                </a:tc>
                <a:tc>
                  <a:txBody>
                    <a:bodyPr/>
                    <a:lstStyle/>
                    <a:p>
                      <a:r>
                        <a:rPr lang="en-US" sz="2400" dirty="0" smtClean="0"/>
                        <a:t>Approximation</a:t>
                      </a:r>
                      <a:r>
                        <a:rPr lang="en-US" sz="2400" baseline="0" dirty="0" smtClean="0"/>
                        <a:t> Ratio</a:t>
                      </a:r>
                      <a:endParaRPr lang="en-US" sz="2400" dirty="0"/>
                    </a:p>
                  </a:txBody>
                  <a:tcPr/>
                </a:tc>
              </a:tr>
              <a:tr h="370840">
                <a:tc>
                  <a:txBody>
                    <a:bodyPr/>
                    <a:lstStyle/>
                    <a:p>
                      <a:r>
                        <a:rPr lang="en-US" sz="2400" dirty="0" smtClean="0"/>
                        <a:t>Optimal</a:t>
                      </a:r>
                      <a:endParaRPr lang="en-US" sz="2400" dirty="0"/>
                    </a:p>
                  </a:txBody>
                  <a:tcPr/>
                </a:tc>
                <a:tc>
                  <a:txBody>
                    <a:bodyPr/>
                    <a:lstStyle/>
                    <a:p>
                      <a:r>
                        <a:rPr lang="en-US" sz="2400" dirty="0" smtClean="0"/>
                        <a:t>1.00</a:t>
                      </a:r>
                      <a:r>
                        <a:rPr lang="en-US" sz="2400" baseline="0" dirty="0" smtClean="0"/>
                        <a:t> ( 473 nodes)</a:t>
                      </a:r>
                      <a:endParaRPr lang="en-US" sz="2400" dirty="0"/>
                    </a:p>
                  </a:txBody>
                  <a:tcPr/>
                </a:tc>
              </a:tr>
              <a:tr h="370840">
                <a:tc>
                  <a:txBody>
                    <a:bodyPr/>
                    <a:lstStyle/>
                    <a:p>
                      <a:r>
                        <a:rPr lang="en-US" sz="2400" dirty="0" smtClean="0"/>
                        <a:t>S2V-DQN</a:t>
                      </a:r>
                      <a:endParaRPr lang="en-US" sz="2400" dirty="0"/>
                    </a:p>
                  </a:txBody>
                  <a:tcPr/>
                </a:tc>
                <a:tc>
                  <a:txBody>
                    <a:bodyPr/>
                    <a:lstStyle/>
                    <a:p>
                      <a:r>
                        <a:rPr lang="en-US" sz="2400" dirty="0" smtClean="0"/>
                        <a:t>1.002 ( 474 nodes)</a:t>
                      </a:r>
                      <a:endParaRPr lang="en-US" sz="2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err="1" smtClean="0">
                          <a:solidFill>
                            <a:schemeClr val="dk1"/>
                          </a:solidFill>
                          <a:effectLst/>
                          <a:latin typeface="+mn-lt"/>
                          <a:ea typeface="+mn-ea"/>
                          <a:cs typeface="+mn-cs"/>
                        </a:rPr>
                        <a:t>MVCApprox</a:t>
                      </a:r>
                      <a:r>
                        <a:rPr lang="en-US" sz="2400" kern="1200" dirty="0" smtClean="0">
                          <a:solidFill>
                            <a:schemeClr val="dk1"/>
                          </a:solidFill>
                          <a:effectLst/>
                          <a:latin typeface="+mn-lt"/>
                          <a:ea typeface="+mn-ea"/>
                          <a:cs typeface="+mn-cs"/>
                        </a:rPr>
                        <a:t>-Greedy</a:t>
                      </a:r>
                    </a:p>
                  </a:txBody>
                  <a:tcPr/>
                </a:tc>
                <a:tc>
                  <a:txBody>
                    <a:bodyPr/>
                    <a:lstStyle/>
                    <a:p>
                      <a:r>
                        <a:rPr lang="en-US" sz="2400" dirty="0" smtClean="0"/>
                        <a:t>1.222 (578 nodes)</a:t>
                      </a:r>
                      <a:endParaRPr lang="en-US" sz="2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err="1" smtClean="0">
                          <a:solidFill>
                            <a:schemeClr val="dk1"/>
                          </a:solidFill>
                          <a:effectLst/>
                          <a:latin typeface="+mn-lt"/>
                          <a:ea typeface="+mn-ea"/>
                          <a:cs typeface="+mn-cs"/>
                        </a:rPr>
                        <a:t>MVCApprox</a:t>
                      </a:r>
                      <a:endParaRPr lang="en-US" sz="2400" kern="1200" dirty="0" smtClean="0">
                        <a:solidFill>
                          <a:schemeClr val="dk1"/>
                        </a:solidFill>
                        <a:effectLst/>
                        <a:latin typeface="+mn-lt"/>
                        <a:ea typeface="+mn-ea"/>
                        <a:cs typeface="+mn-cs"/>
                      </a:endParaRPr>
                    </a:p>
                  </a:txBody>
                  <a:tcPr/>
                </a:tc>
                <a:tc>
                  <a:txBody>
                    <a:bodyPr/>
                    <a:lstStyle/>
                    <a:p>
                      <a:r>
                        <a:rPr lang="en-US" sz="2400" dirty="0" smtClean="0"/>
                        <a:t>1.408 (666</a:t>
                      </a:r>
                      <a:r>
                        <a:rPr lang="en-US" sz="2400" baseline="0" dirty="0" smtClean="0"/>
                        <a:t> nodes)</a:t>
                      </a:r>
                      <a:endParaRPr lang="en-US" sz="2400" dirty="0"/>
                    </a:p>
                  </a:txBody>
                  <a:tcPr/>
                </a:tc>
              </a:tr>
            </a:tbl>
          </a:graphicData>
        </a:graphic>
      </p:graphicFrame>
      <p:sp>
        <p:nvSpPr>
          <p:cNvPr id="9" name="Rectangle 8"/>
          <p:cNvSpPr/>
          <p:nvPr/>
        </p:nvSpPr>
        <p:spPr>
          <a:xfrm>
            <a:off x="7180227" y="2216030"/>
            <a:ext cx="4152501" cy="1200329"/>
          </a:xfrm>
          <a:prstGeom prst="rect">
            <a:avLst/>
          </a:prstGeom>
        </p:spPr>
        <p:txBody>
          <a:bodyPr wrap="square">
            <a:spAutoFit/>
          </a:bodyPr>
          <a:lstStyle/>
          <a:p>
            <a:pPr marL="342900" indent="-342900">
              <a:buFont typeface="Arial" charset="0"/>
              <a:buChar char="•"/>
            </a:pPr>
            <a:r>
              <a:rPr lang="en-US" sz="2400" smtClean="0"/>
              <a:t>Learning from sampled subgraphs</a:t>
            </a:r>
            <a:endParaRPr lang="en-US" sz="2400" kern="0" dirty="0"/>
          </a:p>
          <a:p>
            <a:pPr marL="342900" indent="-342900">
              <a:buFont typeface="Arial" charset="0"/>
              <a:buChar char="•"/>
            </a:pPr>
            <a:endParaRPr lang="en-US" sz="2400" kern="0" dirty="0"/>
          </a:p>
        </p:txBody>
      </p:sp>
    </p:spTree>
    <p:extLst>
      <p:ext uri="{BB962C8B-B14F-4D97-AF65-F5344CB8AC3E}">
        <p14:creationId xmlns:p14="http://schemas.microsoft.com/office/powerpoint/2010/main" val="12545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65126"/>
            <a:ext cx="10515600" cy="832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Learning graph opt: learned strategy</a:t>
            </a:r>
            <a:endParaRPr lang="en-US" dirty="0"/>
          </a:p>
        </p:txBody>
      </p:sp>
      <p:pic>
        <p:nvPicPr>
          <p:cNvPr id="6" name="merged-40-5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860" y="2500507"/>
            <a:ext cx="11952514" cy="4027748"/>
          </a:xfrm>
          <a:prstGeom prst="rect">
            <a:avLst/>
          </a:prstGeom>
        </p:spPr>
      </p:pic>
      <p:sp>
        <p:nvSpPr>
          <p:cNvPr id="7" name="Rectangle 6"/>
          <p:cNvSpPr/>
          <p:nvPr/>
        </p:nvSpPr>
        <p:spPr>
          <a:xfrm>
            <a:off x="506184" y="1590210"/>
            <a:ext cx="8670473" cy="473976"/>
          </a:xfrm>
          <a:prstGeom prst="rect">
            <a:avLst/>
          </a:prstGeom>
        </p:spPr>
        <p:txBody>
          <a:bodyPr wrap="square">
            <a:spAutoFit/>
          </a:bodyPr>
          <a:lstStyle/>
          <a:p>
            <a:pPr marL="342900" indent="-342900" fontAlgn="base">
              <a:spcBef>
                <a:spcPct val="0"/>
              </a:spcBef>
              <a:spcAft>
                <a:spcPct val="0"/>
              </a:spcAft>
              <a:buFont typeface="Arial" charset="0"/>
              <a:buChar char="•"/>
            </a:pPr>
            <a:r>
              <a:rPr lang="en-US" sz="2400" dirty="0" smtClean="0">
                <a:solidFill>
                  <a:schemeClr val="tx1"/>
                </a:solidFill>
              </a:rPr>
              <a:t>Learned a greedy algorithm which </a:t>
            </a:r>
            <a:r>
              <a:rPr lang="en-US" sz="2400" smtClean="0">
                <a:solidFill>
                  <a:schemeClr val="tx1"/>
                </a:solidFill>
              </a:rPr>
              <a:t>is different from known ones</a:t>
            </a:r>
            <a:endParaRPr lang="en-US" sz="2400" dirty="0" smtClean="0">
              <a:solidFill>
                <a:schemeClr val="tx1"/>
              </a:solidFill>
            </a:endParaRPr>
          </a:p>
        </p:txBody>
      </p:sp>
    </p:spTree>
    <p:extLst>
      <p:ext uri="{BB962C8B-B14F-4D97-AF65-F5344CB8AC3E}">
        <p14:creationId xmlns:p14="http://schemas.microsoft.com/office/powerpoint/2010/main" val="337128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65126"/>
            <a:ext cx="10515600" cy="832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Learning graph opt: other problems</a:t>
            </a:r>
            <a:endParaRPr lang="en-US" dirty="0"/>
          </a:p>
        </p:txBody>
      </p:sp>
      <p:pic>
        <p:nvPicPr>
          <p:cNvPr id="2" name="Picture 1"/>
          <p:cNvPicPr>
            <a:picLocks noChangeAspect="1"/>
          </p:cNvPicPr>
          <p:nvPr/>
        </p:nvPicPr>
        <p:blipFill>
          <a:blip r:embed="rId2"/>
          <a:stretch>
            <a:fillRect/>
          </a:stretch>
        </p:blipFill>
        <p:spPr>
          <a:xfrm>
            <a:off x="1959428" y="1714011"/>
            <a:ext cx="8621486" cy="2367224"/>
          </a:xfrm>
          <a:prstGeom prst="rect">
            <a:avLst/>
          </a:prstGeom>
        </p:spPr>
      </p:pic>
      <p:sp>
        <p:nvSpPr>
          <p:cNvPr id="8" name="Rectangle 7"/>
          <p:cNvSpPr/>
          <p:nvPr/>
        </p:nvSpPr>
        <p:spPr>
          <a:xfrm>
            <a:off x="658584" y="1240035"/>
            <a:ext cx="8670473" cy="473976"/>
          </a:xfrm>
          <a:prstGeom prst="rect">
            <a:avLst/>
          </a:prstGeom>
        </p:spPr>
        <p:txBody>
          <a:bodyPr wrap="square">
            <a:spAutoFit/>
          </a:bodyPr>
          <a:lstStyle/>
          <a:p>
            <a:pPr marL="342900" indent="-342900" fontAlgn="base">
              <a:spcBef>
                <a:spcPct val="0"/>
              </a:spcBef>
              <a:spcAft>
                <a:spcPct val="0"/>
              </a:spcAft>
              <a:buFont typeface="Arial" charset="0"/>
              <a:buChar char="•"/>
            </a:pPr>
            <a:r>
              <a:rPr lang="en-US" sz="2400" smtClean="0">
                <a:solidFill>
                  <a:schemeClr val="tx1"/>
                </a:solidFill>
              </a:rPr>
              <a:t>Maximum cut</a:t>
            </a:r>
            <a:endParaRPr lang="en-US" sz="2400" dirty="0" smtClean="0">
              <a:solidFill>
                <a:schemeClr val="tx1"/>
              </a:solidFill>
            </a:endParaRPr>
          </a:p>
        </p:txBody>
      </p:sp>
      <p:sp>
        <p:nvSpPr>
          <p:cNvPr id="9" name="Rectangle 8"/>
          <p:cNvSpPr/>
          <p:nvPr/>
        </p:nvSpPr>
        <p:spPr>
          <a:xfrm>
            <a:off x="658583" y="4081235"/>
            <a:ext cx="4218217" cy="473976"/>
          </a:xfrm>
          <a:prstGeom prst="rect">
            <a:avLst/>
          </a:prstGeom>
        </p:spPr>
        <p:txBody>
          <a:bodyPr wrap="square">
            <a:spAutoFit/>
          </a:bodyPr>
          <a:lstStyle/>
          <a:p>
            <a:pPr marL="342900" indent="-342900" fontAlgn="base">
              <a:spcBef>
                <a:spcPct val="0"/>
              </a:spcBef>
              <a:spcAft>
                <a:spcPct val="0"/>
              </a:spcAft>
              <a:buFont typeface="Arial" charset="0"/>
              <a:buChar char="•"/>
            </a:pPr>
            <a:r>
              <a:rPr lang="en-US" sz="2400" dirty="0" smtClean="0">
                <a:solidFill>
                  <a:schemeClr val="tx1"/>
                </a:solidFill>
              </a:rPr>
              <a:t>Traveling Salesman Problem</a:t>
            </a:r>
          </a:p>
        </p:txBody>
      </p:sp>
      <p:pic>
        <p:nvPicPr>
          <p:cNvPr id="3" name="Picture 2"/>
          <p:cNvPicPr>
            <a:picLocks noChangeAspect="1"/>
          </p:cNvPicPr>
          <p:nvPr/>
        </p:nvPicPr>
        <p:blipFill>
          <a:blip r:embed="rId3"/>
          <a:stretch>
            <a:fillRect/>
          </a:stretch>
        </p:blipFill>
        <p:spPr>
          <a:xfrm>
            <a:off x="1409696" y="4632554"/>
            <a:ext cx="3679371" cy="1815905"/>
          </a:xfrm>
          <a:prstGeom prst="rect">
            <a:avLst/>
          </a:prstGeom>
        </p:spPr>
      </p:pic>
      <p:sp>
        <p:nvSpPr>
          <p:cNvPr id="10" name="Rectangle 9"/>
          <p:cNvSpPr/>
          <p:nvPr/>
        </p:nvSpPr>
        <p:spPr>
          <a:xfrm>
            <a:off x="832753" y="6006897"/>
            <a:ext cx="1758045" cy="461665"/>
          </a:xfrm>
          <a:prstGeom prst="rect">
            <a:avLst/>
          </a:prstGeom>
        </p:spPr>
        <p:txBody>
          <a:bodyPr wrap="square">
            <a:spAutoFit/>
          </a:bodyPr>
          <a:lstStyle/>
          <a:p>
            <a:pPr fontAlgn="base">
              <a:spcBef>
                <a:spcPct val="0"/>
              </a:spcBef>
              <a:spcAft>
                <a:spcPct val="0"/>
              </a:spcAft>
            </a:pPr>
            <a:r>
              <a:rPr lang="en-US" sz="2400" smtClean="0">
                <a:solidFill>
                  <a:schemeClr val="tx1"/>
                </a:solidFill>
              </a:rPr>
              <a:t>optimal</a:t>
            </a:r>
            <a:endParaRPr lang="en-US" sz="2400" dirty="0" smtClean="0">
              <a:solidFill>
                <a:schemeClr val="tx1"/>
              </a:solidFill>
            </a:endParaRPr>
          </a:p>
        </p:txBody>
      </p:sp>
      <p:sp>
        <p:nvSpPr>
          <p:cNvPr id="11" name="Rectangle 10"/>
          <p:cNvSpPr/>
          <p:nvPr/>
        </p:nvSpPr>
        <p:spPr>
          <a:xfrm>
            <a:off x="5089067" y="5822232"/>
            <a:ext cx="1758045" cy="830997"/>
          </a:xfrm>
          <a:prstGeom prst="rect">
            <a:avLst/>
          </a:prstGeom>
        </p:spPr>
        <p:txBody>
          <a:bodyPr wrap="square">
            <a:spAutoFit/>
          </a:bodyPr>
          <a:lstStyle/>
          <a:p>
            <a:pPr fontAlgn="base">
              <a:spcBef>
                <a:spcPct val="0"/>
              </a:spcBef>
              <a:spcAft>
                <a:spcPct val="0"/>
              </a:spcAft>
            </a:pPr>
            <a:r>
              <a:rPr lang="en-US" sz="2400" smtClean="0">
                <a:solidFill>
                  <a:schemeClr val="tx1"/>
                </a:solidFill>
              </a:rPr>
              <a:t>Solution found</a:t>
            </a:r>
            <a:endParaRPr lang="en-US" sz="2400" dirty="0" smtClean="0">
              <a:solidFill>
                <a:schemeClr val="tx1"/>
              </a:solidFill>
            </a:endParaRPr>
          </a:p>
        </p:txBody>
      </p:sp>
      <p:sp>
        <p:nvSpPr>
          <p:cNvPr id="12" name="Rectangle 11"/>
          <p:cNvSpPr/>
          <p:nvPr/>
        </p:nvSpPr>
        <p:spPr>
          <a:xfrm>
            <a:off x="6847112" y="4081235"/>
            <a:ext cx="4218217" cy="473976"/>
          </a:xfrm>
          <a:prstGeom prst="rect">
            <a:avLst/>
          </a:prstGeom>
        </p:spPr>
        <p:txBody>
          <a:bodyPr wrap="square">
            <a:spAutoFit/>
          </a:bodyPr>
          <a:lstStyle/>
          <a:p>
            <a:pPr marL="342900" indent="-342900" fontAlgn="base">
              <a:spcBef>
                <a:spcPct val="0"/>
              </a:spcBef>
              <a:spcAft>
                <a:spcPct val="0"/>
              </a:spcAft>
              <a:buFont typeface="Arial" charset="0"/>
              <a:buChar char="•"/>
            </a:pPr>
            <a:r>
              <a:rPr lang="en-US" sz="2400" smtClean="0">
                <a:solidFill>
                  <a:schemeClr val="tx1"/>
                </a:solidFill>
              </a:rPr>
              <a:t>Set cover</a:t>
            </a:r>
            <a:endParaRPr lang="en-US" sz="2400" dirty="0" smtClean="0">
              <a:solidFill>
                <a:schemeClr val="tx1"/>
              </a:solidFill>
            </a:endParaRPr>
          </a:p>
        </p:txBody>
      </p:sp>
      <p:pic>
        <p:nvPicPr>
          <p:cNvPr id="5" name="Picture 4"/>
          <p:cNvPicPr>
            <a:picLocks noChangeAspect="1"/>
          </p:cNvPicPr>
          <p:nvPr/>
        </p:nvPicPr>
        <p:blipFill>
          <a:blip r:embed="rId4"/>
          <a:stretch>
            <a:fillRect/>
          </a:stretch>
        </p:blipFill>
        <p:spPr>
          <a:xfrm>
            <a:off x="9128354" y="4597816"/>
            <a:ext cx="2225446" cy="2225446"/>
          </a:xfrm>
          <a:prstGeom prst="rect">
            <a:avLst/>
          </a:prstGeom>
        </p:spPr>
      </p:pic>
      <p:sp>
        <p:nvSpPr>
          <p:cNvPr id="13" name="Rectangle 12"/>
          <p:cNvSpPr/>
          <p:nvPr/>
        </p:nvSpPr>
        <p:spPr>
          <a:xfrm>
            <a:off x="9628041" y="6588868"/>
            <a:ext cx="2553841" cy="276999"/>
          </a:xfrm>
          <a:prstGeom prst="rect">
            <a:avLst/>
          </a:prstGeom>
        </p:spPr>
        <p:txBody>
          <a:bodyPr wrap="none">
            <a:spAutoFit/>
          </a:bodyPr>
          <a:lstStyle/>
          <a:p>
            <a:r>
              <a:rPr lang="en-US" sz="1200" dirty="0" smtClean="0"/>
              <a:t>Set cover image taken from Wikipedia</a:t>
            </a:r>
            <a:endParaRPr lang="en-US" sz="1200" dirty="0"/>
          </a:p>
        </p:txBody>
      </p:sp>
      <p:sp>
        <p:nvSpPr>
          <p:cNvPr id="14" name="Rectangle 13"/>
          <p:cNvSpPr/>
          <p:nvPr/>
        </p:nvSpPr>
        <p:spPr>
          <a:xfrm>
            <a:off x="7253709" y="4806568"/>
            <a:ext cx="1933369" cy="1200329"/>
          </a:xfrm>
          <a:prstGeom prst="rect">
            <a:avLst/>
          </a:prstGeom>
        </p:spPr>
        <p:txBody>
          <a:bodyPr wrap="square">
            <a:spAutoFit/>
          </a:bodyPr>
          <a:lstStyle/>
          <a:p>
            <a:pPr fontAlgn="base">
              <a:spcBef>
                <a:spcPct val="0"/>
              </a:spcBef>
              <a:spcAft>
                <a:spcPct val="0"/>
              </a:spcAft>
            </a:pPr>
            <a:r>
              <a:rPr lang="en-US" sz="2400" dirty="0" smtClean="0">
                <a:solidFill>
                  <a:schemeClr val="tx1"/>
                </a:solidFill>
              </a:rPr>
              <a:t>Learn with</a:t>
            </a:r>
          </a:p>
          <a:p>
            <a:pPr fontAlgn="base">
              <a:spcBef>
                <a:spcPct val="0"/>
              </a:spcBef>
              <a:spcAft>
                <a:spcPct val="0"/>
              </a:spcAft>
            </a:pPr>
            <a:r>
              <a:rPr lang="en-US" sz="2400" dirty="0" smtClean="0">
                <a:solidFill>
                  <a:schemeClr val="tx1"/>
                </a:solidFill>
              </a:rPr>
              <a:t>Bipartite graph</a:t>
            </a:r>
          </a:p>
        </p:txBody>
      </p:sp>
    </p:spTree>
    <p:extLst>
      <p:ext uri="{BB962C8B-B14F-4D97-AF65-F5344CB8AC3E}">
        <p14:creationId xmlns:p14="http://schemas.microsoft.com/office/powerpoint/2010/main" val="198939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 my collaborators in this project</a:t>
            </a:r>
            <a:endParaRPr lang="en-US" dirty="0"/>
          </a:p>
        </p:txBody>
      </p:sp>
      <p:pic>
        <p:nvPicPr>
          <p:cNvPr id="3" name="Picture 2"/>
          <p:cNvPicPr>
            <a:picLocks noChangeAspect="1"/>
          </p:cNvPicPr>
          <p:nvPr/>
        </p:nvPicPr>
        <p:blipFill>
          <a:blip r:embed="rId2"/>
          <a:stretch>
            <a:fillRect/>
          </a:stretch>
        </p:blipFill>
        <p:spPr>
          <a:xfrm>
            <a:off x="9139784" y="2011434"/>
            <a:ext cx="2027733" cy="2027733"/>
          </a:xfrm>
          <a:prstGeom prst="ellipse">
            <a:avLst/>
          </a:prstGeom>
          <a:ln>
            <a:noFill/>
          </a:ln>
          <a:effectLst>
            <a:softEdge rad="112500"/>
          </a:effectLst>
        </p:spPr>
      </p:pic>
      <p:pic>
        <p:nvPicPr>
          <p:cNvPr id="4" name="Picture 3"/>
          <p:cNvPicPr>
            <a:picLocks noChangeAspect="1"/>
          </p:cNvPicPr>
          <p:nvPr/>
        </p:nvPicPr>
        <p:blipFill rotWithShape="1">
          <a:blip r:embed="rId3"/>
          <a:srcRect l="20715" t="10967" r="29470" b="42151"/>
          <a:stretch/>
        </p:blipFill>
        <p:spPr>
          <a:xfrm>
            <a:off x="9019740" y="4376612"/>
            <a:ext cx="2147777" cy="2021437"/>
          </a:xfrm>
          <a:prstGeom prst="ellipse">
            <a:avLst/>
          </a:prstGeom>
          <a:ln>
            <a:noFill/>
          </a:ln>
          <a:effectLst>
            <a:softEdge rad="112500"/>
          </a:effectLst>
        </p:spPr>
      </p:pic>
      <p:pic>
        <p:nvPicPr>
          <p:cNvPr id="7" name="Picture 6"/>
          <p:cNvPicPr>
            <a:picLocks noChangeAspect="1"/>
          </p:cNvPicPr>
          <p:nvPr/>
        </p:nvPicPr>
        <p:blipFill>
          <a:blip r:embed="rId4"/>
          <a:stretch>
            <a:fillRect/>
          </a:stretch>
        </p:blipFill>
        <p:spPr>
          <a:xfrm>
            <a:off x="4030740" y="2177244"/>
            <a:ext cx="1854208" cy="1854208"/>
          </a:xfrm>
          <a:prstGeom prst="ellipse">
            <a:avLst/>
          </a:prstGeom>
          <a:ln>
            <a:noFill/>
          </a:ln>
          <a:effectLst>
            <a:softEdge rad="112500"/>
          </a:effectLst>
        </p:spPr>
      </p:pic>
      <p:pic>
        <p:nvPicPr>
          <p:cNvPr id="8" name="Picture 7"/>
          <p:cNvPicPr>
            <a:picLocks noChangeAspect="1"/>
          </p:cNvPicPr>
          <p:nvPr/>
        </p:nvPicPr>
        <p:blipFill>
          <a:blip r:embed="rId5"/>
          <a:stretch>
            <a:fillRect/>
          </a:stretch>
        </p:blipFill>
        <p:spPr>
          <a:xfrm>
            <a:off x="507045" y="2508908"/>
            <a:ext cx="1918947" cy="2364972"/>
          </a:xfrm>
          <a:prstGeom prst="ellipse">
            <a:avLst/>
          </a:prstGeom>
          <a:ln>
            <a:noFill/>
          </a:ln>
          <a:effectLst>
            <a:softEdge rad="112500"/>
          </a:effectLst>
        </p:spPr>
      </p:pic>
      <p:pic>
        <p:nvPicPr>
          <p:cNvPr id="9" name="Picture 8"/>
          <p:cNvPicPr>
            <a:picLocks noChangeAspect="1"/>
          </p:cNvPicPr>
          <p:nvPr/>
        </p:nvPicPr>
        <p:blipFill rotWithShape="1">
          <a:blip r:embed="rId6"/>
          <a:srcRect l="27124" r="19458" b="50000"/>
          <a:stretch/>
        </p:blipFill>
        <p:spPr>
          <a:xfrm>
            <a:off x="3931700" y="4428250"/>
            <a:ext cx="1953248" cy="1828277"/>
          </a:xfrm>
          <a:prstGeom prst="ellipse">
            <a:avLst/>
          </a:prstGeom>
          <a:ln>
            <a:noFill/>
          </a:ln>
          <a:effectLst>
            <a:softEdge rad="112500"/>
          </a:effectLst>
        </p:spPr>
      </p:pic>
      <p:pic>
        <p:nvPicPr>
          <p:cNvPr id="10" name="Picture 9"/>
          <p:cNvPicPr>
            <a:picLocks noChangeAspect="1"/>
          </p:cNvPicPr>
          <p:nvPr/>
        </p:nvPicPr>
        <p:blipFill>
          <a:blip r:embed="rId7"/>
          <a:stretch>
            <a:fillRect/>
          </a:stretch>
        </p:blipFill>
        <p:spPr>
          <a:xfrm>
            <a:off x="6584283" y="4422596"/>
            <a:ext cx="1630516" cy="2038145"/>
          </a:xfrm>
          <a:prstGeom prst="ellipse">
            <a:avLst/>
          </a:prstGeom>
          <a:ln>
            <a:noFill/>
          </a:ln>
          <a:effectLst>
            <a:softEdge rad="112500"/>
          </a:effectLst>
        </p:spPr>
      </p:pic>
      <p:sp>
        <p:nvSpPr>
          <p:cNvPr id="11" name="Rectangle 10"/>
          <p:cNvSpPr/>
          <p:nvPr/>
        </p:nvSpPr>
        <p:spPr>
          <a:xfrm>
            <a:off x="252796" y="1736520"/>
            <a:ext cx="1685031" cy="461665"/>
          </a:xfrm>
          <a:prstGeom prst="rect">
            <a:avLst/>
          </a:prstGeom>
        </p:spPr>
        <p:txBody>
          <a:bodyPr wrap="square">
            <a:spAutoFit/>
          </a:bodyPr>
          <a:lstStyle/>
          <a:p>
            <a:pPr marL="342900" indent="-342900" fontAlgn="base">
              <a:spcBef>
                <a:spcPct val="0"/>
              </a:spcBef>
              <a:spcAft>
                <a:spcPct val="0"/>
              </a:spcAft>
              <a:buFont typeface="Arial" charset="0"/>
              <a:buChar char="•"/>
            </a:pPr>
            <a:r>
              <a:rPr lang="en-US" sz="2400" dirty="0" smtClean="0">
                <a:solidFill>
                  <a:schemeClr val="tx1"/>
                </a:solidFill>
              </a:rPr>
              <a:t>Advisor:</a:t>
            </a:r>
          </a:p>
        </p:txBody>
      </p:sp>
      <p:sp>
        <p:nvSpPr>
          <p:cNvPr id="12" name="Rectangle 11"/>
          <p:cNvSpPr/>
          <p:nvPr/>
        </p:nvSpPr>
        <p:spPr>
          <a:xfrm>
            <a:off x="819636" y="4887301"/>
            <a:ext cx="1685031" cy="461665"/>
          </a:xfrm>
          <a:prstGeom prst="rect">
            <a:avLst/>
          </a:prstGeom>
        </p:spPr>
        <p:txBody>
          <a:bodyPr wrap="square">
            <a:spAutoFit/>
          </a:bodyPr>
          <a:lstStyle/>
          <a:p>
            <a:pPr marL="342900" marR="0" lvl="0" indent="-342900" defTabSz="914400" eaLnBrk="1" fontAlgn="base" latinLnBrk="0" hangingPunct="1">
              <a:lnSpc>
                <a:spcPct val="100000"/>
              </a:lnSpc>
              <a:spcBef>
                <a:spcPct val="0"/>
              </a:spcBef>
              <a:spcAft>
                <a:spcPct val="0"/>
              </a:spcAft>
              <a:buClrTx/>
              <a:buSzTx/>
              <a:buFont typeface="Arial" charset="0"/>
              <a:buNone/>
              <a:tabLst/>
              <a:defRPr/>
            </a:pPr>
            <a:r>
              <a:rPr lang="en-US" sz="2400" smtClean="0"/>
              <a:t>Le Song</a:t>
            </a:r>
            <a:endParaRPr lang="en-US" sz="2400" dirty="0" smtClean="0">
              <a:solidFill>
                <a:schemeClr val="tx1"/>
              </a:solidFill>
            </a:endParaRPr>
          </a:p>
        </p:txBody>
      </p:sp>
      <p:sp>
        <p:nvSpPr>
          <p:cNvPr id="13" name="Rectangle 12"/>
          <p:cNvSpPr/>
          <p:nvPr/>
        </p:nvSpPr>
        <p:spPr>
          <a:xfrm>
            <a:off x="3542575" y="1688337"/>
            <a:ext cx="5133592" cy="461665"/>
          </a:xfrm>
          <a:prstGeom prst="rect">
            <a:avLst/>
          </a:prstGeom>
        </p:spPr>
        <p:txBody>
          <a:bodyPr wrap="square">
            <a:spAutoFit/>
          </a:bodyPr>
          <a:lstStyle/>
          <a:p>
            <a:pPr marL="342900" indent="-342900" fontAlgn="base">
              <a:spcBef>
                <a:spcPct val="0"/>
              </a:spcBef>
              <a:spcAft>
                <a:spcPct val="0"/>
              </a:spcAft>
              <a:buFont typeface="Arial" charset="0"/>
              <a:buChar char="•"/>
            </a:pPr>
            <a:r>
              <a:rPr lang="en-US" sz="2400" smtClean="0">
                <a:solidFill>
                  <a:schemeClr val="tx1"/>
                </a:solidFill>
              </a:rPr>
              <a:t>Collaborators (alpha-beta order)</a:t>
            </a:r>
            <a:endParaRPr lang="en-US" sz="2400" dirty="0" smtClean="0">
              <a:solidFill>
                <a:schemeClr val="tx1"/>
              </a:solidFill>
            </a:endParaRPr>
          </a:p>
        </p:txBody>
      </p:sp>
      <p:sp>
        <p:nvSpPr>
          <p:cNvPr id="14" name="Rectangle 13"/>
          <p:cNvSpPr/>
          <p:nvPr/>
        </p:nvSpPr>
        <p:spPr>
          <a:xfrm>
            <a:off x="4495337" y="3963282"/>
            <a:ext cx="1389612" cy="459314"/>
          </a:xfrm>
          <a:prstGeom prst="rect">
            <a:avLst/>
          </a:prstGeom>
        </p:spPr>
        <p:txBody>
          <a:bodyPr wrap="square">
            <a:spAutoFit/>
          </a:bodyPr>
          <a:lstStyle/>
          <a:p>
            <a:pPr marL="342900" marR="0" lvl="0" indent="-342900" defTabSz="914400" eaLnBrk="1" fontAlgn="base" latinLnBrk="0" hangingPunct="1">
              <a:lnSpc>
                <a:spcPct val="100000"/>
              </a:lnSpc>
              <a:spcBef>
                <a:spcPct val="0"/>
              </a:spcBef>
              <a:spcAft>
                <a:spcPct val="0"/>
              </a:spcAft>
              <a:buClrTx/>
              <a:buSzTx/>
              <a:buFont typeface="Arial" charset="0"/>
              <a:buNone/>
              <a:tabLst/>
              <a:defRPr/>
            </a:pPr>
            <a:r>
              <a:rPr lang="en-US" sz="2400" smtClean="0"/>
              <a:t>Bo Dai</a:t>
            </a:r>
            <a:endParaRPr lang="en-US" sz="2400" dirty="0" smtClean="0">
              <a:solidFill>
                <a:schemeClr val="tx1"/>
              </a:solidFill>
            </a:endParaRPr>
          </a:p>
        </p:txBody>
      </p:sp>
      <p:grpSp>
        <p:nvGrpSpPr>
          <p:cNvPr id="17" name="Group 16"/>
          <p:cNvGrpSpPr/>
          <p:nvPr/>
        </p:nvGrpSpPr>
        <p:grpSpPr>
          <a:xfrm>
            <a:off x="6650639" y="2175319"/>
            <a:ext cx="1808452" cy="2316577"/>
            <a:chOff x="6402696" y="2142766"/>
            <a:chExt cx="2042152" cy="2615939"/>
          </a:xfrm>
        </p:grpSpPr>
        <p:pic>
          <p:nvPicPr>
            <p:cNvPr id="5" name="Picture 4"/>
            <p:cNvPicPr>
              <a:picLocks noChangeAspect="1"/>
            </p:cNvPicPr>
            <p:nvPr/>
          </p:nvPicPr>
          <p:blipFill>
            <a:blip r:embed="rId8"/>
            <a:stretch>
              <a:fillRect/>
            </a:stretch>
          </p:blipFill>
          <p:spPr>
            <a:xfrm>
              <a:off x="6402696" y="2142766"/>
              <a:ext cx="1834346" cy="2094614"/>
            </a:xfrm>
            <a:prstGeom prst="ellipse">
              <a:avLst/>
            </a:prstGeom>
            <a:ln>
              <a:noFill/>
            </a:ln>
            <a:effectLst>
              <a:softEdge rad="112500"/>
            </a:effectLst>
          </p:spPr>
        </p:pic>
        <p:sp>
          <p:nvSpPr>
            <p:cNvPr id="15" name="Rectangle 14"/>
            <p:cNvSpPr/>
            <p:nvPr/>
          </p:nvSpPr>
          <p:spPr>
            <a:xfrm>
              <a:off x="6402696" y="4237381"/>
              <a:ext cx="2042152" cy="521324"/>
            </a:xfrm>
            <a:prstGeom prst="rect">
              <a:avLst/>
            </a:prstGeom>
          </p:spPr>
          <p:txBody>
            <a:bodyPr wrap="square">
              <a:spAutoFit/>
            </a:bodyPr>
            <a:lstStyle/>
            <a:p>
              <a:pPr marL="342900" lvl="0" indent="-342900" fontAlgn="base">
                <a:spcBef>
                  <a:spcPct val="0"/>
                </a:spcBef>
                <a:spcAft>
                  <a:spcPct val="0"/>
                </a:spcAft>
              </a:pPr>
              <a:r>
                <a:rPr lang="en-US" sz="2400" smtClean="0"/>
                <a:t>Bistra</a:t>
              </a:r>
              <a:r>
                <a:rPr lang="en-US" sz="2400" dirty="0" smtClean="0"/>
                <a:t> </a:t>
              </a:r>
              <a:r>
                <a:rPr lang="en-US" sz="2400" dirty="0" err="1" smtClean="0"/>
                <a:t>Dilkina</a:t>
              </a:r>
              <a:endParaRPr lang="en-US" sz="2400" dirty="0" smtClean="0">
                <a:solidFill>
                  <a:schemeClr val="tx1"/>
                </a:solidFill>
              </a:endParaRPr>
            </a:p>
          </p:txBody>
        </p:sp>
      </p:grpSp>
      <p:sp>
        <p:nvSpPr>
          <p:cNvPr id="16" name="Rectangle 15"/>
          <p:cNvSpPr/>
          <p:nvPr/>
        </p:nvSpPr>
        <p:spPr>
          <a:xfrm>
            <a:off x="9415307" y="4016690"/>
            <a:ext cx="1494320" cy="461665"/>
          </a:xfrm>
          <a:prstGeom prst="rect">
            <a:avLst/>
          </a:prstGeom>
        </p:spPr>
        <p:txBody>
          <a:bodyPr wrap="none">
            <a:spAutoFit/>
          </a:bodyPr>
          <a:lstStyle/>
          <a:p>
            <a:r>
              <a:rPr lang="en-US" sz="2400" dirty="0" smtClean="0"/>
              <a:t>Elias </a:t>
            </a:r>
            <a:r>
              <a:rPr lang="en-US" sz="2400" dirty="0"/>
              <a:t>K</a:t>
            </a:r>
            <a:r>
              <a:rPr lang="en-US" sz="2400" dirty="0" smtClean="0"/>
              <a:t>halil</a:t>
            </a:r>
            <a:endParaRPr lang="en-US" sz="2400" dirty="0"/>
          </a:p>
        </p:txBody>
      </p:sp>
      <p:sp>
        <p:nvSpPr>
          <p:cNvPr id="18" name="Rectangle 17"/>
          <p:cNvSpPr/>
          <p:nvPr/>
        </p:nvSpPr>
        <p:spPr>
          <a:xfrm>
            <a:off x="4054887" y="6309700"/>
            <a:ext cx="2194554" cy="461665"/>
          </a:xfrm>
          <a:prstGeom prst="rect">
            <a:avLst/>
          </a:prstGeom>
        </p:spPr>
        <p:txBody>
          <a:bodyPr wrap="square">
            <a:spAutoFit/>
          </a:bodyPr>
          <a:lstStyle/>
          <a:p>
            <a:pPr marL="342900" marR="0" lvl="0" indent="-342900" defTabSz="914400" eaLnBrk="1" fontAlgn="base" latinLnBrk="0" hangingPunct="1">
              <a:lnSpc>
                <a:spcPct val="100000"/>
              </a:lnSpc>
              <a:spcBef>
                <a:spcPct val="0"/>
              </a:spcBef>
              <a:spcAft>
                <a:spcPct val="0"/>
              </a:spcAft>
              <a:buClrTx/>
              <a:buSzTx/>
              <a:buFont typeface="Arial" charset="0"/>
              <a:buNone/>
              <a:tabLst/>
              <a:defRPr/>
            </a:pPr>
            <a:r>
              <a:rPr lang="en-US" sz="2400" dirty="0" err="1" smtClean="0"/>
              <a:t>Rakshit</a:t>
            </a:r>
            <a:r>
              <a:rPr lang="en-US" sz="2400" dirty="0" smtClean="0"/>
              <a:t> </a:t>
            </a:r>
            <a:r>
              <a:rPr lang="en-US" sz="2400" dirty="0" err="1" smtClean="0"/>
              <a:t>Trevidi</a:t>
            </a:r>
            <a:endParaRPr lang="en-US" sz="2400" dirty="0" smtClean="0">
              <a:solidFill>
                <a:schemeClr val="tx1"/>
              </a:solidFill>
            </a:endParaRPr>
          </a:p>
        </p:txBody>
      </p:sp>
      <p:sp>
        <p:nvSpPr>
          <p:cNvPr id="19" name="Rectangle 18"/>
          <p:cNvSpPr/>
          <p:nvPr/>
        </p:nvSpPr>
        <p:spPr>
          <a:xfrm>
            <a:off x="6650639" y="6372125"/>
            <a:ext cx="2194554" cy="461665"/>
          </a:xfrm>
          <a:prstGeom prst="rect">
            <a:avLst/>
          </a:prstGeom>
        </p:spPr>
        <p:txBody>
          <a:bodyPr wrap="square">
            <a:spAutoFit/>
          </a:bodyPr>
          <a:lstStyle/>
          <a:p>
            <a:pPr marL="342900" marR="0" lvl="0" indent="-342900" defTabSz="914400" eaLnBrk="1" fontAlgn="base" latinLnBrk="0" hangingPunct="1">
              <a:lnSpc>
                <a:spcPct val="100000"/>
              </a:lnSpc>
              <a:spcBef>
                <a:spcPct val="0"/>
              </a:spcBef>
              <a:spcAft>
                <a:spcPct val="0"/>
              </a:spcAft>
              <a:buClrTx/>
              <a:buSzTx/>
              <a:buFont typeface="Arial" charset="0"/>
              <a:buNone/>
              <a:tabLst/>
              <a:defRPr/>
            </a:pPr>
            <a:r>
              <a:rPr lang="en-US" sz="2400" err="1" smtClean="0"/>
              <a:t>Yichen</a:t>
            </a:r>
            <a:r>
              <a:rPr lang="en-US" sz="2400" dirty="0" smtClean="0"/>
              <a:t> Wang</a:t>
            </a:r>
            <a:endParaRPr lang="en-US" sz="2400" dirty="0" smtClean="0">
              <a:solidFill>
                <a:schemeClr val="tx1"/>
              </a:solidFill>
            </a:endParaRPr>
          </a:p>
        </p:txBody>
      </p:sp>
      <p:sp>
        <p:nvSpPr>
          <p:cNvPr id="20" name="Rectangle 19"/>
          <p:cNvSpPr/>
          <p:nvPr/>
        </p:nvSpPr>
        <p:spPr>
          <a:xfrm>
            <a:off x="9440826" y="6396335"/>
            <a:ext cx="2194554" cy="461665"/>
          </a:xfrm>
          <a:prstGeom prst="rect">
            <a:avLst/>
          </a:prstGeom>
        </p:spPr>
        <p:txBody>
          <a:bodyPr wrap="square">
            <a:spAutoFit/>
          </a:bodyPr>
          <a:lstStyle/>
          <a:p>
            <a:pPr marL="342900" marR="0" lvl="0" indent="-342900" defTabSz="914400" eaLnBrk="1" fontAlgn="base" latinLnBrk="0" hangingPunct="1">
              <a:lnSpc>
                <a:spcPct val="100000"/>
              </a:lnSpc>
              <a:spcBef>
                <a:spcPct val="0"/>
              </a:spcBef>
              <a:spcAft>
                <a:spcPct val="0"/>
              </a:spcAft>
              <a:buClrTx/>
              <a:buSzTx/>
              <a:buFont typeface="Arial" charset="0"/>
              <a:buNone/>
              <a:tabLst/>
              <a:defRPr/>
            </a:pPr>
            <a:r>
              <a:rPr lang="en-US" sz="2400" dirty="0" err="1" smtClean="0"/>
              <a:t>Yuyu</a:t>
            </a:r>
            <a:r>
              <a:rPr lang="en-US" sz="2400" dirty="0" smtClean="0"/>
              <a:t> Zhang</a:t>
            </a:r>
            <a:endParaRPr lang="en-US" sz="2400" dirty="0" smtClean="0">
              <a:solidFill>
                <a:schemeClr val="tx1"/>
              </a:solidFill>
            </a:endParaRPr>
          </a:p>
        </p:txBody>
      </p:sp>
    </p:spTree>
    <p:extLst>
      <p:ext uri="{BB962C8B-B14F-4D97-AF65-F5344CB8AC3E}">
        <p14:creationId xmlns:p14="http://schemas.microsoft.com/office/powerpoint/2010/main" val="4196736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37297" y="2941748"/>
            <a:ext cx="3390014" cy="7371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smtClean="0"/>
              <a:t>Q&amp;A</a:t>
            </a:r>
            <a:endParaRPr lang="en-US" sz="6600" dirty="0"/>
          </a:p>
        </p:txBody>
      </p:sp>
    </p:spTree>
    <p:extLst>
      <p:ext uri="{BB962C8B-B14F-4D97-AF65-F5344CB8AC3E}">
        <p14:creationId xmlns:p14="http://schemas.microsoft.com/office/powerpoint/2010/main" val="283288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947" y="365125"/>
            <a:ext cx="10515600" cy="1325563"/>
          </a:xfrm>
        </p:spPr>
        <p:txBody>
          <a:bodyPr/>
          <a:lstStyle/>
          <a:p>
            <a:r>
              <a:rPr lang="en-US" altLang="zh-CN" smtClean="0"/>
              <a:t>Review: RNA</a:t>
            </a:r>
            <a:r>
              <a:rPr lang="zh-CN" altLang="en-US" smtClean="0"/>
              <a:t> </a:t>
            </a:r>
            <a:r>
              <a:rPr lang="en-US" altLang="zh-CN" smtClean="0"/>
              <a:t>/</a:t>
            </a:r>
            <a:r>
              <a:rPr lang="zh-CN" altLang="en-US" smtClean="0"/>
              <a:t> </a:t>
            </a:r>
            <a:r>
              <a:rPr lang="en-US" altLang="zh-CN" smtClean="0"/>
              <a:t>Molecule property prediction</a:t>
            </a:r>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21555" y="4679168"/>
            <a:ext cx="1531350" cy="2665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53840" y="1554034"/>
            <a:ext cx="5946180" cy="461665"/>
          </a:xfrm>
          <a:prstGeom prst="rect">
            <a:avLst/>
          </a:prstGeom>
          <a:noFill/>
        </p:spPr>
        <p:txBody>
          <a:bodyPr wrap="none" rtlCol="0">
            <a:spAutoFit/>
          </a:bodyPr>
          <a:lstStyle/>
          <a:p>
            <a:r>
              <a:rPr lang="en-US" sz="2400" dirty="0" smtClean="0"/>
              <a:t>Application: High throughput virtual screening</a:t>
            </a:r>
            <a:endParaRPr lang="en-US" sz="2400" dirty="0"/>
          </a:p>
        </p:txBody>
      </p:sp>
      <p:grpSp>
        <p:nvGrpSpPr>
          <p:cNvPr id="43" name="Group 42"/>
          <p:cNvGrpSpPr/>
          <p:nvPr/>
        </p:nvGrpSpPr>
        <p:grpSpPr>
          <a:xfrm>
            <a:off x="200011" y="3195704"/>
            <a:ext cx="3617843" cy="301819"/>
            <a:chOff x="4254882" y="4658750"/>
            <a:chExt cx="3617843" cy="301819"/>
          </a:xfrm>
        </p:grpSpPr>
        <p:cxnSp>
          <p:nvCxnSpPr>
            <p:cNvPr id="12" name="Straight Connector 11"/>
            <p:cNvCxnSpPr/>
            <p:nvPr/>
          </p:nvCxnSpPr>
          <p:spPr>
            <a:xfrm>
              <a:off x="4254882" y="4838242"/>
              <a:ext cx="3617843"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636854" y="4661107"/>
              <a:ext cx="289347" cy="28934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t>
              </a:r>
              <a:endParaRPr lang="en-US" sz="1200" dirty="0"/>
            </a:p>
          </p:txBody>
        </p:sp>
        <p:sp>
          <p:nvSpPr>
            <p:cNvPr id="28" name="Rectangle 27"/>
            <p:cNvSpPr/>
            <p:nvPr/>
          </p:nvSpPr>
          <p:spPr>
            <a:xfrm>
              <a:off x="5163499" y="4667342"/>
              <a:ext cx="289347" cy="289347"/>
            </a:xfrm>
            <a:prstGeom prst="rect">
              <a:avLst/>
            </a:prstGeom>
            <a:solidFill>
              <a:schemeClr val="accent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a:t>
              </a:r>
              <a:endParaRPr lang="en-US" sz="1200" dirty="0"/>
            </a:p>
          </p:txBody>
        </p:sp>
        <p:sp>
          <p:nvSpPr>
            <p:cNvPr id="29" name="Rectangle 28"/>
            <p:cNvSpPr/>
            <p:nvPr/>
          </p:nvSpPr>
          <p:spPr>
            <a:xfrm>
              <a:off x="5690144" y="4658752"/>
              <a:ext cx="289347" cy="289347"/>
            </a:xfrm>
            <a:prstGeom prst="rect">
              <a:avLst/>
            </a:prstGeom>
            <a:solidFill>
              <a:schemeClr val="accent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a:t>
              </a:r>
              <a:endParaRPr lang="en-US" sz="1200" dirty="0"/>
            </a:p>
          </p:txBody>
        </p:sp>
        <p:sp>
          <p:nvSpPr>
            <p:cNvPr id="30" name="Rectangle 29"/>
            <p:cNvSpPr/>
            <p:nvPr/>
          </p:nvSpPr>
          <p:spPr>
            <a:xfrm>
              <a:off x="6213336" y="4671222"/>
              <a:ext cx="289347" cy="28934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t>
              </a:r>
              <a:endParaRPr lang="en-US" sz="1200" dirty="0"/>
            </a:p>
          </p:txBody>
        </p:sp>
        <p:sp>
          <p:nvSpPr>
            <p:cNvPr id="31" name="Rectangle 30"/>
            <p:cNvSpPr/>
            <p:nvPr/>
          </p:nvSpPr>
          <p:spPr>
            <a:xfrm>
              <a:off x="6745010" y="4658751"/>
              <a:ext cx="289347" cy="289347"/>
            </a:xfrm>
            <a:prstGeom prst="rect">
              <a:avLst/>
            </a:prstGeom>
            <a:solidFill>
              <a:schemeClr val="accent4"/>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a:t>
              </a:r>
              <a:endParaRPr lang="en-US" sz="1200" dirty="0"/>
            </a:p>
          </p:txBody>
        </p:sp>
        <p:sp>
          <p:nvSpPr>
            <p:cNvPr id="32" name="Rectangle 31"/>
            <p:cNvSpPr/>
            <p:nvPr/>
          </p:nvSpPr>
          <p:spPr>
            <a:xfrm>
              <a:off x="7274824" y="4658750"/>
              <a:ext cx="289347" cy="289347"/>
            </a:xfrm>
            <a:prstGeom prst="rect">
              <a:avLst/>
            </a:prstGeom>
            <a:solidFill>
              <a:schemeClr val="accent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t>
              </a:r>
              <a:endParaRPr lang="en-US" sz="1200" dirty="0"/>
            </a:p>
          </p:txBody>
        </p:sp>
      </p:grpSp>
      <p:cxnSp>
        <p:nvCxnSpPr>
          <p:cNvPr id="46" name="Straight Connector 45"/>
          <p:cNvCxnSpPr/>
          <p:nvPr/>
        </p:nvCxnSpPr>
        <p:spPr>
          <a:xfrm>
            <a:off x="200011" y="4965587"/>
            <a:ext cx="119809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58078" y="2106384"/>
            <a:ext cx="2133084" cy="461665"/>
          </a:xfrm>
          <a:prstGeom prst="rect">
            <a:avLst/>
          </a:prstGeom>
          <a:noFill/>
        </p:spPr>
        <p:txBody>
          <a:bodyPr wrap="none" rtlCol="0">
            <a:spAutoFit/>
          </a:bodyPr>
          <a:lstStyle/>
          <a:p>
            <a:r>
              <a:rPr lang="en-US" sz="2400" smtClean="0"/>
              <a:t>Structured data</a:t>
            </a:r>
            <a:endParaRPr lang="en-US" sz="2400" dirty="0"/>
          </a:p>
        </p:txBody>
      </p:sp>
      <p:cxnSp>
        <p:nvCxnSpPr>
          <p:cNvPr id="48" name="Straight Connector 47"/>
          <p:cNvCxnSpPr/>
          <p:nvPr/>
        </p:nvCxnSpPr>
        <p:spPr>
          <a:xfrm>
            <a:off x="120499" y="2595136"/>
            <a:ext cx="119809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0499" y="2092271"/>
            <a:ext cx="11980998" cy="0"/>
          </a:xfrm>
          <a:prstGeom prst="line">
            <a:avLst/>
          </a:prstGeom>
          <a:ln w="63500" cmpd="dbl">
            <a:prstDash val="soli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616477" y="2133471"/>
            <a:ext cx="959045" cy="461665"/>
          </a:xfrm>
          <a:prstGeom prst="rect">
            <a:avLst/>
          </a:prstGeom>
          <a:noFill/>
        </p:spPr>
        <p:txBody>
          <a:bodyPr wrap="none" rtlCol="0">
            <a:spAutoFit/>
          </a:bodyPr>
          <a:lstStyle/>
          <a:p>
            <a:r>
              <a:rPr lang="en-US" sz="2400" smtClean="0"/>
              <a:t>Target</a:t>
            </a:r>
            <a:endParaRPr lang="en-US" sz="2400" dirty="0"/>
          </a:p>
        </p:txBody>
      </p:sp>
      <p:sp>
        <p:nvSpPr>
          <p:cNvPr id="51" name="TextBox 50"/>
          <p:cNvSpPr txBox="1"/>
          <p:nvPr/>
        </p:nvSpPr>
        <p:spPr>
          <a:xfrm>
            <a:off x="4346639" y="5677961"/>
            <a:ext cx="3687741" cy="830997"/>
          </a:xfrm>
          <a:prstGeom prst="rect">
            <a:avLst/>
          </a:prstGeom>
          <a:noFill/>
        </p:spPr>
        <p:txBody>
          <a:bodyPr wrap="none" rtlCol="0">
            <a:spAutoFit/>
          </a:bodyPr>
          <a:lstStyle/>
          <a:p>
            <a:r>
              <a:rPr lang="en-US" sz="2400" dirty="0" smtClean="0"/>
              <a:t>Power Conversion Efficiency</a:t>
            </a:r>
          </a:p>
          <a:p>
            <a:r>
              <a:rPr lang="en-US" sz="2400" dirty="0" smtClean="0"/>
              <a:t>(PCE): Regression problem</a:t>
            </a:r>
          </a:p>
        </p:txBody>
      </p:sp>
      <p:sp>
        <p:nvSpPr>
          <p:cNvPr id="53" name="TextBox 52"/>
          <p:cNvSpPr txBox="1"/>
          <p:nvPr/>
        </p:nvSpPr>
        <p:spPr>
          <a:xfrm>
            <a:off x="8910722" y="2145874"/>
            <a:ext cx="2711768" cy="461665"/>
          </a:xfrm>
          <a:prstGeom prst="rect">
            <a:avLst/>
          </a:prstGeom>
          <a:noFill/>
        </p:spPr>
        <p:txBody>
          <a:bodyPr wrap="none" rtlCol="0">
            <a:spAutoFit/>
          </a:bodyPr>
          <a:lstStyle/>
          <a:p>
            <a:r>
              <a:rPr lang="en-US" sz="2400" smtClean="0"/>
              <a:t>Handcrafted feature</a:t>
            </a:r>
            <a:endParaRPr lang="en-US" sz="2400" dirty="0"/>
          </a:p>
        </p:txBody>
      </p:sp>
      <p:sp>
        <p:nvSpPr>
          <p:cNvPr id="54" name="TextBox 53"/>
          <p:cNvSpPr txBox="1"/>
          <p:nvPr/>
        </p:nvSpPr>
        <p:spPr>
          <a:xfrm>
            <a:off x="4419364" y="2975945"/>
            <a:ext cx="3798540" cy="830997"/>
          </a:xfrm>
          <a:prstGeom prst="rect">
            <a:avLst/>
          </a:prstGeom>
          <a:noFill/>
        </p:spPr>
        <p:txBody>
          <a:bodyPr wrap="none" rtlCol="0">
            <a:spAutoFit/>
          </a:bodyPr>
          <a:lstStyle/>
          <a:p>
            <a:r>
              <a:rPr lang="en-US" sz="2400" dirty="0" smtClean="0"/>
              <a:t>Binding affinity: </a:t>
            </a:r>
          </a:p>
          <a:p>
            <a:r>
              <a:rPr lang="en-US" sz="2400" dirty="0" smtClean="0"/>
              <a:t>Binary Classification Problem</a:t>
            </a:r>
          </a:p>
        </p:txBody>
      </p:sp>
      <p:grpSp>
        <p:nvGrpSpPr>
          <p:cNvPr id="74" name="Group 73"/>
          <p:cNvGrpSpPr/>
          <p:nvPr/>
        </p:nvGrpSpPr>
        <p:grpSpPr>
          <a:xfrm>
            <a:off x="8795281" y="5462350"/>
            <a:ext cx="2977136" cy="1262030"/>
            <a:chOff x="8159849" y="6917196"/>
            <a:chExt cx="2977136" cy="1262030"/>
          </a:xfrm>
        </p:grpSpPr>
        <p:grpSp>
          <p:nvGrpSpPr>
            <p:cNvPr id="52" name="Group 51"/>
            <p:cNvGrpSpPr/>
            <p:nvPr/>
          </p:nvGrpSpPr>
          <p:grpSpPr>
            <a:xfrm>
              <a:off x="8159849" y="6917196"/>
              <a:ext cx="2977136" cy="1196377"/>
              <a:chOff x="7111319" y="5283075"/>
              <a:chExt cx="2977136" cy="1196377"/>
            </a:xfrm>
          </p:grpSpPr>
          <p:sp>
            <p:nvSpPr>
              <p:cNvPr id="14" name="TextBox 13"/>
              <p:cNvSpPr txBox="1"/>
              <p:nvPr/>
            </p:nvSpPr>
            <p:spPr>
              <a:xfrm>
                <a:off x="8541888" y="5447491"/>
                <a:ext cx="200025" cy="400110"/>
              </a:xfrm>
              <a:prstGeom prst="rect">
                <a:avLst/>
              </a:prstGeom>
              <a:noFill/>
            </p:spPr>
            <p:txBody>
              <a:bodyPr wrap="square" rtlCol="0">
                <a:spAutoFit/>
              </a:bodyPr>
              <a:lstStyle/>
              <a:p>
                <a:r>
                  <a:rPr lang="en-US" sz="2000" dirty="0" smtClean="0"/>
                  <a:t>,</a:t>
                </a:r>
                <a:endParaRPr lang="en-US" dirty="0"/>
              </a:p>
            </p:txBody>
          </p:sp>
          <p:sp>
            <p:nvSpPr>
              <p:cNvPr id="16" name="TextBox 15"/>
              <p:cNvSpPr txBox="1"/>
              <p:nvPr/>
            </p:nvSpPr>
            <p:spPr>
              <a:xfrm>
                <a:off x="7111319" y="5283075"/>
                <a:ext cx="577402" cy="461665"/>
              </a:xfrm>
              <a:prstGeom prst="rect">
                <a:avLst/>
              </a:prstGeom>
              <a:noFill/>
            </p:spPr>
            <p:txBody>
              <a:bodyPr wrap="none" rtlCol="0">
                <a:spAutoFit/>
              </a:bodyPr>
              <a:lstStyle/>
              <a:p>
                <a:r>
                  <a:rPr lang="en-US" sz="2400" dirty="0" smtClean="0"/>
                  <a:t>S={</a:t>
                </a:r>
                <a:endParaRPr lang="en-US" sz="1400" dirty="0"/>
              </a:p>
            </p:txBody>
          </p:sp>
          <p:sp>
            <p:nvSpPr>
              <p:cNvPr id="17" name="TextBox 16"/>
              <p:cNvSpPr txBox="1"/>
              <p:nvPr/>
            </p:nvSpPr>
            <p:spPr>
              <a:xfrm>
                <a:off x="9825241" y="6017787"/>
                <a:ext cx="263214" cy="461665"/>
              </a:xfrm>
              <a:prstGeom prst="rect">
                <a:avLst/>
              </a:prstGeom>
              <a:noFill/>
            </p:spPr>
            <p:txBody>
              <a:bodyPr wrap="none" rtlCol="0">
                <a:spAutoFit/>
              </a:bodyPr>
              <a:lstStyle/>
              <a:p>
                <a:r>
                  <a:rPr lang="en-US" sz="2400" dirty="0"/>
                  <a:t>}</a:t>
                </a:r>
                <a:endParaRPr lang="en-US" sz="1600" dirty="0"/>
              </a:p>
            </p:txBody>
          </p:sp>
          <p:sp>
            <p:nvSpPr>
              <p:cNvPr id="19" name="TextBox 18"/>
              <p:cNvSpPr txBox="1"/>
              <p:nvPr/>
            </p:nvSpPr>
            <p:spPr>
              <a:xfrm>
                <a:off x="7648548" y="6019411"/>
                <a:ext cx="1874623" cy="400110"/>
              </a:xfrm>
              <a:prstGeom prst="rect">
                <a:avLst/>
              </a:prstGeom>
              <a:noFill/>
            </p:spPr>
            <p:txBody>
              <a:bodyPr wrap="square" rtlCol="0">
                <a:spAutoFit/>
              </a:bodyPr>
              <a:lstStyle/>
              <a:p>
                <a:r>
                  <a:rPr lang="en-US" sz="2000" dirty="0"/>
                  <a:t> </a:t>
                </a:r>
                <a:r>
                  <a:rPr lang="en-US" sz="2000" dirty="0" smtClean="0"/>
                  <a:t>  </a:t>
                </a:r>
                <a:r>
                  <a:rPr lang="en-US" altLang="zh-CN" sz="2000" dirty="0" smtClean="0"/>
                  <a:t>……</a:t>
                </a:r>
                <a:r>
                  <a:rPr lang="zh-CN" altLang="en-US" sz="2000" dirty="0" smtClean="0"/>
                  <a:t> </a:t>
                </a:r>
                <a:r>
                  <a:rPr lang="en-US" altLang="zh-CN" sz="2000" dirty="0" smtClean="0"/>
                  <a:t>       </a:t>
                </a:r>
                <a:r>
                  <a:rPr lang="en-US" sz="2000" dirty="0" smtClean="0"/>
                  <a:t>,</a:t>
                </a:r>
                <a:endParaRPr lang="en-US" sz="1200" dirty="0"/>
              </a:p>
            </p:txBody>
          </p:sp>
        </p:grpSp>
        <p:pic>
          <p:nvPicPr>
            <p:cNvPr id="55" name="Picture 54"/>
            <p:cNvPicPr>
              <a:picLocks noChangeAspect="1"/>
            </p:cNvPicPr>
            <p:nvPr/>
          </p:nvPicPr>
          <p:blipFill>
            <a:blip r:embed="rId4"/>
            <a:stretch>
              <a:fillRect/>
            </a:stretch>
          </p:blipFill>
          <p:spPr>
            <a:xfrm>
              <a:off x="10080814" y="7651908"/>
              <a:ext cx="727979" cy="527318"/>
            </a:xfrm>
            <a:prstGeom prst="rect">
              <a:avLst/>
            </a:prstGeom>
          </p:spPr>
        </p:pic>
        <p:pic>
          <p:nvPicPr>
            <p:cNvPr id="56" name="Picture 55"/>
            <p:cNvPicPr>
              <a:picLocks noChangeAspect="1"/>
            </p:cNvPicPr>
            <p:nvPr/>
          </p:nvPicPr>
          <p:blipFill>
            <a:blip r:embed="rId5"/>
            <a:stretch>
              <a:fillRect/>
            </a:stretch>
          </p:blipFill>
          <p:spPr>
            <a:xfrm>
              <a:off x="8804666" y="7053162"/>
              <a:ext cx="747488" cy="428560"/>
            </a:xfrm>
            <a:prstGeom prst="rect">
              <a:avLst/>
            </a:prstGeom>
          </p:spPr>
        </p:pic>
        <p:pic>
          <p:nvPicPr>
            <p:cNvPr id="57" name="Picture 56"/>
            <p:cNvPicPr>
              <a:picLocks noChangeAspect="1"/>
            </p:cNvPicPr>
            <p:nvPr/>
          </p:nvPicPr>
          <p:blipFill>
            <a:blip r:embed="rId6"/>
            <a:stretch>
              <a:fillRect/>
            </a:stretch>
          </p:blipFill>
          <p:spPr>
            <a:xfrm>
              <a:off x="10031287" y="7053162"/>
              <a:ext cx="541032" cy="527617"/>
            </a:xfrm>
            <a:prstGeom prst="rect">
              <a:avLst/>
            </a:prstGeom>
          </p:spPr>
        </p:pic>
      </p:grpSp>
      <p:grpSp>
        <p:nvGrpSpPr>
          <p:cNvPr id="58" name="Group 57"/>
          <p:cNvGrpSpPr/>
          <p:nvPr/>
        </p:nvGrpSpPr>
        <p:grpSpPr>
          <a:xfrm>
            <a:off x="8832240" y="2907638"/>
            <a:ext cx="2977136" cy="1196377"/>
            <a:chOff x="7111319" y="5283075"/>
            <a:chExt cx="2977136" cy="1196377"/>
          </a:xfrm>
        </p:grpSpPr>
        <p:sp>
          <p:nvSpPr>
            <p:cNvPr id="59" name="Rectangle 58"/>
            <p:cNvSpPr/>
            <p:nvPr/>
          </p:nvSpPr>
          <p:spPr>
            <a:xfrm>
              <a:off x="7673133" y="5420532"/>
              <a:ext cx="289347" cy="289347"/>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t>
              </a:r>
              <a:endParaRPr lang="en-US" sz="1200" dirty="0"/>
            </a:p>
          </p:txBody>
        </p:sp>
        <p:sp>
          <p:nvSpPr>
            <p:cNvPr id="60" name="TextBox 59"/>
            <p:cNvSpPr txBox="1"/>
            <p:nvPr/>
          </p:nvSpPr>
          <p:spPr>
            <a:xfrm>
              <a:off x="8541888" y="5447491"/>
              <a:ext cx="200025" cy="400110"/>
            </a:xfrm>
            <a:prstGeom prst="rect">
              <a:avLst/>
            </a:prstGeom>
            <a:noFill/>
          </p:spPr>
          <p:txBody>
            <a:bodyPr wrap="square" rtlCol="0">
              <a:spAutoFit/>
            </a:bodyPr>
            <a:lstStyle/>
            <a:p>
              <a:r>
                <a:rPr lang="en-US" sz="2000" dirty="0" smtClean="0"/>
                <a:t>,</a:t>
              </a:r>
              <a:endParaRPr lang="en-US" dirty="0"/>
            </a:p>
          </p:txBody>
        </p:sp>
        <p:sp>
          <p:nvSpPr>
            <p:cNvPr id="61" name="TextBox 60"/>
            <p:cNvSpPr txBox="1"/>
            <p:nvPr/>
          </p:nvSpPr>
          <p:spPr>
            <a:xfrm>
              <a:off x="7111319" y="5283075"/>
              <a:ext cx="577402" cy="461665"/>
            </a:xfrm>
            <a:prstGeom prst="rect">
              <a:avLst/>
            </a:prstGeom>
            <a:noFill/>
          </p:spPr>
          <p:txBody>
            <a:bodyPr wrap="none" rtlCol="0">
              <a:spAutoFit/>
            </a:bodyPr>
            <a:lstStyle/>
            <a:p>
              <a:r>
                <a:rPr lang="en-US" sz="2400" dirty="0" smtClean="0"/>
                <a:t>S={</a:t>
              </a:r>
              <a:endParaRPr lang="en-US" sz="1400" dirty="0"/>
            </a:p>
          </p:txBody>
        </p:sp>
        <p:sp>
          <p:nvSpPr>
            <p:cNvPr id="62" name="TextBox 61"/>
            <p:cNvSpPr txBox="1"/>
            <p:nvPr/>
          </p:nvSpPr>
          <p:spPr>
            <a:xfrm>
              <a:off x="9825241" y="6017787"/>
              <a:ext cx="263214" cy="461665"/>
            </a:xfrm>
            <a:prstGeom prst="rect">
              <a:avLst/>
            </a:prstGeom>
            <a:noFill/>
          </p:spPr>
          <p:txBody>
            <a:bodyPr wrap="none" rtlCol="0">
              <a:spAutoFit/>
            </a:bodyPr>
            <a:lstStyle/>
            <a:p>
              <a:r>
                <a:rPr lang="en-US" sz="2400" dirty="0"/>
                <a:t>}</a:t>
              </a:r>
              <a:endParaRPr lang="en-US" sz="1600" dirty="0"/>
            </a:p>
          </p:txBody>
        </p:sp>
        <p:sp>
          <p:nvSpPr>
            <p:cNvPr id="63" name="TextBox 62"/>
            <p:cNvSpPr txBox="1"/>
            <p:nvPr/>
          </p:nvSpPr>
          <p:spPr>
            <a:xfrm>
              <a:off x="7648548" y="6019411"/>
              <a:ext cx="1874623" cy="400110"/>
            </a:xfrm>
            <a:prstGeom prst="rect">
              <a:avLst/>
            </a:prstGeom>
            <a:noFill/>
          </p:spPr>
          <p:txBody>
            <a:bodyPr wrap="square" rtlCol="0">
              <a:spAutoFit/>
            </a:bodyPr>
            <a:lstStyle/>
            <a:p>
              <a:r>
                <a:rPr lang="en-US" sz="2000" dirty="0"/>
                <a:t> </a:t>
              </a:r>
              <a:r>
                <a:rPr lang="en-US" sz="2000" dirty="0" smtClean="0"/>
                <a:t>  </a:t>
              </a:r>
              <a:r>
                <a:rPr lang="en-US" altLang="zh-CN" sz="2000" dirty="0" smtClean="0"/>
                <a:t>……</a:t>
              </a:r>
              <a:r>
                <a:rPr lang="zh-CN" altLang="en-US" sz="2000" dirty="0" smtClean="0"/>
                <a:t> </a:t>
              </a:r>
              <a:r>
                <a:rPr lang="en-US" altLang="zh-CN" sz="2000" dirty="0" smtClean="0"/>
                <a:t>       </a:t>
              </a:r>
              <a:r>
                <a:rPr lang="en-US" sz="2000" dirty="0" smtClean="0"/>
                <a:t>,</a:t>
              </a:r>
              <a:endParaRPr lang="en-US" sz="1200" dirty="0"/>
            </a:p>
          </p:txBody>
        </p:sp>
        <p:sp>
          <p:nvSpPr>
            <p:cNvPr id="64" name="Rectangle 63"/>
            <p:cNvSpPr/>
            <p:nvPr/>
          </p:nvSpPr>
          <p:spPr>
            <a:xfrm>
              <a:off x="7962480" y="5420532"/>
              <a:ext cx="289347" cy="289347"/>
            </a:xfrm>
            <a:prstGeom prst="rect">
              <a:avLst/>
            </a:prstGeom>
            <a:solidFill>
              <a:schemeClr val="accent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a:t>
              </a:r>
              <a:endParaRPr lang="en-US" sz="1200" dirty="0"/>
            </a:p>
          </p:txBody>
        </p:sp>
        <p:sp>
          <p:nvSpPr>
            <p:cNvPr id="65" name="Rectangle 64"/>
            <p:cNvSpPr/>
            <p:nvPr/>
          </p:nvSpPr>
          <p:spPr>
            <a:xfrm>
              <a:off x="8251827" y="5418259"/>
              <a:ext cx="291620" cy="291620"/>
            </a:xfrm>
            <a:prstGeom prst="rect">
              <a:avLst/>
            </a:prstGeom>
            <a:solidFill>
              <a:schemeClr val="accent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a:t>
              </a:r>
              <a:endParaRPr lang="en-US" sz="1200" dirty="0"/>
            </a:p>
          </p:txBody>
        </p:sp>
        <p:grpSp>
          <p:nvGrpSpPr>
            <p:cNvPr id="66" name="Group 65"/>
            <p:cNvGrpSpPr/>
            <p:nvPr/>
          </p:nvGrpSpPr>
          <p:grpSpPr>
            <a:xfrm>
              <a:off x="8862423" y="5421015"/>
              <a:ext cx="868041" cy="289348"/>
              <a:chOff x="1720486" y="2149052"/>
              <a:chExt cx="868041" cy="289348"/>
            </a:xfrm>
          </p:grpSpPr>
          <p:sp>
            <p:nvSpPr>
              <p:cNvPr id="71" name="Rectangle 70"/>
              <p:cNvSpPr/>
              <p:nvPr/>
            </p:nvSpPr>
            <p:spPr>
              <a:xfrm>
                <a:off x="1720486" y="2149053"/>
                <a:ext cx="289347" cy="289347"/>
              </a:xfrm>
              <a:prstGeom prst="rect">
                <a:avLst/>
              </a:prstGeom>
              <a:solidFill>
                <a:schemeClr val="accent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a:t>
                </a:r>
                <a:endParaRPr lang="en-US" sz="1200" dirty="0"/>
              </a:p>
            </p:txBody>
          </p:sp>
          <p:sp>
            <p:nvSpPr>
              <p:cNvPr id="72" name="Rectangle 71"/>
              <p:cNvSpPr/>
              <p:nvPr/>
            </p:nvSpPr>
            <p:spPr>
              <a:xfrm>
                <a:off x="2009833" y="2149053"/>
                <a:ext cx="289347" cy="289347"/>
              </a:xfrm>
              <a:prstGeom prst="rect">
                <a:avLst/>
              </a:prstGeom>
              <a:solidFill>
                <a:schemeClr val="accent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a:t>
                </a:r>
                <a:endParaRPr lang="en-US" sz="1200" dirty="0"/>
              </a:p>
            </p:txBody>
          </p:sp>
          <p:sp>
            <p:nvSpPr>
              <p:cNvPr id="73" name="Rectangle 72"/>
              <p:cNvSpPr/>
              <p:nvPr/>
            </p:nvSpPr>
            <p:spPr>
              <a:xfrm>
                <a:off x="2299180" y="2149052"/>
                <a:ext cx="289347" cy="289347"/>
              </a:xfrm>
              <a:prstGeom prst="rect">
                <a:avLst/>
              </a:prstGeom>
              <a:solidFill>
                <a:schemeClr val="accent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t>
                </a:r>
                <a:endParaRPr lang="en-US" sz="1200" dirty="0"/>
              </a:p>
            </p:txBody>
          </p:sp>
        </p:grpSp>
        <p:grpSp>
          <p:nvGrpSpPr>
            <p:cNvPr id="67" name="Group 66"/>
            <p:cNvGrpSpPr/>
            <p:nvPr/>
          </p:nvGrpSpPr>
          <p:grpSpPr>
            <a:xfrm>
              <a:off x="8859464" y="6127819"/>
              <a:ext cx="868041" cy="289348"/>
              <a:chOff x="1720486" y="2149052"/>
              <a:chExt cx="868041" cy="289348"/>
            </a:xfrm>
          </p:grpSpPr>
          <p:sp>
            <p:nvSpPr>
              <p:cNvPr id="68" name="Rectangle 67"/>
              <p:cNvSpPr/>
              <p:nvPr/>
            </p:nvSpPr>
            <p:spPr>
              <a:xfrm>
                <a:off x="1720486" y="2149053"/>
                <a:ext cx="289347" cy="289347"/>
              </a:xfrm>
              <a:prstGeom prst="rect">
                <a:avLst/>
              </a:prstGeom>
              <a:solidFill>
                <a:schemeClr val="accent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t>
                </a:r>
                <a:endParaRPr lang="en-US" sz="1200" dirty="0"/>
              </a:p>
            </p:txBody>
          </p:sp>
          <p:sp>
            <p:nvSpPr>
              <p:cNvPr id="69" name="Rectangle 68"/>
              <p:cNvSpPr/>
              <p:nvPr/>
            </p:nvSpPr>
            <p:spPr>
              <a:xfrm>
                <a:off x="2009833" y="2149053"/>
                <a:ext cx="289347" cy="289347"/>
              </a:xfrm>
              <a:prstGeom prst="rect">
                <a:avLst/>
              </a:prstGeom>
              <a:solidFill>
                <a:schemeClr val="accent4"/>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a:t>
                </a:r>
                <a:endParaRPr lang="en-US" sz="1200" dirty="0"/>
              </a:p>
            </p:txBody>
          </p:sp>
          <p:sp>
            <p:nvSpPr>
              <p:cNvPr id="70" name="Rectangle 69"/>
              <p:cNvSpPr/>
              <p:nvPr/>
            </p:nvSpPr>
            <p:spPr>
              <a:xfrm>
                <a:off x="2299180" y="2149052"/>
                <a:ext cx="289347" cy="289347"/>
              </a:xfrm>
              <a:prstGeom prst="rect">
                <a:avLst/>
              </a:prstGeom>
              <a:solidFill>
                <a:schemeClr val="accent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t>
                </a:r>
                <a:endParaRPr lang="en-US" sz="1200" dirty="0"/>
              </a:p>
            </p:txBody>
          </p:sp>
        </p:grpSp>
      </p:grpSp>
      <p:graphicFrame>
        <p:nvGraphicFramePr>
          <p:cNvPr id="75" name="Table 74"/>
          <p:cNvGraphicFramePr>
            <a:graphicFrameLocks noGrp="1"/>
          </p:cNvGraphicFramePr>
          <p:nvPr>
            <p:extLst>
              <p:ext uri="{D42A27DB-BD31-4B8C-83A1-F6EECF244321}">
                <p14:modId xmlns:p14="http://schemas.microsoft.com/office/powerpoint/2010/main" val="1062596829"/>
              </p:ext>
            </p:extLst>
          </p:nvPr>
        </p:nvGraphicFramePr>
        <p:xfrm>
          <a:off x="3941712" y="3992427"/>
          <a:ext cx="4700920" cy="390645"/>
        </p:xfrm>
        <a:graphic>
          <a:graphicData uri="http://schemas.openxmlformats.org/drawingml/2006/table">
            <a:tbl>
              <a:tblPr firstRow="1" bandRow="1">
                <a:tableStyleId>{5940675A-B579-460E-94D1-54222C63F5DA}</a:tableStyleId>
              </a:tblPr>
              <a:tblGrid>
                <a:gridCol w="470092"/>
                <a:gridCol w="470092"/>
                <a:gridCol w="470092"/>
                <a:gridCol w="470092"/>
                <a:gridCol w="470092"/>
                <a:gridCol w="470092"/>
                <a:gridCol w="470092"/>
                <a:gridCol w="470092"/>
                <a:gridCol w="470092"/>
                <a:gridCol w="470092"/>
              </a:tblGrid>
              <a:tr h="390645">
                <a:tc>
                  <a:txBody>
                    <a:bodyPr/>
                    <a:lstStyle/>
                    <a:p>
                      <a:r>
                        <a:rPr lang="en-US" altLang="zh-CN" dirty="0" smtClean="0"/>
                        <a:t>0</a:t>
                      </a:r>
                      <a:endParaRPr lang="en-US" dirty="0"/>
                    </a:p>
                  </a:txBody>
                  <a:tcPr/>
                </a:tc>
                <a:tc>
                  <a:txBody>
                    <a:bodyPr/>
                    <a:lstStyle/>
                    <a:p>
                      <a:r>
                        <a:rPr lang="en-US" altLang="zh-CN" dirty="0" smtClean="0"/>
                        <a:t>2</a:t>
                      </a:r>
                      <a:endParaRPr lang="en-US" dirty="0"/>
                    </a:p>
                  </a:txBody>
                  <a:tcPr/>
                </a:tc>
                <a:tc>
                  <a:txBody>
                    <a:bodyPr/>
                    <a:lstStyle/>
                    <a:p>
                      <a:r>
                        <a:rPr lang="en-US" dirty="0" smtClean="0"/>
                        <a:t>0</a:t>
                      </a:r>
                      <a:endParaRPr lang="en-US" dirty="0"/>
                    </a:p>
                  </a:txBody>
                  <a:tcPr/>
                </a:tc>
                <a:tc>
                  <a:txBody>
                    <a:bodyPr/>
                    <a:lstStyle/>
                    <a:p>
                      <a:r>
                        <a:rPr lang="en-US" altLang="zh-CN" dirty="0" smtClean="0"/>
                        <a:t>0</a:t>
                      </a:r>
                      <a:endParaRPr lang="en-US" dirty="0"/>
                    </a:p>
                  </a:txBody>
                  <a:tcPr/>
                </a:tc>
                <a:tc>
                  <a:txBody>
                    <a:bodyPr/>
                    <a:lstStyle/>
                    <a:p>
                      <a:r>
                        <a:rPr lang="en-US" altLang="zh-CN" dirty="0" smtClean="0"/>
                        <a:t>…</a:t>
                      </a:r>
                      <a:endParaRPr lang="en-US" dirty="0"/>
                    </a:p>
                  </a:txBody>
                  <a:tcPr/>
                </a:tc>
                <a:tc>
                  <a:txBody>
                    <a:bodyPr/>
                    <a:lstStyle/>
                    <a:p>
                      <a:r>
                        <a:rPr lang="en-US" altLang="zh-CN" dirty="0" smtClean="0"/>
                        <a:t>…</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altLang="zh-CN" dirty="0" smtClean="0"/>
                        <a:t>0</a:t>
                      </a:r>
                      <a:endParaRPr lang="en-US" dirty="0"/>
                    </a:p>
                  </a:txBody>
                  <a:tcPr/>
                </a:tc>
                <a:tc>
                  <a:txBody>
                    <a:bodyPr/>
                    <a:lstStyle/>
                    <a:p>
                      <a:r>
                        <a:rPr lang="en-US" altLang="zh-CN" dirty="0" smtClean="0"/>
                        <a:t>2</a:t>
                      </a:r>
                      <a:endParaRPr lang="en-US" dirty="0"/>
                    </a:p>
                  </a:txBody>
                  <a:tcPr/>
                </a:tc>
              </a:tr>
            </a:tbl>
          </a:graphicData>
        </a:graphic>
      </p:graphicFrame>
      <p:sp>
        <p:nvSpPr>
          <p:cNvPr id="76" name="TextBox 75"/>
          <p:cNvSpPr txBox="1"/>
          <p:nvPr/>
        </p:nvSpPr>
        <p:spPr>
          <a:xfrm>
            <a:off x="3899085" y="4483832"/>
            <a:ext cx="437940" cy="400110"/>
          </a:xfrm>
          <a:prstGeom prst="rect">
            <a:avLst/>
          </a:prstGeom>
          <a:noFill/>
        </p:spPr>
        <p:txBody>
          <a:bodyPr wrap="none" rtlCol="0">
            <a:spAutoFit/>
          </a:bodyPr>
          <a:lstStyle/>
          <a:p>
            <a:r>
              <a:rPr lang="en-US" altLang="zh-CN" sz="2000" b="1" dirty="0" smtClean="0">
                <a:solidFill>
                  <a:schemeClr val="accent4"/>
                </a:solidFill>
              </a:rPr>
              <a:t>AA</a:t>
            </a:r>
            <a:endParaRPr lang="en-US" sz="2000" b="1" dirty="0">
              <a:solidFill>
                <a:schemeClr val="accent4"/>
              </a:solidFill>
            </a:endParaRPr>
          </a:p>
        </p:txBody>
      </p:sp>
      <p:sp>
        <p:nvSpPr>
          <p:cNvPr id="77" name="TextBox 76"/>
          <p:cNvSpPr txBox="1"/>
          <p:nvPr/>
        </p:nvSpPr>
        <p:spPr>
          <a:xfrm>
            <a:off x="4427547" y="4476921"/>
            <a:ext cx="442878" cy="400110"/>
          </a:xfrm>
          <a:prstGeom prst="rect">
            <a:avLst/>
          </a:prstGeom>
          <a:noFill/>
        </p:spPr>
        <p:txBody>
          <a:bodyPr wrap="none" rtlCol="0">
            <a:spAutoFit/>
          </a:bodyPr>
          <a:lstStyle/>
          <a:p>
            <a:r>
              <a:rPr lang="en-US" altLang="zh-CN" sz="2000" b="1" dirty="0" smtClean="0">
                <a:solidFill>
                  <a:schemeClr val="accent4"/>
                </a:solidFill>
              </a:rPr>
              <a:t>A</a:t>
            </a:r>
            <a:r>
              <a:rPr lang="en-US" altLang="zh-CN" sz="2000" b="1" dirty="0" smtClean="0">
                <a:solidFill>
                  <a:schemeClr val="accent1"/>
                </a:solidFill>
              </a:rPr>
              <a:t>C</a:t>
            </a:r>
            <a:endParaRPr lang="en-US" sz="2000" b="1" dirty="0">
              <a:solidFill>
                <a:schemeClr val="accent1"/>
              </a:solidFill>
            </a:endParaRPr>
          </a:p>
        </p:txBody>
      </p:sp>
      <p:sp>
        <p:nvSpPr>
          <p:cNvPr id="78" name="TextBox 77"/>
          <p:cNvSpPr txBox="1"/>
          <p:nvPr/>
        </p:nvSpPr>
        <p:spPr>
          <a:xfrm>
            <a:off x="4878912" y="4476921"/>
            <a:ext cx="448713" cy="400110"/>
          </a:xfrm>
          <a:prstGeom prst="rect">
            <a:avLst/>
          </a:prstGeom>
          <a:noFill/>
        </p:spPr>
        <p:txBody>
          <a:bodyPr wrap="none" rtlCol="0">
            <a:spAutoFit/>
          </a:bodyPr>
          <a:lstStyle/>
          <a:p>
            <a:r>
              <a:rPr lang="en-US" altLang="zh-CN" sz="2000" b="1" dirty="0" smtClean="0">
                <a:solidFill>
                  <a:schemeClr val="accent4"/>
                </a:solidFill>
              </a:rPr>
              <a:t>A</a:t>
            </a:r>
            <a:r>
              <a:rPr lang="en-US" altLang="zh-CN" sz="2000" b="1" dirty="0">
                <a:solidFill>
                  <a:schemeClr val="accent2"/>
                </a:solidFill>
              </a:rPr>
              <a:t>U</a:t>
            </a:r>
            <a:endParaRPr lang="en-US" sz="2000" b="1" dirty="0">
              <a:solidFill>
                <a:schemeClr val="accent2"/>
              </a:solidFill>
            </a:endParaRPr>
          </a:p>
        </p:txBody>
      </p:sp>
      <p:sp>
        <p:nvSpPr>
          <p:cNvPr id="79" name="TextBox 78"/>
          <p:cNvSpPr txBox="1"/>
          <p:nvPr/>
        </p:nvSpPr>
        <p:spPr>
          <a:xfrm>
            <a:off x="5332329" y="4483832"/>
            <a:ext cx="452496" cy="400110"/>
          </a:xfrm>
          <a:prstGeom prst="rect">
            <a:avLst/>
          </a:prstGeom>
          <a:noFill/>
        </p:spPr>
        <p:txBody>
          <a:bodyPr wrap="none" rtlCol="0">
            <a:spAutoFit/>
          </a:bodyPr>
          <a:lstStyle/>
          <a:p>
            <a:r>
              <a:rPr lang="en-US" sz="2000" b="1" dirty="0" smtClean="0">
                <a:solidFill>
                  <a:schemeClr val="accent4"/>
                </a:solidFill>
              </a:rPr>
              <a:t>A</a:t>
            </a:r>
            <a:r>
              <a:rPr lang="en-US" sz="2000" b="1" dirty="0" smtClean="0">
                <a:solidFill>
                  <a:schemeClr val="accent6"/>
                </a:solidFill>
              </a:rPr>
              <a:t>G</a:t>
            </a:r>
            <a:endParaRPr lang="en-US" sz="2000" b="1" dirty="0">
              <a:solidFill>
                <a:schemeClr val="accent6"/>
              </a:solidFill>
            </a:endParaRPr>
          </a:p>
        </p:txBody>
      </p:sp>
      <p:sp>
        <p:nvSpPr>
          <p:cNvPr id="80" name="TextBox 79"/>
          <p:cNvSpPr txBox="1"/>
          <p:nvPr/>
        </p:nvSpPr>
        <p:spPr>
          <a:xfrm>
            <a:off x="8147025" y="4476910"/>
            <a:ext cx="473206" cy="400110"/>
          </a:xfrm>
          <a:prstGeom prst="rect">
            <a:avLst/>
          </a:prstGeom>
          <a:noFill/>
        </p:spPr>
        <p:txBody>
          <a:bodyPr wrap="none" rtlCol="0">
            <a:spAutoFit/>
          </a:bodyPr>
          <a:lstStyle/>
          <a:p>
            <a:r>
              <a:rPr lang="en-US" sz="2000" b="1" dirty="0" smtClean="0">
                <a:solidFill>
                  <a:schemeClr val="accent6"/>
                </a:solidFill>
              </a:rPr>
              <a:t>GG</a:t>
            </a:r>
            <a:endParaRPr lang="en-US" sz="2000" b="1" dirty="0">
              <a:solidFill>
                <a:schemeClr val="accent6"/>
              </a:solidFill>
            </a:endParaRPr>
          </a:p>
        </p:txBody>
      </p:sp>
      <p:sp>
        <p:nvSpPr>
          <p:cNvPr id="81" name="TextBox 80"/>
          <p:cNvSpPr txBox="1"/>
          <p:nvPr/>
        </p:nvSpPr>
        <p:spPr>
          <a:xfrm>
            <a:off x="7689825" y="4479503"/>
            <a:ext cx="468398" cy="400110"/>
          </a:xfrm>
          <a:prstGeom prst="rect">
            <a:avLst/>
          </a:prstGeom>
          <a:noFill/>
        </p:spPr>
        <p:txBody>
          <a:bodyPr wrap="none" rtlCol="0">
            <a:spAutoFit/>
          </a:bodyPr>
          <a:lstStyle/>
          <a:p>
            <a:r>
              <a:rPr lang="en-US" sz="2000" b="1" dirty="0" smtClean="0">
                <a:solidFill>
                  <a:schemeClr val="accent6"/>
                </a:solidFill>
              </a:rPr>
              <a:t>G</a:t>
            </a:r>
            <a:r>
              <a:rPr lang="en-US" sz="2000" b="1" dirty="0" smtClean="0">
                <a:solidFill>
                  <a:schemeClr val="accent2"/>
                </a:solidFill>
              </a:rPr>
              <a:t>U</a:t>
            </a:r>
            <a:endParaRPr lang="en-US" sz="2000" b="1" dirty="0">
              <a:solidFill>
                <a:schemeClr val="accent2"/>
              </a:solidFill>
            </a:endParaRPr>
          </a:p>
        </p:txBody>
      </p:sp>
    </p:spTree>
    <p:extLst>
      <p:ext uri="{BB962C8B-B14F-4D97-AF65-F5344CB8AC3E}">
        <p14:creationId xmlns:p14="http://schemas.microsoft.com/office/powerpoint/2010/main" val="15016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 grpId="0"/>
      <p:bldP spid="50" grpId="0"/>
      <p:bldP spid="51" grpId="0"/>
      <p:bldP spid="53" grpId="0"/>
      <p:bldP spid="54" grpId="0"/>
      <p:bldP spid="76" grpId="0"/>
      <p:bldP spid="77" grpId="0"/>
      <p:bldP spid="78" grpId="0"/>
      <p:bldP spid="79" grpId="0"/>
      <p:bldP spid="80" grpId="0"/>
      <p:bldP spid="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53840" y="1554034"/>
            <a:ext cx="4548681" cy="461665"/>
          </a:xfrm>
          <a:prstGeom prst="rect">
            <a:avLst/>
          </a:prstGeom>
          <a:noFill/>
        </p:spPr>
        <p:txBody>
          <a:bodyPr wrap="none" rtlCol="0">
            <a:spAutoFit/>
          </a:bodyPr>
          <a:lstStyle/>
          <a:p>
            <a:r>
              <a:rPr lang="en-US" sz="2400" dirty="0" smtClean="0"/>
              <a:t>Problem with handcrafted features</a:t>
            </a:r>
            <a:endParaRPr lang="en-US" sz="2400" dirty="0"/>
          </a:p>
        </p:txBody>
      </p:sp>
      <p:sp>
        <p:nvSpPr>
          <p:cNvPr id="75" name="TextBox 74"/>
          <p:cNvSpPr txBox="1"/>
          <p:nvPr/>
        </p:nvSpPr>
        <p:spPr>
          <a:xfrm>
            <a:off x="427187" y="2140734"/>
            <a:ext cx="3968202" cy="461665"/>
          </a:xfrm>
          <a:prstGeom prst="rect">
            <a:avLst/>
          </a:prstGeom>
          <a:noFill/>
        </p:spPr>
        <p:txBody>
          <a:bodyPr wrap="none" rtlCol="0">
            <a:spAutoFit/>
          </a:bodyPr>
          <a:lstStyle/>
          <a:p>
            <a:pPr marL="285750" indent="-285750">
              <a:buFont typeface="Arial" charset="0"/>
              <a:buChar char="•"/>
            </a:pPr>
            <a:r>
              <a:rPr lang="en-US" sz="2400" dirty="0" smtClean="0"/>
              <a:t>Stage 1: Build kernel Matrix</a:t>
            </a:r>
          </a:p>
        </p:txBody>
      </p:sp>
      <p:sp>
        <p:nvSpPr>
          <p:cNvPr id="76" name="TextBox 75"/>
          <p:cNvSpPr txBox="1"/>
          <p:nvPr/>
        </p:nvSpPr>
        <p:spPr>
          <a:xfrm>
            <a:off x="7076049" y="2167090"/>
            <a:ext cx="4183646" cy="461665"/>
          </a:xfrm>
          <a:prstGeom prst="rect">
            <a:avLst/>
          </a:prstGeom>
          <a:noFill/>
        </p:spPr>
        <p:txBody>
          <a:bodyPr wrap="none" rtlCol="0">
            <a:spAutoFit/>
          </a:bodyPr>
          <a:lstStyle/>
          <a:p>
            <a:pPr marL="285750" indent="-285750">
              <a:buFont typeface="Arial" charset="0"/>
              <a:buChar char="•"/>
            </a:pPr>
            <a:r>
              <a:rPr lang="en-US" sz="2400" dirty="0" smtClean="0"/>
              <a:t>Stage 2: Train classifier on top</a:t>
            </a:r>
          </a:p>
        </p:txBody>
      </p:sp>
      <p:sp>
        <p:nvSpPr>
          <p:cNvPr id="77" name="TextBox 76"/>
          <p:cNvSpPr txBox="1"/>
          <p:nvPr/>
        </p:nvSpPr>
        <p:spPr>
          <a:xfrm>
            <a:off x="1014543" y="6293298"/>
            <a:ext cx="4130618" cy="461665"/>
          </a:xfrm>
          <a:prstGeom prst="rect">
            <a:avLst/>
          </a:prstGeom>
          <a:noFill/>
        </p:spPr>
        <p:txBody>
          <a:bodyPr wrap="none" rtlCol="0">
            <a:spAutoFit/>
          </a:bodyPr>
          <a:lstStyle/>
          <a:p>
            <a:r>
              <a:rPr lang="en-US" sz="2400" dirty="0" smtClean="0">
                <a:solidFill>
                  <a:srgbClr val="FF0000"/>
                </a:solidFill>
              </a:rPr>
              <a:t>Not scalable for millions of data</a:t>
            </a:r>
            <a:endParaRPr lang="en-US" sz="2400" dirty="0">
              <a:solidFill>
                <a:srgbClr val="FF0000"/>
              </a:solidFill>
            </a:endParaRPr>
          </a:p>
        </p:txBody>
      </p:sp>
      <p:graphicFrame>
        <p:nvGraphicFramePr>
          <p:cNvPr id="78" name="Table 77"/>
          <p:cNvGraphicFramePr>
            <a:graphicFrameLocks noGrp="1"/>
          </p:cNvGraphicFramePr>
          <p:nvPr>
            <p:extLst>
              <p:ext uri="{D42A27DB-BD31-4B8C-83A1-F6EECF244321}">
                <p14:modId xmlns:p14="http://schemas.microsoft.com/office/powerpoint/2010/main" val="1023081540"/>
              </p:ext>
            </p:extLst>
          </p:nvPr>
        </p:nvGraphicFramePr>
        <p:xfrm>
          <a:off x="942736" y="2836205"/>
          <a:ext cx="2075224" cy="2077476"/>
        </p:xfrm>
        <a:graphic>
          <a:graphicData uri="http://schemas.openxmlformats.org/drawingml/2006/table">
            <a:tbl>
              <a:tblPr firstRow="1" bandRow="1">
                <a:tableStyleId>{5940675A-B579-460E-94D1-54222C63F5DA}</a:tableStyleId>
              </a:tblPr>
              <a:tblGrid>
                <a:gridCol w="518806"/>
                <a:gridCol w="518806"/>
                <a:gridCol w="518806"/>
                <a:gridCol w="518806"/>
              </a:tblGrid>
              <a:tr h="519369">
                <a:tc>
                  <a:txBody>
                    <a:bodyPr/>
                    <a:lstStyle/>
                    <a:p>
                      <a:endParaRPr lang="en-US" sz="1200" dirty="0"/>
                    </a:p>
                  </a:txBody>
                  <a:tcPr marL="60789" marR="60789" marT="30394" marB="30394">
                    <a:solidFill>
                      <a:schemeClr val="bg2">
                        <a:alpha val="45000"/>
                      </a:schemeClr>
                    </a:solidFill>
                  </a:tcPr>
                </a:tc>
                <a:tc>
                  <a:txBody>
                    <a:bodyPr/>
                    <a:lstStyle/>
                    <a:p>
                      <a:endParaRPr lang="en-US" sz="1200"/>
                    </a:p>
                  </a:txBody>
                  <a:tcPr marL="60789" marR="60789" marT="30394" marB="30394">
                    <a:solidFill>
                      <a:schemeClr val="bg2">
                        <a:alpha val="45000"/>
                      </a:schemeClr>
                    </a:solidFill>
                  </a:tcPr>
                </a:tc>
                <a:tc>
                  <a:txBody>
                    <a:bodyPr/>
                    <a:lstStyle/>
                    <a:p>
                      <a:endParaRPr lang="en-US" sz="1200" dirty="0"/>
                    </a:p>
                  </a:txBody>
                  <a:tcPr marL="60789" marR="60789" marT="30394" marB="30394">
                    <a:solidFill>
                      <a:schemeClr val="bg2">
                        <a:alpha val="45000"/>
                      </a:schemeClr>
                    </a:solidFill>
                  </a:tcPr>
                </a:tc>
                <a:tc>
                  <a:txBody>
                    <a:bodyPr/>
                    <a:lstStyle/>
                    <a:p>
                      <a:endParaRPr lang="en-US" sz="1200" dirty="0"/>
                    </a:p>
                  </a:txBody>
                  <a:tcPr marL="60789" marR="60789" marT="30394" marB="30394">
                    <a:solidFill>
                      <a:schemeClr val="bg2">
                        <a:alpha val="45000"/>
                      </a:schemeClr>
                    </a:solidFill>
                  </a:tcPr>
                </a:tc>
              </a:tr>
              <a:tr h="519369">
                <a:tc>
                  <a:txBody>
                    <a:bodyPr/>
                    <a:lstStyle/>
                    <a:p>
                      <a:endParaRPr lang="en-US" sz="1200"/>
                    </a:p>
                  </a:txBody>
                  <a:tcPr marL="60789" marR="60789" marT="30394" marB="30394">
                    <a:solidFill>
                      <a:schemeClr val="bg2">
                        <a:alpha val="45000"/>
                      </a:schemeClr>
                    </a:solidFill>
                  </a:tcPr>
                </a:tc>
                <a:tc>
                  <a:txBody>
                    <a:bodyPr/>
                    <a:lstStyle/>
                    <a:p>
                      <a:endParaRPr lang="en-US" sz="1200"/>
                    </a:p>
                  </a:txBody>
                  <a:tcPr marL="60789" marR="60789" marT="30394" marB="30394">
                    <a:solidFill>
                      <a:schemeClr val="bg2">
                        <a:alpha val="45000"/>
                      </a:schemeClr>
                    </a:solidFill>
                  </a:tcPr>
                </a:tc>
                <a:tc>
                  <a:txBody>
                    <a:bodyPr/>
                    <a:lstStyle/>
                    <a:p>
                      <a:endParaRPr lang="en-US" sz="1200"/>
                    </a:p>
                  </a:txBody>
                  <a:tcPr marL="60789" marR="60789" marT="30394" marB="30394">
                    <a:solidFill>
                      <a:schemeClr val="bg2">
                        <a:alpha val="45000"/>
                      </a:schemeClr>
                    </a:solidFill>
                  </a:tcPr>
                </a:tc>
                <a:tc>
                  <a:txBody>
                    <a:bodyPr/>
                    <a:lstStyle/>
                    <a:p>
                      <a:endParaRPr lang="en-US" sz="1200" dirty="0"/>
                    </a:p>
                  </a:txBody>
                  <a:tcPr marL="60789" marR="60789" marT="30394" marB="30394">
                    <a:solidFill>
                      <a:schemeClr val="bg2">
                        <a:alpha val="45000"/>
                      </a:schemeClr>
                    </a:solidFill>
                  </a:tcPr>
                </a:tc>
              </a:tr>
              <a:tr h="519369">
                <a:tc>
                  <a:txBody>
                    <a:bodyPr/>
                    <a:lstStyle/>
                    <a:p>
                      <a:endParaRPr lang="en-US" sz="1200"/>
                    </a:p>
                  </a:txBody>
                  <a:tcPr marL="60789" marR="60789" marT="30394" marB="30394">
                    <a:solidFill>
                      <a:schemeClr val="bg2">
                        <a:alpha val="45000"/>
                      </a:schemeClr>
                    </a:solidFill>
                  </a:tcPr>
                </a:tc>
                <a:tc>
                  <a:txBody>
                    <a:bodyPr/>
                    <a:lstStyle/>
                    <a:p>
                      <a:endParaRPr lang="en-US" sz="1200"/>
                    </a:p>
                  </a:txBody>
                  <a:tcPr marL="60789" marR="60789" marT="30394" marB="30394">
                    <a:solidFill>
                      <a:schemeClr val="bg2">
                        <a:alpha val="45000"/>
                      </a:schemeClr>
                    </a:solidFill>
                  </a:tcPr>
                </a:tc>
                <a:tc>
                  <a:txBody>
                    <a:bodyPr/>
                    <a:lstStyle/>
                    <a:p>
                      <a:endParaRPr lang="en-US" sz="1200" dirty="0"/>
                    </a:p>
                  </a:txBody>
                  <a:tcPr marL="60789" marR="60789" marT="30394" marB="30394">
                    <a:solidFill>
                      <a:schemeClr val="bg2">
                        <a:alpha val="45000"/>
                      </a:schemeClr>
                    </a:solidFill>
                  </a:tcPr>
                </a:tc>
                <a:tc>
                  <a:txBody>
                    <a:bodyPr/>
                    <a:lstStyle/>
                    <a:p>
                      <a:endParaRPr lang="en-US" sz="1200" dirty="0"/>
                    </a:p>
                  </a:txBody>
                  <a:tcPr marL="60789" marR="60789" marT="30394" marB="30394">
                    <a:solidFill>
                      <a:schemeClr val="bg2">
                        <a:alpha val="45000"/>
                      </a:schemeClr>
                    </a:solidFill>
                  </a:tcPr>
                </a:tc>
              </a:tr>
              <a:tr h="519369">
                <a:tc>
                  <a:txBody>
                    <a:bodyPr/>
                    <a:lstStyle/>
                    <a:p>
                      <a:endParaRPr lang="en-US" sz="1200"/>
                    </a:p>
                  </a:txBody>
                  <a:tcPr marL="60789" marR="60789" marT="30394" marB="30394">
                    <a:solidFill>
                      <a:schemeClr val="bg2">
                        <a:alpha val="45000"/>
                      </a:schemeClr>
                    </a:solidFill>
                  </a:tcPr>
                </a:tc>
                <a:tc>
                  <a:txBody>
                    <a:bodyPr/>
                    <a:lstStyle/>
                    <a:p>
                      <a:endParaRPr lang="en-US" sz="1200" dirty="0"/>
                    </a:p>
                  </a:txBody>
                  <a:tcPr marL="60789" marR="60789" marT="30394" marB="30394">
                    <a:solidFill>
                      <a:schemeClr val="bg2">
                        <a:alpha val="45000"/>
                      </a:schemeClr>
                    </a:solidFill>
                  </a:tcPr>
                </a:tc>
                <a:tc>
                  <a:txBody>
                    <a:bodyPr/>
                    <a:lstStyle/>
                    <a:p>
                      <a:endParaRPr lang="en-US" sz="1200"/>
                    </a:p>
                  </a:txBody>
                  <a:tcPr marL="60789" marR="60789" marT="30394" marB="30394">
                    <a:solidFill>
                      <a:schemeClr val="bg2">
                        <a:alpha val="45000"/>
                      </a:schemeClr>
                    </a:solidFill>
                  </a:tcPr>
                </a:tc>
                <a:tc>
                  <a:txBody>
                    <a:bodyPr/>
                    <a:lstStyle/>
                    <a:p>
                      <a:endParaRPr lang="en-US" sz="1200" dirty="0"/>
                    </a:p>
                  </a:txBody>
                  <a:tcPr marL="60789" marR="60789" marT="30394" marB="30394">
                    <a:solidFill>
                      <a:schemeClr val="bg2">
                        <a:alpha val="45000"/>
                      </a:schemeClr>
                    </a:solidFill>
                  </a:tcPr>
                </a:tc>
              </a:tr>
            </a:tbl>
          </a:graphicData>
        </a:graphic>
      </p:graphicFrame>
      <mc:AlternateContent xmlns:mc="http://schemas.openxmlformats.org/markup-compatibility/2006" xmlns:a14="http://schemas.microsoft.com/office/drawing/2010/main">
        <mc:Choice Requires="a14">
          <p:sp>
            <p:nvSpPr>
              <p:cNvPr id="79" name="TextBox 78"/>
              <p:cNvSpPr txBox="1"/>
              <p:nvPr/>
            </p:nvSpPr>
            <p:spPr>
              <a:xfrm>
                <a:off x="3936227" y="2697256"/>
                <a:ext cx="12504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𝑘</m:t>
                      </m:r>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𝜒</m:t>
                          </m:r>
                        </m:e>
                        <m:sub>
                          <m:r>
                            <a:rPr lang="en-US" sz="2400" b="0" i="1" smtClean="0">
                              <a:latin typeface="Cambria Math" charset="0"/>
                            </a:rPr>
                            <m:t>2</m:t>
                          </m:r>
                        </m:sub>
                      </m:sSub>
                      <m:r>
                        <a:rPr lang="en-US" sz="2400" b="0" i="1" smtClean="0">
                          <a:latin typeface="Cambria Math" charset="0"/>
                        </a:rPr>
                        <m:t>, </m:t>
                      </m:r>
                      <m:sSub>
                        <m:sSubPr>
                          <m:ctrlPr>
                            <a:rPr lang="en-US" sz="2400" b="0" i="1" smtClean="0">
                              <a:latin typeface="Cambria Math" charset="0"/>
                            </a:rPr>
                          </m:ctrlPr>
                        </m:sSubPr>
                        <m:e>
                          <m:r>
                            <a:rPr lang="en-US" sz="2400" b="0" i="1" smtClean="0">
                              <a:latin typeface="Cambria Math" charset="0"/>
                            </a:rPr>
                            <m:t>𝜒</m:t>
                          </m:r>
                        </m:e>
                        <m:sub>
                          <m:r>
                            <a:rPr lang="en-US" sz="2400" b="0" i="1" smtClean="0">
                              <a:latin typeface="Cambria Math" charset="0"/>
                            </a:rPr>
                            <m:t>3</m:t>
                          </m:r>
                        </m:sub>
                      </m:sSub>
                      <m:r>
                        <a:rPr lang="en-US" sz="2400" b="0" i="1" smtClean="0">
                          <a:latin typeface="Cambria Math" charset="0"/>
                        </a:rPr>
                        <m:t>)</m:t>
                      </m:r>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3936227" y="2697256"/>
                <a:ext cx="1250407" cy="369332"/>
              </a:xfrm>
              <a:prstGeom prst="rect">
                <a:avLst/>
              </a:prstGeom>
              <a:blipFill rotWithShape="0">
                <a:blip r:embed="rId2"/>
                <a:stretch>
                  <a:fillRect l="-5366" r="-8293" b="-34426"/>
                </a:stretch>
              </a:blipFill>
            </p:spPr>
            <p:txBody>
              <a:bodyPr/>
              <a:lstStyle/>
              <a:p>
                <a:r>
                  <a:rPr lang="en-US">
                    <a:noFill/>
                  </a:rPr>
                  <a:t> </a:t>
                </a:r>
              </a:p>
            </p:txBody>
          </p:sp>
        </mc:Fallback>
      </mc:AlternateContent>
      <p:cxnSp>
        <p:nvCxnSpPr>
          <p:cNvPr id="80" name="Straight Arrow Connector 79"/>
          <p:cNvCxnSpPr/>
          <p:nvPr/>
        </p:nvCxnSpPr>
        <p:spPr>
          <a:xfrm flipV="1">
            <a:off x="2220041" y="3140225"/>
            <a:ext cx="1811423" cy="5559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43341" y="4920592"/>
            <a:ext cx="5428217" cy="461665"/>
          </a:xfrm>
          <a:prstGeom prst="rect">
            <a:avLst/>
          </a:prstGeom>
          <a:noFill/>
        </p:spPr>
        <p:txBody>
          <a:bodyPr wrap="none" rtlCol="0">
            <a:spAutoFit/>
          </a:bodyPr>
          <a:lstStyle/>
          <a:p>
            <a:r>
              <a:rPr lang="en-US" sz="2400" dirty="0" smtClean="0"/>
              <a:t>Or </a:t>
            </a:r>
            <a:r>
              <a:rPr lang="en-US" sz="2400" dirty="0"/>
              <a:t>H</a:t>
            </a:r>
            <a:r>
              <a:rPr lang="en-US" sz="2400" dirty="0" smtClean="0"/>
              <a:t>igh-dim Explicit Bag-of-words Feature</a:t>
            </a:r>
            <a:r>
              <a:rPr lang="zh-CN" altLang="en-US" sz="2400" dirty="0" smtClean="0"/>
              <a:t> </a:t>
            </a:r>
            <a:r>
              <a:rPr lang="en-US" altLang="zh-CN" sz="2400" dirty="0" smtClean="0"/>
              <a:t>Map</a:t>
            </a:r>
            <a:endParaRPr lang="en-US" sz="2400" dirty="0" smtClean="0"/>
          </a:p>
        </p:txBody>
      </p:sp>
      <p:graphicFrame>
        <p:nvGraphicFramePr>
          <p:cNvPr id="82" name="Table 81"/>
          <p:cNvGraphicFramePr>
            <a:graphicFrameLocks noGrp="1"/>
          </p:cNvGraphicFramePr>
          <p:nvPr>
            <p:extLst>
              <p:ext uri="{D42A27DB-BD31-4B8C-83A1-F6EECF244321}">
                <p14:modId xmlns:p14="http://schemas.microsoft.com/office/powerpoint/2010/main" val="1424835588"/>
              </p:ext>
            </p:extLst>
          </p:nvPr>
        </p:nvGraphicFramePr>
        <p:xfrm>
          <a:off x="838200" y="5472399"/>
          <a:ext cx="4700920" cy="390645"/>
        </p:xfrm>
        <a:graphic>
          <a:graphicData uri="http://schemas.openxmlformats.org/drawingml/2006/table">
            <a:tbl>
              <a:tblPr firstRow="1" bandRow="1">
                <a:tableStyleId>{5940675A-B579-460E-94D1-54222C63F5DA}</a:tableStyleId>
              </a:tblPr>
              <a:tblGrid>
                <a:gridCol w="470092"/>
                <a:gridCol w="470092"/>
                <a:gridCol w="470092"/>
                <a:gridCol w="470092"/>
                <a:gridCol w="470092"/>
                <a:gridCol w="470092"/>
                <a:gridCol w="470092"/>
                <a:gridCol w="470092"/>
                <a:gridCol w="470092"/>
                <a:gridCol w="470092"/>
              </a:tblGrid>
              <a:tr h="390645">
                <a:tc>
                  <a:txBody>
                    <a:bodyPr/>
                    <a:lstStyle/>
                    <a:p>
                      <a:r>
                        <a:rPr lang="en-US" altLang="zh-CN" dirty="0" smtClean="0"/>
                        <a:t>0</a:t>
                      </a:r>
                      <a:endParaRPr lang="en-US" dirty="0"/>
                    </a:p>
                  </a:txBody>
                  <a:tcPr/>
                </a:tc>
                <a:tc>
                  <a:txBody>
                    <a:bodyPr/>
                    <a:lstStyle/>
                    <a:p>
                      <a:r>
                        <a:rPr lang="en-US" altLang="zh-CN" dirty="0" smtClean="0"/>
                        <a:t>2</a:t>
                      </a:r>
                      <a:endParaRPr lang="en-US" dirty="0"/>
                    </a:p>
                  </a:txBody>
                  <a:tcPr/>
                </a:tc>
                <a:tc>
                  <a:txBody>
                    <a:bodyPr/>
                    <a:lstStyle/>
                    <a:p>
                      <a:r>
                        <a:rPr lang="en-US" dirty="0" smtClean="0"/>
                        <a:t>0</a:t>
                      </a:r>
                      <a:endParaRPr lang="en-US" dirty="0"/>
                    </a:p>
                  </a:txBody>
                  <a:tcPr/>
                </a:tc>
                <a:tc>
                  <a:txBody>
                    <a:bodyPr/>
                    <a:lstStyle/>
                    <a:p>
                      <a:r>
                        <a:rPr lang="en-US" altLang="zh-CN" dirty="0" smtClean="0"/>
                        <a:t>0</a:t>
                      </a:r>
                      <a:endParaRPr lang="en-US" dirty="0"/>
                    </a:p>
                  </a:txBody>
                  <a:tcPr/>
                </a:tc>
                <a:tc>
                  <a:txBody>
                    <a:bodyPr/>
                    <a:lstStyle/>
                    <a:p>
                      <a:r>
                        <a:rPr lang="en-US" altLang="zh-CN" dirty="0" smtClean="0"/>
                        <a:t>…</a:t>
                      </a:r>
                      <a:endParaRPr lang="en-US" dirty="0"/>
                    </a:p>
                  </a:txBody>
                  <a:tcPr/>
                </a:tc>
                <a:tc>
                  <a:txBody>
                    <a:bodyPr/>
                    <a:lstStyle/>
                    <a:p>
                      <a:r>
                        <a:rPr lang="en-US" altLang="zh-CN" dirty="0" smtClean="0"/>
                        <a:t>…</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altLang="zh-CN" dirty="0" smtClean="0"/>
                        <a:t>0</a:t>
                      </a:r>
                      <a:endParaRPr lang="en-US" dirty="0"/>
                    </a:p>
                  </a:txBody>
                  <a:tcPr/>
                </a:tc>
                <a:tc>
                  <a:txBody>
                    <a:bodyPr/>
                    <a:lstStyle/>
                    <a:p>
                      <a:r>
                        <a:rPr lang="en-US" altLang="zh-CN" dirty="0" smtClean="0"/>
                        <a:t>2</a:t>
                      </a:r>
                      <a:endParaRPr lang="en-US" dirty="0"/>
                    </a:p>
                  </a:txBody>
                  <a:tcPr/>
                </a:tc>
              </a:tr>
            </a:tbl>
          </a:graphicData>
        </a:graphic>
      </p:graphicFrame>
      <p:sp>
        <p:nvSpPr>
          <p:cNvPr id="83" name="TextBox 82"/>
          <p:cNvSpPr txBox="1"/>
          <p:nvPr/>
        </p:nvSpPr>
        <p:spPr>
          <a:xfrm>
            <a:off x="795573" y="5963804"/>
            <a:ext cx="437940" cy="400110"/>
          </a:xfrm>
          <a:prstGeom prst="rect">
            <a:avLst/>
          </a:prstGeom>
          <a:noFill/>
        </p:spPr>
        <p:txBody>
          <a:bodyPr wrap="none" rtlCol="0">
            <a:spAutoFit/>
          </a:bodyPr>
          <a:lstStyle/>
          <a:p>
            <a:r>
              <a:rPr lang="en-US" altLang="zh-CN" sz="2000" b="1" dirty="0" smtClean="0">
                <a:solidFill>
                  <a:schemeClr val="accent4"/>
                </a:solidFill>
              </a:rPr>
              <a:t>AA</a:t>
            </a:r>
            <a:endParaRPr lang="en-US" sz="2000" b="1" dirty="0">
              <a:solidFill>
                <a:schemeClr val="accent4"/>
              </a:solidFill>
            </a:endParaRPr>
          </a:p>
        </p:txBody>
      </p:sp>
      <p:sp>
        <p:nvSpPr>
          <p:cNvPr id="84" name="TextBox 83"/>
          <p:cNvSpPr txBox="1"/>
          <p:nvPr/>
        </p:nvSpPr>
        <p:spPr>
          <a:xfrm>
            <a:off x="1324035" y="5956893"/>
            <a:ext cx="442878" cy="400110"/>
          </a:xfrm>
          <a:prstGeom prst="rect">
            <a:avLst/>
          </a:prstGeom>
          <a:noFill/>
        </p:spPr>
        <p:txBody>
          <a:bodyPr wrap="none" rtlCol="0">
            <a:spAutoFit/>
          </a:bodyPr>
          <a:lstStyle/>
          <a:p>
            <a:r>
              <a:rPr lang="en-US" altLang="zh-CN" sz="2000" b="1" dirty="0" smtClean="0">
                <a:solidFill>
                  <a:schemeClr val="accent4"/>
                </a:solidFill>
              </a:rPr>
              <a:t>A</a:t>
            </a:r>
            <a:r>
              <a:rPr lang="en-US" altLang="zh-CN" sz="2000" b="1" dirty="0" smtClean="0">
                <a:solidFill>
                  <a:schemeClr val="accent1"/>
                </a:solidFill>
              </a:rPr>
              <a:t>C</a:t>
            </a:r>
            <a:endParaRPr lang="en-US" sz="2000" b="1" dirty="0">
              <a:solidFill>
                <a:schemeClr val="accent1"/>
              </a:solidFill>
            </a:endParaRPr>
          </a:p>
        </p:txBody>
      </p:sp>
      <p:sp>
        <p:nvSpPr>
          <p:cNvPr id="85" name="TextBox 84"/>
          <p:cNvSpPr txBox="1"/>
          <p:nvPr/>
        </p:nvSpPr>
        <p:spPr>
          <a:xfrm>
            <a:off x="1775400" y="5956893"/>
            <a:ext cx="448713" cy="400110"/>
          </a:xfrm>
          <a:prstGeom prst="rect">
            <a:avLst/>
          </a:prstGeom>
          <a:noFill/>
        </p:spPr>
        <p:txBody>
          <a:bodyPr wrap="none" rtlCol="0">
            <a:spAutoFit/>
          </a:bodyPr>
          <a:lstStyle/>
          <a:p>
            <a:r>
              <a:rPr lang="en-US" altLang="zh-CN" sz="2000" b="1" dirty="0" smtClean="0">
                <a:solidFill>
                  <a:schemeClr val="accent4"/>
                </a:solidFill>
              </a:rPr>
              <a:t>A</a:t>
            </a:r>
            <a:r>
              <a:rPr lang="en-US" altLang="zh-CN" sz="2000" b="1" dirty="0">
                <a:solidFill>
                  <a:schemeClr val="accent2"/>
                </a:solidFill>
              </a:rPr>
              <a:t>U</a:t>
            </a:r>
            <a:endParaRPr lang="en-US" sz="2000" b="1" dirty="0">
              <a:solidFill>
                <a:schemeClr val="accent2"/>
              </a:solidFill>
            </a:endParaRPr>
          </a:p>
        </p:txBody>
      </p:sp>
      <p:sp>
        <p:nvSpPr>
          <p:cNvPr id="86" name="TextBox 85"/>
          <p:cNvSpPr txBox="1"/>
          <p:nvPr/>
        </p:nvSpPr>
        <p:spPr>
          <a:xfrm>
            <a:off x="2228817" y="5963804"/>
            <a:ext cx="452496" cy="400110"/>
          </a:xfrm>
          <a:prstGeom prst="rect">
            <a:avLst/>
          </a:prstGeom>
          <a:noFill/>
        </p:spPr>
        <p:txBody>
          <a:bodyPr wrap="none" rtlCol="0">
            <a:spAutoFit/>
          </a:bodyPr>
          <a:lstStyle/>
          <a:p>
            <a:r>
              <a:rPr lang="en-US" sz="2000" b="1" dirty="0" smtClean="0">
                <a:solidFill>
                  <a:schemeClr val="accent4"/>
                </a:solidFill>
              </a:rPr>
              <a:t>A</a:t>
            </a:r>
            <a:r>
              <a:rPr lang="en-US" sz="2000" b="1" dirty="0" smtClean="0">
                <a:solidFill>
                  <a:schemeClr val="accent6"/>
                </a:solidFill>
              </a:rPr>
              <a:t>G</a:t>
            </a:r>
            <a:endParaRPr lang="en-US" sz="2000" b="1" dirty="0">
              <a:solidFill>
                <a:schemeClr val="accent6"/>
              </a:solidFill>
            </a:endParaRPr>
          </a:p>
        </p:txBody>
      </p:sp>
      <p:sp>
        <p:nvSpPr>
          <p:cNvPr id="87" name="TextBox 86"/>
          <p:cNvSpPr txBox="1"/>
          <p:nvPr/>
        </p:nvSpPr>
        <p:spPr>
          <a:xfrm>
            <a:off x="5043513" y="5956882"/>
            <a:ext cx="473206" cy="400110"/>
          </a:xfrm>
          <a:prstGeom prst="rect">
            <a:avLst/>
          </a:prstGeom>
          <a:noFill/>
        </p:spPr>
        <p:txBody>
          <a:bodyPr wrap="none" rtlCol="0">
            <a:spAutoFit/>
          </a:bodyPr>
          <a:lstStyle/>
          <a:p>
            <a:r>
              <a:rPr lang="en-US" sz="2000" b="1" dirty="0" smtClean="0">
                <a:solidFill>
                  <a:schemeClr val="accent6"/>
                </a:solidFill>
              </a:rPr>
              <a:t>GG</a:t>
            </a:r>
            <a:endParaRPr lang="en-US" sz="2000" b="1" dirty="0">
              <a:solidFill>
                <a:schemeClr val="accent6"/>
              </a:solidFill>
            </a:endParaRPr>
          </a:p>
        </p:txBody>
      </p:sp>
      <p:sp>
        <p:nvSpPr>
          <p:cNvPr id="88" name="TextBox 87"/>
          <p:cNvSpPr txBox="1"/>
          <p:nvPr/>
        </p:nvSpPr>
        <p:spPr>
          <a:xfrm>
            <a:off x="4586313" y="5959475"/>
            <a:ext cx="468398" cy="400110"/>
          </a:xfrm>
          <a:prstGeom prst="rect">
            <a:avLst/>
          </a:prstGeom>
          <a:noFill/>
        </p:spPr>
        <p:txBody>
          <a:bodyPr wrap="none" rtlCol="0">
            <a:spAutoFit/>
          </a:bodyPr>
          <a:lstStyle/>
          <a:p>
            <a:r>
              <a:rPr lang="en-US" sz="2000" b="1" dirty="0" smtClean="0">
                <a:solidFill>
                  <a:schemeClr val="accent6"/>
                </a:solidFill>
              </a:rPr>
              <a:t>G</a:t>
            </a:r>
            <a:r>
              <a:rPr lang="en-US" sz="2000" b="1" dirty="0" smtClean="0">
                <a:solidFill>
                  <a:schemeClr val="accent2"/>
                </a:solidFill>
              </a:rPr>
              <a:t>U</a:t>
            </a:r>
            <a:endParaRPr lang="en-US" sz="2000" b="1" dirty="0">
              <a:solidFill>
                <a:schemeClr val="accent2"/>
              </a:solidFill>
            </a:endParaRPr>
          </a:p>
        </p:txBody>
      </p:sp>
      <p:sp>
        <p:nvSpPr>
          <p:cNvPr id="89" name="Oval 88"/>
          <p:cNvSpPr/>
          <p:nvPr/>
        </p:nvSpPr>
        <p:spPr>
          <a:xfrm>
            <a:off x="7811099" y="3796392"/>
            <a:ext cx="259308" cy="25930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8328585" y="3388778"/>
            <a:ext cx="259308" cy="2593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9014377" y="3388778"/>
            <a:ext cx="259308" cy="25930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137207" y="3992949"/>
            <a:ext cx="259308" cy="25930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8458239" y="4789202"/>
            <a:ext cx="259308" cy="2593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9899207" y="3666738"/>
            <a:ext cx="259308" cy="2593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0547476" y="3518432"/>
            <a:ext cx="259308" cy="2593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681445" y="4659548"/>
            <a:ext cx="259308" cy="25930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9430634" y="4538088"/>
            <a:ext cx="259308" cy="2593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8836956" y="2914261"/>
            <a:ext cx="259308" cy="25930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9803672" y="4122603"/>
            <a:ext cx="259308" cy="25930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p:cNvCxnSpPr/>
          <p:nvPr/>
        </p:nvCxnSpPr>
        <p:spPr>
          <a:xfrm flipV="1">
            <a:off x="7681445" y="2827874"/>
            <a:ext cx="2490073" cy="2490073"/>
          </a:xfrm>
          <a:prstGeom prst="line">
            <a:avLst/>
          </a:prstGeom>
          <a:ln w="50800"/>
        </p:spPr>
        <p:style>
          <a:lnRef idx="3">
            <a:schemeClr val="accent2"/>
          </a:lnRef>
          <a:fillRef idx="0">
            <a:schemeClr val="accent2"/>
          </a:fillRef>
          <a:effectRef idx="2">
            <a:schemeClr val="accent2"/>
          </a:effectRef>
          <a:fontRef idx="minor">
            <a:schemeClr val="tx1"/>
          </a:fontRef>
        </p:style>
      </p:cxnSp>
      <p:sp>
        <p:nvSpPr>
          <p:cNvPr id="101" name="TextBox 100"/>
          <p:cNvSpPr txBox="1"/>
          <p:nvPr/>
        </p:nvSpPr>
        <p:spPr>
          <a:xfrm>
            <a:off x="7507361" y="5892900"/>
            <a:ext cx="3007042" cy="830997"/>
          </a:xfrm>
          <a:prstGeom prst="rect">
            <a:avLst/>
          </a:prstGeom>
          <a:noFill/>
        </p:spPr>
        <p:txBody>
          <a:bodyPr wrap="none" rtlCol="0">
            <a:spAutoFit/>
          </a:bodyPr>
          <a:lstStyle/>
          <a:p>
            <a:r>
              <a:rPr lang="en-US" sz="2400" dirty="0" smtClean="0">
                <a:solidFill>
                  <a:srgbClr val="FF0000"/>
                </a:solidFill>
              </a:rPr>
              <a:t>Constructed features are </a:t>
            </a:r>
          </a:p>
          <a:p>
            <a:r>
              <a:rPr lang="en-US" sz="2400" dirty="0" smtClean="0">
                <a:solidFill>
                  <a:srgbClr val="FF0000"/>
                </a:solidFill>
              </a:rPr>
              <a:t>not aware of task</a:t>
            </a:r>
            <a:endParaRPr lang="en-US" sz="2400" dirty="0">
              <a:solidFill>
                <a:srgbClr val="FF0000"/>
              </a:solidFill>
            </a:endParaRPr>
          </a:p>
        </p:txBody>
      </p:sp>
      <p:cxnSp>
        <p:nvCxnSpPr>
          <p:cNvPr id="102" name="Straight Arrow Connector 101"/>
          <p:cNvCxnSpPr/>
          <p:nvPr/>
        </p:nvCxnSpPr>
        <p:spPr>
          <a:xfrm flipV="1">
            <a:off x="9189101" y="4656100"/>
            <a:ext cx="744225" cy="1020540"/>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flipV="1">
            <a:off x="8018659" y="4200235"/>
            <a:ext cx="927058" cy="1506138"/>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altLang="zh-CN" dirty="0" smtClean="0"/>
              <a:t>Review: RNA</a:t>
            </a:r>
            <a:r>
              <a:rPr lang="zh-CN" altLang="en-US" dirty="0" smtClean="0"/>
              <a:t> </a:t>
            </a:r>
            <a:r>
              <a:rPr lang="en-US" altLang="zh-CN" dirty="0" smtClean="0"/>
              <a:t>/</a:t>
            </a:r>
            <a:r>
              <a:rPr lang="zh-CN" altLang="en-US" dirty="0" smtClean="0"/>
              <a:t> </a:t>
            </a:r>
            <a:r>
              <a:rPr lang="en-US" altLang="zh-CN" dirty="0" smtClean="0"/>
              <a:t>Molecule property prediction</a:t>
            </a:r>
            <a:endParaRPr lang="en-US" dirty="0"/>
          </a:p>
        </p:txBody>
      </p:sp>
      <p:sp>
        <p:nvSpPr>
          <p:cNvPr id="104" name="Title 1"/>
          <p:cNvSpPr txBox="1">
            <a:spLocks/>
          </p:cNvSpPr>
          <p:nvPr/>
        </p:nvSpPr>
        <p:spPr>
          <a:xfrm>
            <a:off x="820947"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53812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9" grpId="0"/>
      <p:bldP spid="81" grpId="0"/>
      <p:bldP spid="83" grpId="0"/>
      <p:bldP spid="84" grpId="0"/>
      <p:bldP spid="85" grpId="0"/>
      <p:bldP spid="86" grpId="0"/>
      <p:bldP spid="87" grpId="0"/>
      <p:bldP spid="88" grpId="0"/>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Temporal Recommendation</a:t>
            </a:r>
            <a:endParaRPr lang="en-US" dirty="0"/>
          </a:p>
        </p:txBody>
      </p:sp>
      <p:sp>
        <p:nvSpPr>
          <p:cNvPr id="33" name="TextBox 32"/>
          <p:cNvSpPr txBox="1"/>
          <p:nvPr/>
        </p:nvSpPr>
        <p:spPr>
          <a:xfrm>
            <a:off x="1039526" y="5638260"/>
            <a:ext cx="4371710" cy="800219"/>
          </a:xfrm>
          <a:prstGeom prst="rect">
            <a:avLst/>
          </a:prstGeom>
          <a:noFill/>
        </p:spPr>
        <p:txBody>
          <a:bodyPr wrap="none" rtlCol="0">
            <a:spAutoFit/>
          </a:bodyPr>
          <a:lstStyle/>
          <a:p>
            <a:pPr algn="ctr"/>
            <a:r>
              <a:rPr lang="en-US" sz="2800" dirty="0">
                <a:solidFill>
                  <a:srgbClr val="0000FF"/>
                </a:solidFill>
              </a:rPr>
              <a:t>who </a:t>
            </a:r>
            <a:r>
              <a:rPr lang="en-US" sz="2800" dirty="0" smtClean="0"/>
              <a:t>will </a:t>
            </a:r>
            <a:r>
              <a:rPr lang="en-US" sz="2800"/>
              <a:t>do </a:t>
            </a:r>
            <a:r>
              <a:rPr lang="en-US" sz="2800" smtClean="0">
                <a:solidFill>
                  <a:srgbClr val="0000FF"/>
                </a:solidFill>
              </a:rPr>
              <a:t>what </a:t>
            </a:r>
            <a:r>
              <a:rPr lang="en-US" sz="2800" dirty="0" smtClean="0"/>
              <a:t>and</a:t>
            </a:r>
            <a:r>
              <a:rPr lang="en-US" sz="2800" dirty="0" smtClean="0">
                <a:solidFill>
                  <a:srgbClr val="0000FF"/>
                </a:solidFill>
              </a:rPr>
              <a:t> when</a:t>
            </a:r>
            <a:r>
              <a:rPr lang="en-US" sz="2800" dirty="0" smtClean="0"/>
              <a:t>?</a:t>
            </a:r>
            <a:endParaRPr lang="en-US" sz="2800" dirty="0"/>
          </a:p>
          <a:p>
            <a:endParaRPr lang="en-US" dirty="0"/>
          </a:p>
        </p:txBody>
      </p:sp>
      <p:grpSp>
        <p:nvGrpSpPr>
          <p:cNvPr id="3" name="Group 2"/>
          <p:cNvGrpSpPr/>
          <p:nvPr/>
        </p:nvGrpSpPr>
        <p:grpSpPr>
          <a:xfrm>
            <a:off x="285037" y="1815094"/>
            <a:ext cx="5686316" cy="3331350"/>
            <a:chOff x="838200" y="1419131"/>
            <a:chExt cx="5686316" cy="3331350"/>
          </a:xfrm>
        </p:grpSpPr>
        <p:grpSp>
          <p:nvGrpSpPr>
            <p:cNvPr id="34" name="Group 33"/>
            <p:cNvGrpSpPr/>
            <p:nvPr/>
          </p:nvGrpSpPr>
          <p:grpSpPr>
            <a:xfrm>
              <a:off x="4001712" y="3807124"/>
              <a:ext cx="1026884" cy="943357"/>
              <a:chOff x="2528450" y="3646848"/>
              <a:chExt cx="1026884" cy="1182697"/>
            </a:xfrm>
          </p:grpSpPr>
          <p:pic>
            <p:nvPicPr>
              <p:cNvPr id="35" name="Picture 8" descr="C:\Users\mehrdad\Downloads\کله\kalle\Female-Face-FD-3-dark-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2769" y="3646848"/>
                <a:ext cx="565795" cy="73164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2528450" y="4327923"/>
                <a:ext cx="1026884" cy="501622"/>
              </a:xfrm>
              <a:prstGeom prst="rect">
                <a:avLst/>
              </a:prstGeom>
              <a:noFill/>
            </p:spPr>
            <p:txBody>
              <a:bodyPr wrap="none" rtlCol="0">
                <a:spAutoFit/>
              </a:bodyPr>
              <a:lstStyle/>
              <a:p>
                <a:r>
                  <a:rPr lang="en-US" sz="2000" dirty="0" smtClean="0"/>
                  <a:t>Christine</a:t>
                </a:r>
                <a:endParaRPr lang="en-US" sz="1600" dirty="0"/>
              </a:p>
            </p:txBody>
          </p:sp>
        </p:grpSp>
        <p:grpSp>
          <p:nvGrpSpPr>
            <p:cNvPr id="37" name="Group 36"/>
            <p:cNvGrpSpPr/>
            <p:nvPr/>
          </p:nvGrpSpPr>
          <p:grpSpPr>
            <a:xfrm>
              <a:off x="2562507" y="3807124"/>
              <a:ext cx="641522" cy="930422"/>
              <a:chOff x="3782813" y="2502113"/>
              <a:chExt cx="641522" cy="1166479"/>
            </a:xfrm>
          </p:grpSpPr>
          <p:pic>
            <p:nvPicPr>
              <p:cNvPr id="38" name="Picture 3" descr="C:\Users\mehrdad\Downloads\کله\kalle\Female-Face-FB-1-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4896" y="2502113"/>
                <a:ext cx="592015" cy="72944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3782813" y="3166970"/>
                <a:ext cx="641522" cy="501622"/>
              </a:xfrm>
              <a:prstGeom prst="rect">
                <a:avLst/>
              </a:prstGeom>
              <a:noFill/>
            </p:spPr>
            <p:txBody>
              <a:bodyPr wrap="none" rtlCol="0">
                <a:spAutoFit/>
              </a:bodyPr>
              <a:lstStyle/>
              <a:p>
                <a:r>
                  <a:rPr lang="en-US" sz="2000" dirty="0" smtClean="0"/>
                  <a:t>Alice</a:t>
                </a:r>
                <a:endParaRPr lang="en-US" sz="1600" dirty="0"/>
              </a:p>
            </p:txBody>
          </p:sp>
        </p:grpSp>
        <p:grpSp>
          <p:nvGrpSpPr>
            <p:cNvPr id="40" name="Group 39"/>
            <p:cNvGrpSpPr/>
            <p:nvPr/>
          </p:nvGrpSpPr>
          <p:grpSpPr>
            <a:xfrm>
              <a:off x="845035" y="3807125"/>
              <a:ext cx="716863" cy="926896"/>
              <a:chOff x="5063336" y="1207471"/>
              <a:chExt cx="716863" cy="1162057"/>
            </a:xfrm>
          </p:grpSpPr>
          <p:pic>
            <p:nvPicPr>
              <p:cNvPr id="41" name="Picture 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456" y="1207471"/>
                <a:ext cx="592015" cy="70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5063336" y="1867907"/>
                <a:ext cx="716863" cy="501621"/>
              </a:xfrm>
              <a:prstGeom prst="rect">
                <a:avLst/>
              </a:prstGeom>
              <a:noFill/>
            </p:spPr>
            <p:txBody>
              <a:bodyPr wrap="none" rtlCol="0">
                <a:spAutoFit/>
              </a:bodyPr>
              <a:lstStyle/>
              <a:p>
                <a:r>
                  <a:rPr lang="en-US" sz="2000" dirty="0" smtClean="0"/>
                  <a:t>David</a:t>
                </a:r>
                <a:endParaRPr lang="en-US" sz="1600" dirty="0"/>
              </a:p>
            </p:txBody>
          </p:sp>
        </p:grpSp>
        <p:grpSp>
          <p:nvGrpSpPr>
            <p:cNvPr id="43" name="Group 42"/>
            <p:cNvGrpSpPr/>
            <p:nvPr/>
          </p:nvGrpSpPr>
          <p:grpSpPr>
            <a:xfrm>
              <a:off x="5798035" y="3807124"/>
              <a:ext cx="726481" cy="902840"/>
              <a:chOff x="1657989" y="2947808"/>
              <a:chExt cx="726481" cy="1131901"/>
            </a:xfrm>
          </p:grpSpPr>
          <p:sp>
            <p:nvSpPr>
              <p:cNvPr id="44" name="TextBox 43"/>
              <p:cNvSpPr txBox="1"/>
              <p:nvPr/>
            </p:nvSpPr>
            <p:spPr>
              <a:xfrm>
                <a:off x="1657989" y="3578087"/>
                <a:ext cx="726481" cy="501622"/>
              </a:xfrm>
              <a:prstGeom prst="rect">
                <a:avLst/>
              </a:prstGeom>
              <a:noFill/>
            </p:spPr>
            <p:txBody>
              <a:bodyPr wrap="none" rtlCol="0">
                <a:spAutoFit/>
              </a:bodyPr>
              <a:lstStyle/>
              <a:p>
                <a:r>
                  <a:rPr lang="en-US" sz="2000" dirty="0" smtClean="0"/>
                  <a:t>Jacob</a:t>
                </a:r>
                <a:endParaRPr lang="en-US" sz="1600" dirty="0"/>
              </a:p>
            </p:txBody>
          </p:sp>
          <p:pic>
            <p:nvPicPr>
              <p:cNvPr id="45" name="Picture 12" descr="C:\Users\mehrdad\Downloads\کله\kalle\Male-Face-H5-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8670" y="2947808"/>
                <a:ext cx="639174" cy="755164"/>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958" y="1685182"/>
              <a:ext cx="1531166" cy="581843"/>
            </a:xfrm>
            <a:prstGeom prst="rect">
              <a:avLst/>
            </a:prstGeom>
            <a:effectLst>
              <a:glow rad="127000">
                <a:schemeClr val="accent1">
                  <a:alpha val="90000"/>
                </a:schemeClr>
              </a:glow>
            </a:effectLst>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1285" y="1857657"/>
              <a:ext cx="1047494" cy="643162"/>
            </a:xfrm>
            <a:prstGeom prst="rect">
              <a:avLst/>
            </a:prstGeom>
            <a:effectLst>
              <a:glow rad="127000">
                <a:schemeClr val="accent1">
                  <a:alpha val="90000"/>
                </a:schemeClr>
              </a:glow>
            </a:effectLst>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0836" y="1733667"/>
              <a:ext cx="899816" cy="701857"/>
            </a:xfrm>
            <a:prstGeom prst="rect">
              <a:avLst/>
            </a:prstGeom>
            <a:effectLst>
              <a:glow rad="127000">
                <a:schemeClr val="accent1">
                  <a:alpha val="90000"/>
                </a:schemeClr>
              </a:glow>
            </a:effectLst>
          </p:spPr>
        </p:pic>
        <p:grpSp>
          <p:nvGrpSpPr>
            <p:cNvPr id="49" name="Group 48"/>
            <p:cNvGrpSpPr/>
            <p:nvPr/>
          </p:nvGrpSpPr>
          <p:grpSpPr>
            <a:xfrm>
              <a:off x="1221163" y="2267024"/>
              <a:ext cx="515378" cy="1540099"/>
              <a:chOff x="1214328" y="1302581"/>
              <a:chExt cx="515378" cy="1930837"/>
            </a:xfrm>
          </p:grpSpPr>
          <p:cxnSp>
            <p:nvCxnSpPr>
              <p:cNvPr id="50" name="Straight Arrow Connector 49"/>
              <p:cNvCxnSpPr/>
              <p:nvPr/>
            </p:nvCxnSpPr>
            <p:spPr bwMode="auto">
              <a:xfrm flipV="1">
                <a:off x="1214328" y="1302581"/>
                <a:ext cx="515378" cy="1930837"/>
              </a:xfrm>
              <a:prstGeom prst="straightConnector1">
                <a:avLst/>
              </a:prstGeom>
              <a:noFill/>
              <a:ln w="50800">
                <a:solidFill>
                  <a:schemeClr val="bg1">
                    <a:lumMod val="85000"/>
                  </a:schemeClr>
                </a:solidFill>
                <a:round/>
                <a:headEnd type="none"/>
                <a:tailEnd type="none"/>
              </a:ln>
            </p:spPr>
          </p:cxnSp>
          <p:sp>
            <p:nvSpPr>
              <p:cNvPr id="51" name="Rectangle 50"/>
              <p:cNvSpPr/>
              <p:nvPr/>
            </p:nvSpPr>
            <p:spPr>
              <a:xfrm rot="17362563">
                <a:off x="1152496" y="2397602"/>
                <a:ext cx="796243" cy="307777"/>
              </a:xfrm>
              <a:prstGeom prst="rect">
                <a:avLst/>
              </a:prstGeom>
            </p:spPr>
            <p:txBody>
              <a:bodyPr wrap="none">
                <a:spAutoFit/>
              </a:bodyPr>
              <a:lstStyle/>
              <a:p>
                <a:pPr algn="ctr" fontAlgn="base">
                  <a:spcBef>
                    <a:spcPct val="0"/>
                  </a:spcBef>
                  <a:spcAft>
                    <a:spcPct val="0"/>
                  </a:spcAft>
                </a:pPr>
                <a:r>
                  <a:rPr lang="en-US" sz="1400" dirty="0" smtClean="0"/>
                  <a:t>02/02</a:t>
                </a:r>
                <a:endParaRPr lang="en-US" sz="1600" dirty="0"/>
              </a:p>
            </p:txBody>
          </p:sp>
        </p:grpSp>
        <p:grpSp>
          <p:nvGrpSpPr>
            <p:cNvPr id="52" name="Group 51"/>
            <p:cNvGrpSpPr/>
            <p:nvPr/>
          </p:nvGrpSpPr>
          <p:grpSpPr>
            <a:xfrm>
              <a:off x="2890598" y="2435525"/>
              <a:ext cx="2900146" cy="1371600"/>
              <a:chOff x="4263961" y="1604319"/>
              <a:chExt cx="2566590" cy="1791329"/>
            </a:xfrm>
          </p:grpSpPr>
          <p:cxnSp>
            <p:nvCxnSpPr>
              <p:cNvPr id="53" name="Straight Arrow Connector 52"/>
              <p:cNvCxnSpPr/>
              <p:nvPr/>
            </p:nvCxnSpPr>
            <p:spPr bwMode="auto">
              <a:xfrm flipV="1">
                <a:off x="4263961" y="1604319"/>
                <a:ext cx="2566590" cy="1791329"/>
              </a:xfrm>
              <a:prstGeom prst="straightConnector1">
                <a:avLst/>
              </a:prstGeom>
              <a:noFill/>
              <a:ln w="50800">
                <a:solidFill>
                  <a:schemeClr val="bg1">
                    <a:lumMod val="75000"/>
                  </a:schemeClr>
                </a:solidFill>
                <a:round/>
                <a:headEnd type="none"/>
                <a:tailEnd type="none"/>
              </a:ln>
            </p:spPr>
          </p:cxnSp>
          <p:sp>
            <p:nvSpPr>
              <p:cNvPr id="54" name="Rectangle 53"/>
              <p:cNvSpPr/>
              <p:nvPr/>
            </p:nvSpPr>
            <p:spPr>
              <a:xfrm rot="19971990">
                <a:off x="4739272" y="2867377"/>
                <a:ext cx="562064" cy="401961"/>
              </a:xfrm>
              <a:prstGeom prst="rect">
                <a:avLst/>
              </a:prstGeom>
            </p:spPr>
            <p:txBody>
              <a:bodyPr wrap="none">
                <a:spAutoFit/>
              </a:bodyPr>
              <a:lstStyle/>
              <a:p>
                <a:pPr algn="ctr" fontAlgn="base">
                  <a:spcBef>
                    <a:spcPct val="0"/>
                  </a:spcBef>
                  <a:spcAft>
                    <a:spcPct val="0"/>
                  </a:spcAft>
                </a:pPr>
                <a:r>
                  <a:rPr lang="en-US" sz="1400" dirty="0" smtClean="0"/>
                  <a:t>03/02</a:t>
                </a:r>
                <a:endParaRPr lang="en-US" dirty="0"/>
              </a:p>
            </p:txBody>
          </p:sp>
        </p:grpSp>
        <p:grpSp>
          <p:nvGrpSpPr>
            <p:cNvPr id="55" name="Group 54"/>
            <p:cNvGrpSpPr/>
            <p:nvPr/>
          </p:nvGrpSpPr>
          <p:grpSpPr>
            <a:xfrm>
              <a:off x="1736541" y="2267026"/>
              <a:ext cx="4421762" cy="1540099"/>
              <a:chOff x="1729706" y="1607384"/>
              <a:chExt cx="4421762" cy="1930835"/>
            </a:xfrm>
          </p:grpSpPr>
          <p:sp>
            <p:nvSpPr>
              <p:cNvPr id="56" name="Rectangle 55"/>
              <p:cNvSpPr/>
              <p:nvPr/>
            </p:nvSpPr>
            <p:spPr>
              <a:xfrm rot="1366123">
                <a:off x="4883868" y="2771781"/>
                <a:ext cx="882145" cy="385863"/>
              </a:xfrm>
              <a:prstGeom prst="rect">
                <a:avLst/>
              </a:prstGeom>
            </p:spPr>
            <p:txBody>
              <a:bodyPr wrap="square">
                <a:spAutoFit/>
              </a:bodyPr>
              <a:lstStyle/>
              <a:p>
                <a:pPr algn="ctr" fontAlgn="base">
                  <a:spcBef>
                    <a:spcPct val="0"/>
                  </a:spcBef>
                  <a:spcAft>
                    <a:spcPct val="0"/>
                  </a:spcAft>
                </a:pPr>
                <a:r>
                  <a:rPr lang="en-US" sz="1400" dirty="0" smtClean="0"/>
                  <a:t>06/02</a:t>
                </a:r>
                <a:endParaRPr lang="en-US" dirty="0"/>
              </a:p>
            </p:txBody>
          </p:sp>
          <p:cxnSp>
            <p:nvCxnSpPr>
              <p:cNvPr id="57" name="Straight Arrow Connector 56"/>
              <p:cNvCxnSpPr/>
              <p:nvPr/>
            </p:nvCxnSpPr>
            <p:spPr bwMode="auto">
              <a:xfrm flipH="1" flipV="1">
                <a:off x="1729706" y="1607384"/>
                <a:ext cx="4421762" cy="1930835"/>
              </a:xfrm>
              <a:prstGeom prst="straightConnector1">
                <a:avLst/>
              </a:prstGeom>
              <a:noFill/>
              <a:ln w="50800">
                <a:solidFill>
                  <a:schemeClr val="bg1">
                    <a:lumMod val="50000"/>
                  </a:schemeClr>
                </a:solidFill>
                <a:round/>
                <a:headEnd type="none"/>
                <a:tailEnd type="none"/>
              </a:ln>
            </p:spPr>
          </p:cxnSp>
        </p:grpSp>
        <p:grpSp>
          <p:nvGrpSpPr>
            <p:cNvPr id="58" name="Group 57"/>
            <p:cNvGrpSpPr/>
            <p:nvPr/>
          </p:nvGrpSpPr>
          <p:grpSpPr>
            <a:xfrm>
              <a:off x="1043038" y="2218147"/>
              <a:ext cx="586296" cy="1616084"/>
              <a:chOff x="4164194" y="1467952"/>
              <a:chExt cx="586296" cy="2026101"/>
            </a:xfrm>
          </p:grpSpPr>
          <p:cxnSp>
            <p:nvCxnSpPr>
              <p:cNvPr id="59" name="Straight Arrow Connector 58"/>
              <p:cNvCxnSpPr/>
              <p:nvPr/>
            </p:nvCxnSpPr>
            <p:spPr bwMode="auto">
              <a:xfrm flipV="1">
                <a:off x="4216719" y="1467952"/>
                <a:ext cx="533771" cy="2026101"/>
              </a:xfrm>
              <a:prstGeom prst="straightConnector1">
                <a:avLst/>
              </a:prstGeom>
              <a:noFill/>
              <a:ln w="50800">
                <a:solidFill>
                  <a:schemeClr val="tx1"/>
                </a:solidFill>
                <a:round/>
                <a:headEnd type="none"/>
                <a:tailEnd type="none"/>
              </a:ln>
            </p:spPr>
          </p:cxnSp>
          <p:sp>
            <p:nvSpPr>
              <p:cNvPr id="60" name="Rectangle 59"/>
              <p:cNvSpPr/>
              <p:nvPr/>
            </p:nvSpPr>
            <p:spPr>
              <a:xfrm rot="17276747">
                <a:off x="3925347" y="2380557"/>
                <a:ext cx="785472" cy="307777"/>
              </a:xfrm>
              <a:prstGeom prst="rect">
                <a:avLst/>
              </a:prstGeom>
            </p:spPr>
            <p:txBody>
              <a:bodyPr wrap="none">
                <a:spAutoFit/>
              </a:bodyPr>
              <a:lstStyle/>
              <a:p>
                <a:pPr algn="ctr" fontAlgn="base">
                  <a:spcBef>
                    <a:spcPct val="0"/>
                  </a:spcBef>
                  <a:spcAft>
                    <a:spcPct val="0"/>
                  </a:spcAft>
                </a:pPr>
                <a:r>
                  <a:rPr lang="en-US" sz="1400" dirty="0" smtClean="0"/>
                  <a:t>11/02</a:t>
                </a:r>
                <a:endParaRPr lang="en-US" dirty="0"/>
              </a:p>
            </p:txBody>
          </p:sp>
        </p:grpSp>
        <p:grpSp>
          <p:nvGrpSpPr>
            <p:cNvPr id="61" name="Group 60"/>
            <p:cNvGrpSpPr/>
            <p:nvPr/>
          </p:nvGrpSpPr>
          <p:grpSpPr>
            <a:xfrm>
              <a:off x="1736541" y="2267026"/>
              <a:ext cx="1154057" cy="1540099"/>
              <a:chOff x="1729706" y="1607385"/>
              <a:chExt cx="1154057" cy="1930835"/>
            </a:xfrm>
          </p:grpSpPr>
          <p:cxnSp>
            <p:nvCxnSpPr>
              <p:cNvPr id="62" name="Straight Arrow Connector 61"/>
              <p:cNvCxnSpPr/>
              <p:nvPr/>
            </p:nvCxnSpPr>
            <p:spPr bwMode="auto">
              <a:xfrm flipH="1" flipV="1">
                <a:off x="1729706" y="1607385"/>
                <a:ext cx="1154057" cy="1930835"/>
              </a:xfrm>
              <a:prstGeom prst="straightConnector1">
                <a:avLst/>
              </a:prstGeom>
              <a:noFill/>
              <a:ln w="50800">
                <a:solidFill>
                  <a:schemeClr val="tx1">
                    <a:lumMod val="65000"/>
                    <a:lumOff val="35000"/>
                  </a:schemeClr>
                </a:solidFill>
                <a:round/>
                <a:headEnd type="none"/>
                <a:tailEnd type="none"/>
              </a:ln>
            </p:spPr>
          </p:cxnSp>
          <p:sp>
            <p:nvSpPr>
              <p:cNvPr id="63" name="Rectangle 62"/>
              <p:cNvSpPr/>
              <p:nvPr/>
            </p:nvSpPr>
            <p:spPr>
              <a:xfrm rot="3119397">
                <a:off x="2085437" y="2636138"/>
                <a:ext cx="1101775" cy="307777"/>
              </a:xfrm>
              <a:prstGeom prst="rect">
                <a:avLst/>
              </a:prstGeom>
            </p:spPr>
            <p:txBody>
              <a:bodyPr wrap="square">
                <a:spAutoFit/>
              </a:bodyPr>
              <a:lstStyle/>
              <a:p>
                <a:pPr algn="ctr" fontAlgn="base">
                  <a:spcBef>
                    <a:spcPct val="0"/>
                  </a:spcBef>
                  <a:spcAft>
                    <a:spcPct val="0"/>
                  </a:spcAft>
                </a:pPr>
                <a:r>
                  <a:rPr lang="en-US" sz="1400" dirty="0" smtClean="0"/>
                  <a:t>09/02</a:t>
                </a:r>
                <a:endParaRPr lang="en-US" dirty="0"/>
              </a:p>
            </p:txBody>
          </p:sp>
        </p:grpSp>
        <p:grpSp>
          <p:nvGrpSpPr>
            <p:cNvPr id="64" name="Group 63"/>
            <p:cNvGrpSpPr/>
            <p:nvPr/>
          </p:nvGrpSpPr>
          <p:grpSpPr>
            <a:xfrm>
              <a:off x="3845032" y="2500818"/>
              <a:ext cx="683897" cy="1306305"/>
              <a:chOff x="3838197" y="1840393"/>
              <a:chExt cx="683897" cy="1637727"/>
            </a:xfrm>
          </p:grpSpPr>
          <p:sp>
            <p:nvSpPr>
              <p:cNvPr id="65" name="Rectangle 64"/>
              <p:cNvSpPr/>
              <p:nvPr/>
            </p:nvSpPr>
            <p:spPr>
              <a:xfrm rot="3898504">
                <a:off x="3781075" y="2081619"/>
                <a:ext cx="789330" cy="307777"/>
              </a:xfrm>
              <a:prstGeom prst="rect">
                <a:avLst/>
              </a:prstGeom>
            </p:spPr>
            <p:txBody>
              <a:bodyPr wrap="none">
                <a:spAutoFit/>
              </a:bodyPr>
              <a:lstStyle/>
              <a:p>
                <a:pPr algn="ctr" fontAlgn="base">
                  <a:spcBef>
                    <a:spcPct val="0"/>
                  </a:spcBef>
                  <a:spcAft>
                    <a:spcPct val="0"/>
                  </a:spcAft>
                </a:pPr>
                <a:r>
                  <a:rPr lang="en-US" sz="1400" dirty="0" smtClean="0"/>
                  <a:t>07/02</a:t>
                </a:r>
                <a:endParaRPr lang="en-US" dirty="0"/>
              </a:p>
            </p:txBody>
          </p:sp>
          <p:cxnSp>
            <p:nvCxnSpPr>
              <p:cNvPr id="66" name="Straight Arrow Connector 65"/>
              <p:cNvCxnSpPr/>
              <p:nvPr/>
            </p:nvCxnSpPr>
            <p:spPr bwMode="auto">
              <a:xfrm>
                <a:off x="3838197" y="1840393"/>
                <a:ext cx="683897" cy="1637727"/>
              </a:xfrm>
              <a:prstGeom prst="straightConnector1">
                <a:avLst/>
              </a:prstGeom>
              <a:noFill/>
              <a:ln w="50800">
                <a:solidFill>
                  <a:schemeClr val="tx1">
                    <a:lumMod val="50000"/>
                    <a:lumOff val="50000"/>
                  </a:schemeClr>
                </a:solidFill>
                <a:round/>
                <a:headEnd type="none"/>
                <a:tailEnd type="none"/>
              </a:ln>
            </p:spPr>
          </p:cxnSp>
        </p:grpSp>
        <p:sp>
          <p:nvSpPr>
            <p:cNvPr id="67" name="TextBox 66"/>
            <p:cNvSpPr txBox="1"/>
            <p:nvPr/>
          </p:nvSpPr>
          <p:spPr>
            <a:xfrm>
              <a:off x="3575655" y="1444924"/>
              <a:ext cx="704360" cy="319140"/>
            </a:xfrm>
            <a:prstGeom prst="rect">
              <a:avLst/>
            </a:prstGeom>
            <a:noFill/>
          </p:spPr>
          <p:txBody>
            <a:bodyPr wrap="none" rtlCol="0">
              <a:spAutoFit/>
            </a:bodyPr>
            <a:lstStyle/>
            <a:p>
              <a:r>
                <a:rPr lang="en-US" sz="2000" dirty="0" smtClean="0"/>
                <a:t>Towel</a:t>
              </a:r>
              <a:endParaRPr lang="en-US" sz="1600" dirty="0"/>
            </a:p>
          </p:txBody>
        </p:sp>
        <p:sp>
          <p:nvSpPr>
            <p:cNvPr id="68" name="TextBox 67"/>
            <p:cNvSpPr txBox="1"/>
            <p:nvPr/>
          </p:nvSpPr>
          <p:spPr>
            <a:xfrm>
              <a:off x="1740875" y="1456581"/>
              <a:ext cx="667170" cy="319140"/>
            </a:xfrm>
            <a:prstGeom prst="rect">
              <a:avLst/>
            </a:prstGeom>
            <a:noFill/>
          </p:spPr>
          <p:txBody>
            <a:bodyPr wrap="none" rtlCol="0">
              <a:spAutoFit/>
            </a:bodyPr>
            <a:lstStyle/>
            <a:p>
              <a:r>
                <a:rPr lang="en-US" sz="2000" dirty="0" smtClean="0"/>
                <a:t>Shoe</a:t>
              </a:r>
              <a:endParaRPr lang="en-US" sz="1600" dirty="0"/>
            </a:p>
          </p:txBody>
        </p:sp>
        <p:grpSp>
          <p:nvGrpSpPr>
            <p:cNvPr id="69" name="Group 68"/>
            <p:cNvGrpSpPr/>
            <p:nvPr/>
          </p:nvGrpSpPr>
          <p:grpSpPr>
            <a:xfrm>
              <a:off x="1660006" y="2912569"/>
              <a:ext cx="346350" cy="639866"/>
              <a:chOff x="1637961" y="2182558"/>
              <a:chExt cx="346350" cy="639866"/>
            </a:xfrm>
          </p:grpSpPr>
          <p:sp>
            <p:nvSpPr>
              <p:cNvPr id="70" name="5-Point Star 69"/>
              <p:cNvSpPr>
                <a:spLocks noChangeAspect="1"/>
              </p:cNvSpPr>
              <p:nvPr/>
            </p:nvSpPr>
            <p:spPr bwMode="auto">
              <a:xfrm>
                <a:off x="1637961" y="2631643"/>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1" name="5-Point Star 70"/>
              <p:cNvSpPr>
                <a:spLocks noChangeAspect="1"/>
              </p:cNvSpPr>
              <p:nvPr/>
            </p:nvSpPr>
            <p:spPr bwMode="auto">
              <a:xfrm>
                <a:off x="1723871" y="2411403"/>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2" name="5-Point Star 71"/>
              <p:cNvSpPr>
                <a:spLocks noChangeAspect="1"/>
              </p:cNvSpPr>
              <p:nvPr/>
            </p:nvSpPr>
            <p:spPr bwMode="auto">
              <a:xfrm>
                <a:off x="1793530" y="2182558"/>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73" name="Group 72"/>
            <p:cNvGrpSpPr/>
            <p:nvPr/>
          </p:nvGrpSpPr>
          <p:grpSpPr>
            <a:xfrm>
              <a:off x="838200" y="2556402"/>
              <a:ext cx="346350" cy="639866"/>
              <a:chOff x="1637961" y="2182558"/>
              <a:chExt cx="346350" cy="639866"/>
            </a:xfrm>
          </p:grpSpPr>
          <p:sp>
            <p:nvSpPr>
              <p:cNvPr id="74" name="5-Point Star 73"/>
              <p:cNvSpPr>
                <a:spLocks noChangeAspect="1"/>
              </p:cNvSpPr>
              <p:nvPr/>
            </p:nvSpPr>
            <p:spPr bwMode="auto">
              <a:xfrm>
                <a:off x="1637961" y="2631643"/>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4" name="5-Point Star 103"/>
              <p:cNvSpPr>
                <a:spLocks noChangeAspect="1"/>
              </p:cNvSpPr>
              <p:nvPr/>
            </p:nvSpPr>
            <p:spPr bwMode="auto">
              <a:xfrm>
                <a:off x="1723871" y="2411403"/>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5" name="5-Point Star 104"/>
              <p:cNvSpPr>
                <a:spLocks noChangeAspect="1"/>
              </p:cNvSpPr>
              <p:nvPr/>
            </p:nvSpPr>
            <p:spPr bwMode="auto">
              <a:xfrm>
                <a:off x="1793530" y="2182558"/>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06" name="5-Point Star 105"/>
            <p:cNvSpPr>
              <a:spLocks noChangeAspect="1"/>
            </p:cNvSpPr>
            <p:nvPr/>
          </p:nvSpPr>
          <p:spPr bwMode="auto">
            <a:xfrm rot="2660899">
              <a:off x="3646254" y="3694228"/>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107" name="Group 106"/>
            <p:cNvGrpSpPr/>
            <p:nvPr/>
          </p:nvGrpSpPr>
          <p:grpSpPr>
            <a:xfrm rot="7325749">
              <a:off x="2668224" y="2843237"/>
              <a:ext cx="276691" cy="411021"/>
              <a:chOff x="1637961" y="2411403"/>
              <a:chExt cx="276691" cy="411021"/>
            </a:xfrm>
          </p:grpSpPr>
          <p:sp>
            <p:nvSpPr>
              <p:cNvPr id="108" name="5-Point Star 107"/>
              <p:cNvSpPr>
                <a:spLocks noChangeAspect="1"/>
              </p:cNvSpPr>
              <p:nvPr/>
            </p:nvSpPr>
            <p:spPr bwMode="auto">
              <a:xfrm>
                <a:off x="1637961" y="2631643"/>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9" name="5-Point Star 108"/>
              <p:cNvSpPr>
                <a:spLocks noChangeAspect="1"/>
              </p:cNvSpPr>
              <p:nvPr/>
            </p:nvSpPr>
            <p:spPr bwMode="auto">
              <a:xfrm>
                <a:off x="1723871" y="2411403"/>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10" name="Group 109"/>
            <p:cNvGrpSpPr/>
            <p:nvPr/>
          </p:nvGrpSpPr>
          <p:grpSpPr>
            <a:xfrm rot="16200000">
              <a:off x="5267345" y="2897439"/>
              <a:ext cx="260440" cy="419626"/>
              <a:chOff x="1723871" y="2182558"/>
              <a:chExt cx="260440" cy="419626"/>
            </a:xfrm>
          </p:grpSpPr>
          <p:sp>
            <p:nvSpPr>
              <p:cNvPr id="111" name="5-Point Star 110"/>
              <p:cNvSpPr>
                <a:spLocks noChangeAspect="1"/>
              </p:cNvSpPr>
              <p:nvPr/>
            </p:nvSpPr>
            <p:spPr bwMode="auto">
              <a:xfrm>
                <a:off x="1723871" y="2411403"/>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2" name="5-Point Star 111"/>
              <p:cNvSpPr>
                <a:spLocks noChangeAspect="1"/>
              </p:cNvSpPr>
              <p:nvPr/>
            </p:nvSpPr>
            <p:spPr bwMode="auto">
              <a:xfrm>
                <a:off x="1793530" y="2182558"/>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13" name="5-Point Star 112"/>
            <p:cNvSpPr>
              <a:spLocks noChangeAspect="1"/>
            </p:cNvSpPr>
            <p:nvPr/>
          </p:nvSpPr>
          <p:spPr bwMode="auto">
            <a:xfrm rot="16200000">
              <a:off x="4217440" y="2530023"/>
              <a:ext cx="190781" cy="190781"/>
            </a:xfrm>
            <a:prstGeom prst="star5">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4" name="TextBox 113"/>
            <p:cNvSpPr txBox="1"/>
            <p:nvPr/>
          </p:nvSpPr>
          <p:spPr>
            <a:xfrm>
              <a:off x="5760812" y="1419131"/>
              <a:ext cx="670376" cy="319140"/>
            </a:xfrm>
            <a:prstGeom prst="rect">
              <a:avLst/>
            </a:prstGeom>
            <a:noFill/>
          </p:spPr>
          <p:txBody>
            <a:bodyPr wrap="none" rtlCol="0">
              <a:spAutoFit/>
            </a:bodyPr>
            <a:lstStyle/>
            <a:p>
              <a:r>
                <a:rPr lang="en-US" sz="2000" dirty="0" smtClean="0"/>
                <a:t>Book</a:t>
              </a:r>
              <a:endParaRPr lang="en-US" sz="1600" dirty="0"/>
            </a:p>
          </p:txBody>
        </p:sp>
      </p:grpSp>
      <p:grpSp>
        <p:nvGrpSpPr>
          <p:cNvPr id="115" name="Group 114"/>
          <p:cNvGrpSpPr/>
          <p:nvPr/>
        </p:nvGrpSpPr>
        <p:grpSpPr>
          <a:xfrm>
            <a:off x="6335025" y="1354621"/>
            <a:ext cx="5533557" cy="3067130"/>
            <a:chOff x="-17380" y="66505"/>
            <a:chExt cx="5533557" cy="3067130"/>
          </a:xfrm>
        </p:grpSpPr>
        <mc:AlternateContent xmlns:mc="http://schemas.openxmlformats.org/markup-compatibility/2006" xmlns:a14="http://schemas.microsoft.com/office/drawing/2010/main">
          <mc:Choice Requires="a14">
            <p:sp>
              <p:nvSpPr>
                <p:cNvPr id="116" name="Rectangle 115"/>
                <p:cNvSpPr/>
                <p:nvPr/>
              </p:nvSpPr>
              <p:spPr bwMode="auto">
                <a:xfrm>
                  <a:off x="1259401" y="1251672"/>
                  <a:ext cx="1597727" cy="1881963"/>
                </a:xfrm>
                <a:prstGeom prst="rect">
                  <a:avLst/>
                </a:prstGeom>
                <a:solidFill>
                  <a:schemeClr val="bg1"/>
                </a:solidFill>
                <a:ln w="317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400" b="0" i="1" u="none" strike="noStrike" cap="none" normalizeH="0" baseline="0" dirty="0" smtClean="0">
                            <a:ln>
                              <a:noFill/>
                            </a:ln>
                            <a:solidFill>
                              <a:schemeClr val="tx1"/>
                            </a:solidFill>
                            <a:effectLst/>
                            <a:latin typeface="Cambria Math" panose="02040503050406030204" pitchFamily="18" charset="0"/>
                          </a:rPr>
                          <m:t>𝑅</m:t>
                        </m:r>
                      </m:oMath>
                    </m:oMathPara>
                  </a14:m>
                  <a:endParaRPr kumimoji="0" lang="en-US" sz="2400" b="0" i="0" u="none" strike="noStrike" cap="none" normalizeH="0" baseline="0" dirty="0" smtClean="0">
                    <a:ln>
                      <a:noFill/>
                    </a:ln>
                    <a:solidFill>
                      <a:schemeClr val="tx1"/>
                    </a:solidFill>
                    <a:effectLst/>
                    <a:latin typeface="Tahoma" pitchFamily="-64" charset="0"/>
                  </a:endParaRPr>
                </a:p>
              </p:txBody>
            </p:sp>
          </mc:Choice>
          <mc:Fallback xmlns="">
            <p:sp>
              <p:nvSpPr>
                <p:cNvPr id="4" name="Rectangle 3"/>
                <p:cNvSpPr>
                  <a:spLocks noRot="1" noChangeAspect="1" noMove="1" noResize="1" noEditPoints="1" noAdjustHandles="1" noChangeArrowheads="1" noChangeShapeType="1" noTextEdit="1"/>
                </p:cNvSpPr>
                <p:nvPr/>
              </p:nvSpPr>
              <p:spPr bwMode="auto">
                <a:xfrm>
                  <a:off x="1259401" y="1251672"/>
                  <a:ext cx="1597727" cy="1881963"/>
                </a:xfrm>
                <a:prstGeom prst="rect">
                  <a:avLst/>
                </a:prstGeom>
                <a:blipFill>
                  <a:blip r:embed="rId19"/>
                  <a:stretch>
                    <a:fillRect/>
                  </a:stretch>
                </a:blipFill>
                <a:ln w="317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117" name="Group 116"/>
            <p:cNvGrpSpPr/>
            <p:nvPr/>
          </p:nvGrpSpPr>
          <p:grpSpPr>
            <a:xfrm>
              <a:off x="1327136" y="1328486"/>
              <a:ext cx="1462255" cy="1751313"/>
              <a:chOff x="4213730" y="1532091"/>
              <a:chExt cx="1462255" cy="1751313"/>
            </a:xfrm>
          </p:grpSpPr>
          <p:grpSp>
            <p:nvGrpSpPr>
              <p:cNvPr id="124" name="Group 123"/>
              <p:cNvGrpSpPr/>
              <p:nvPr/>
            </p:nvGrpSpPr>
            <p:grpSpPr>
              <a:xfrm>
                <a:off x="4213730" y="1532091"/>
                <a:ext cx="1462255" cy="1654605"/>
                <a:chOff x="-3926135" y="2571361"/>
                <a:chExt cx="1462255" cy="1654605"/>
              </a:xfrm>
            </p:grpSpPr>
            <p:sp>
              <p:nvSpPr>
                <p:cNvPr id="130" name="Rectangle 129"/>
                <p:cNvSpPr/>
                <p:nvPr/>
              </p:nvSpPr>
              <p:spPr>
                <a:xfrm>
                  <a:off x="-3736438" y="3201876"/>
                  <a:ext cx="281958" cy="76200"/>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1" name="Rectangle 130"/>
                <p:cNvSpPr/>
                <p:nvPr/>
              </p:nvSpPr>
              <p:spPr>
                <a:xfrm>
                  <a:off x="-3877417" y="3811476"/>
                  <a:ext cx="281958" cy="76200"/>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2" name="Rectangle 131"/>
                <p:cNvSpPr/>
                <p:nvPr/>
              </p:nvSpPr>
              <p:spPr>
                <a:xfrm>
                  <a:off x="-3597704" y="2571361"/>
                  <a:ext cx="281958" cy="76200"/>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3" name="Rectangle 132"/>
                <p:cNvSpPr/>
                <p:nvPr/>
              </p:nvSpPr>
              <p:spPr>
                <a:xfrm>
                  <a:off x="-2959806" y="3026973"/>
                  <a:ext cx="45719" cy="609600"/>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4" name="Rectangle 133"/>
                <p:cNvSpPr/>
                <p:nvPr/>
              </p:nvSpPr>
              <p:spPr>
                <a:xfrm>
                  <a:off x="-3117664" y="3484474"/>
                  <a:ext cx="55611" cy="741492"/>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5" name="Rectangle 134"/>
                <p:cNvSpPr/>
                <p:nvPr/>
              </p:nvSpPr>
              <p:spPr>
                <a:xfrm>
                  <a:off x="-3366859" y="3871013"/>
                  <a:ext cx="129558" cy="152400"/>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6" name="Rectangle 135"/>
                <p:cNvSpPr/>
                <p:nvPr/>
              </p:nvSpPr>
              <p:spPr>
                <a:xfrm>
                  <a:off x="-3315746" y="2668069"/>
                  <a:ext cx="129558" cy="152400"/>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7" name="Rectangle 136"/>
                <p:cNvSpPr/>
                <p:nvPr/>
              </p:nvSpPr>
              <p:spPr>
                <a:xfrm>
                  <a:off x="-3926135" y="3010529"/>
                  <a:ext cx="624055" cy="45719"/>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8" name="Rectangle 137"/>
                <p:cNvSpPr/>
                <p:nvPr/>
              </p:nvSpPr>
              <p:spPr>
                <a:xfrm>
                  <a:off x="-3454480" y="3414389"/>
                  <a:ext cx="78455" cy="92287"/>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9" name="Rectangle 138"/>
                <p:cNvSpPr/>
                <p:nvPr/>
              </p:nvSpPr>
              <p:spPr>
                <a:xfrm>
                  <a:off x="-2542335" y="3871589"/>
                  <a:ext cx="78455" cy="92287"/>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25" name="Rectangle 124"/>
              <p:cNvSpPr/>
              <p:nvPr/>
            </p:nvSpPr>
            <p:spPr>
              <a:xfrm>
                <a:off x="5389658" y="2054298"/>
                <a:ext cx="129558" cy="152400"/>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6" name="Rectangle 125"/>
              <p:cNvSpPr/>
              <p:nvPr/>
            </p:nvSpPr>
            <p:spPr>
              <a:xfrm>
                <a:off x="5492415" y="1744862"/>
                <a:ext cx="129558" cy="152400"/>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7" name="Rectangle 126"/>
              <p:cNvSpPr/>
              <p:nvPr/>
            </p:nvSpPr>
            <p:spPr>
              <a:xfrm>
                <a:off x="5111601" y="1570191"/>
                <a:ext cx="281958" cy="76200"/>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8" name="Rectangle 127"/>
              <p:cNvSpPr/>
              <p:nvPr/>
            </p:nvSpPr>
            <p:spPr>
              <a:xfrm>
                <a:off x="4265715" y="3046368"/>
                <a:ext cx="281958" cy="76200"/>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9" name="Rectangle 128"/>
              <p:cNvSpPr/>
              <p:nvPr/>
            </p:nvSpPr>
            <p:spPr>
              <a:xfrm>
                <a:off x="4547673" y="3131004"/>
                <a:ext cx="129558" cy="152400"/>
              </a:xfrm>
              <a:prstGeom prst="rect">
                <a:avLst/>
              </a:prstGeom>
              <a:solidFill>
                <a:schemeClr val="tx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18" name="TextBox 117"/>
            <p:cNvSpPr txBox="1"/>
            <p:nvPr/>
          </p:nvSpPr>
          <p:spPr bwMode="auto">
            <a:xfrm>
              <a:off x="618691" y="1936963"/>
              <a:ext cx="665567"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user</a:t>
              </a:r>
              <a:endParaRPr lang="en-US" sz="2000" kern="0" dirty="0" smtClean="0"/>
            </a:p>
          </p:txBody>
        </p:sp>
        <p:sp>
          <p:nvSpPr>
            <p:cNvPr id="119" name="TextBox 118"/>
            <p:cNvSpPr txBox="1"/>
            <p:nvPr/>
          </p:nvSpPr>
          <p:spPr bwMode="auto">
            <a:xfrm>
              <a:off x="1669993" y="855413"/>
              <a:ext cx="688009"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item</a:t>
              </a:r>
              <a:endParaRPr lang="en-US" sz="2000" kern="0" dirty="0" smtClean="0"/>
            </a:p>
          </p:txBody>
        </p:sp>
        <p:sp>
          <p:nvSpPr>
            <p:cNvPr id="120" name="TextBox 70"/>
            <p:cNvSpPr txBox="1"/>
            <p:nvPr/>
          </p:nvSpPr>
          <p:spPr>
            <a:xfrm>
              <a:off x="3047570" y="1751864"/>
              <a:ext cx="533830" cy="743261"/>
            </a:xfrm>
            <a:prstGeom prst="rect">
              <a:avLst/>
            </a:prstGeom>
            <a:noFill/>
          </p:spPr>
          <p:txBody>
            <a:bodyPr wrap="square" lIns="91421" tIns="45711" rIns="91421" bIns="45711" rtlCol="0">
              <a:spAutoFit/>
            </a:bodyPr>
            <a:lstStyle/>
            <a:p>
              <a:pPr defTabSz="914212">
                <a:defRPr/>
              </a:pPr>
              <a:r>
                <a:rPr lang="en-US" sz="4000" kern="1200" dirty="0">
                  <a:solidFill>
                    <a:sysClr val="windowText" lastClr="000000"/>
                  </a:solidFill>
                </a:rPr>
                <a:t>≈</a:t>
              </a:r>
              <a:endParaRPr lang="en-US" sz="2400" kern="1200" dirty="0">
                <a:solidFill>
                  <a:sysClr val="windowText" lastClr="000000"/>
                </a:solidFill>
              </a:endParaRPr>
            </a:p>
          </p:txBody>
        </p:sp>
        <p:sp>
          <p:nvSpPr>
            <p:cNvPr id="121" name="TextBox 120"/>
            <p:cNvSpPr txBox="1"/>
            <p:nvPr/>
          </p:nvSpPr>
          <p:spPr bwMode="auto">
            <a:xfrm>
              <a:off x="-17380" y="66505"/>
              <a:ext cx="2658100"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dirty="0" smtClean="0"/>
                <a:t>Matrix factorization</a:t>
              </a:r>
              <a:endParaRPr lang="en-US" sz="2000" kern="0" dirty="0" smtClean="0"/>
            </a:p>
          </p:txBody>
        </p:sp>
        <mc:AlternateContent xmlns:mc="http://schemas.openxmlformats.org/markup-compatibility/2006" xmlns:a14="http://schemas.microsoft.com/office/drawing/2010/main">
          <mc:Choice Requires="a14">
            <p:sp>
              <p:nvSpPr>
                <p:cNvPr id="122" name="Rectangle 71"/>
                <p:cNvSpPr/>
                <p:nvPr/>
              </p:nvSpPr>
              <p:spPr bwMode="auto">
                <a:xfrm>
                  <a:off x="3660305" y="1263825"/>
                  <a:ext cx="683095" cy="1869809"/>
                </a:xfrm>
                <a:prstGeom prst="rect">
                  <a:avLst/>
                </a:prstGeom>
                <a:gradFill>
                  <a:gsLst>
                    <a:gs pos="32000">
                      <a:schemeClr val="tx2">
                        <a:lumMod val="40000"/>
                        <a:lumOff val="60000"/>
                      </a:schemeClr>
                    </a:gs>
                    <a:gs pos="0">
                      <a:srgbClr val="5F5F5F"/>
                    </a:gs>
                    <a:gs pos="0">
                      <a:srgbClr val="5F5F5F"/>
                    </a:gs>
                    <a:gs pos="63000">
                      <a:srgbClr val="FFFFFF"/>
                    </a:gs>
                    <a:gs pos="67000">
                      <a:srgbClr val="B2B2B2"/>
                    </a:gs>
                    <a:gs pos="69000">
                      <a:srgbClr val="292929"/>
                    </a:gs>
                    <a:gs pos="82001">
                      <a:srgbClr val="777777"/>
                    </a:gs>
                    <a:gs pos="100000">
                      <a:srgbClr val="EAEAEA"/>
                    </a:gs>
                  </a:gsLst>
                  <a:lin ang="5400000" scaled="0"/>
                </a:gradFill>
                <a:ln w="25400" cap="flat" cmpd="sng" algn="ctr">
                  <a:solidFill>
                    <a:schemeClr val="tx1"/>
                  </a:solidFill>
                  <a:prstDash val="solid"/>
                  <a:headEnd type="none" w="med" len="med"/>
                  <a:tailEnd type="triangle" w="med" len="med"/>
                </a:ln>
                <a:effectLst>
                  <a:outerShdw blurRad="50800" dist="38100" dir="2700000" algn="tl" rotWithShape="0">
                    <a:prstClr val="black">
                      <a:alpha val="40000"/>
                    </a:prstClr>
                  </a:outerShdw>
                </a:effectLst>
                <a:extLst/>
              </p:spPr>
              <p:txBody>
                <a:bodyPr vert="horz" wrap="square" lIns="91421" tIns="45711" rIns="91421" bIns="45711" numCol="1" rtlCol="0" anchor="t" anchorCtr="0" compatLnSpc="1">
                  <a:prstTxWarp prst="textNoShape">
                    <a:avLst/>
                  </a:prstTxWarp>
                </a:bodyPr>
                <a:lstStyle/>
                <a:p>
                  <a:pPr defTabSz="914212" fontAlgn="base">
                    <a:lnSpc>
                      <a:spcPct val="90000"/>
                    </a:lnSpc>
                    <a:spcBef>
                      <a:spcPct val="0"/>
                    </a:spcBef>
                    <a:spcAft>
                      <a:spcPct val="0"/>
                    </a:spcAft>
                    <a:defRPr/>
                  </a:pPr>
                  <a:endParaRPr lang="en-US" sz="2400" kern="1200" dirty="0" smtClean="0">
                    <a:solidFill>
                      <a:srgbClr val="000000"/>
                    </a:solidFill>
                    <a:latin typeface="Arial" charset="0"/>
                    <a:ea typeface="ＭＳ Ｐゴシック" charset="0"/>
                    <a:cs typeface="Arial" charset="0"/>
                  </a:endParaRPr>
                </a:p>
                <a:p>
                  <a:pPr defTabSz="914212" fontAlgn="base">
                    <a:lnSpc>
                      <a:spcPct val="90000"/>
                    </a:lnSpc>
                    <a:spcBef>
                      <a:spcPct val="0"/>
                    </a:spcBef>
                    <a:spcAft>
                      <a:spcPct val="0"/>
                    </a:spcAft>
                    <a:defRPr/>
                  </a:pPr>
                  <a:endParaRPr lang="en-US" sz="2400" dirty="0">
                    <a:solidFill>
                      <a:srgbClr val="000000"/>
                    </a:solidFill>
                    <a:latin typeface="Arial" charset="0"/>
                    <a:ea typeface="ＭＳ Ｐゴシック" charset="0"/>
                    <a:cs typeface="Arial" charset="0"/>
                  </a:endParaRPr>
                </a:p>
                <a:p>
                  <a:pPr defTabSz="914212" fontAlgn="base">
                    <a:lnSpc>
                      <a:spcPct val="90000"/>
                    </a:lnSpc>
                    <a:spcBef>
                      <a:spcPct val="0"/>
                    </a:spcBef>
                    <a:spcAft>
                      <a:spcPct val="0"/>
                    </a:spcAft>
                    <a:defRPr/>
                  </a:pPr>
                  <a:r>
                    <a:rPr lang="en-US" sz="2400" kern="1200" dirty="0" smtClean="0">
                      <a:solidFill>
                        <a:srgbClr val="000000"/>
                      </a:solidFill>
                      <a:latin typeface="Arial" charset="0"/>
                      <a:ea typeface="ＭＳ Ｐゴシック" charset="0"/>
                      <a:cs typeface="Arial" charset="0"/>
                    </a:rPr>
                    <a:t> </a:t>
                  </a:r>
                  <a14:m>
                    <m:oMath xmlns:m="http://schemas.openxmlformats.org/officeDocument/2006/math">
                      <m:r>
                        <a:rPr lang="en-US" sz="2400" b="0" i="0" kern="1200" dirty="0" smtClean="0">
                          <a:solidFill>
                            <a:srgbClr val="000000"/>
                          </a:solidFill>
                          <a:latin typeface="Cambria Math" panose="02040503050406030204" pitchFamily="18" charset="0"/>
                          <a:ea typeface="ＭＳ Ｐゴシック" charset="0"/>
                          <a:cs typeface="Arial" charset="0"/>
                        </a:rPr>
                        <m:t> </m:t>
                      </m:r>
                      <m:r>
                        <a:rPr lang="en-US" sz="2400" i="1" kern="1200" dirty="0" smtClean="0">
                          <a:solidFill>
                            <a:srgbClr val="000000"/>
                          </a:solidFill>
                          <a:latin typeface="Cambria Math" panose="02040503050406030204" pitchFamily="18" charset="0"/>
                          <a:ea typeface="ＭＳ Ｐゴシック" charset="0"/>
                          <a:cs typeface="Arial" charset="0"/>
                        </a:rPr>
                        <m:t>𝑈</m:t>
                      </m:r>
                    </m:oMath>
                  </a14:m>
                  <a:endParaRPr lang="en-US" sz="2400" kern="1200" dirty="0">
                    <a:solidFill>
                      <a:srgbClr val="000000"/>
                    </a:solidFill>
                    <a:latin typeface="Arial" charset="0"/>
                    <a:ea typeface="ＭＳ Ｐゴシック" charset="0"/>
                    <a:cs typeface="Arial" charset="0"/>
                  </a:endParaRPr>
                </a:p>
              </p:txBody>
            </p:sp>
          </mc:Choice>
          <mc:Fallback xmlns="">
            <p:sp>
              <p:nvSpPr>
                <p:cNvPr id="97" name="Rectangle 71"/>
                <p:cNvSpPr>
                  <a:spLocks noRot="1" noChangeAspect="1" noMove="1" noResize="1" noEditPoints="1" noAdjustHandles="1" noChangeArrowheads="1" noChangeShapeType="1" noTextEdit="1"/>
                </p:cNvSpPr>
                <p:nvPr/>
              </p:nvSpPr>
              <p:spPr bwMode="auto">
                <a:xfrm>
                  <a:off x="3660305" y="1263825"/>
                  <a:ext cx="683095" cy="1869809"/>
                </a:xfrm>
                <a:prstGeom prst="rect">
                  <a:avLst/>
                </a:prstGeom>
                <a:blipFill>
                  <a:blip r:embed="rId20"/>
                  <a:stretch>
                    <a:fillRect/>
                  </a:stretch>
                </a:blipFill>
                <a:ln w="25400" cap="flat" cmpd="sng" algn="ctr">
                  <a:solidFill>
                    <a:schemeClr val="tx1"/>
                  </a:solidFill>
                  <a:prstDash val="solid"/>
                  <a:headEnd type="none" w="med" len="med"/>
                  <a:tailEnd type="triangle" w="med" len="med"/>
                </a:ln>
                <a:effectLst>
                  <a:outerShdw blurRad="50800" dist="38100" dir="2700000" algn="tl" rotWithShape="0">
                    <a:prstClr val="black">
                      <a:alpha val="40000"/>
                    </a:prstClr>
                  </a:outerShdw>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Rectangle 77"/>
                <p:cNvSpPr/>
                <p:nvPr/>
              </p:nvSpPr>
              <p:spPr bwMode="auto">
                <a:xfrm>
                  <a:off x="4572000" y="1258957"/>
                  <a:ext cx="944177" cy="690363"/>
                </a:xfrm>
                <a:prstGeom prst="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0" scaled="1"/>
                  <a:tileRect/>
                </a:gradFill>
                <a:ln w="25400" cap="flat" cmpd="sng" algn="ctr">
                  <a:solidFill>
                    <a:schemeClr val="tx1"/>
                  </a:solidFill>
                  <a:prstDash val="solid"/>
                  <a:headEnd type="none" w="med" len="med"/>
                  <a:tailEnd type="triangle" w="med" len="med"/>
                </a:ln>
                <a:effectLst>
                  <a:outerShdw blurRad="50800" dist="38100" dir="2700000" algn="tl" rotWithShape="0">
                    <a:prstClr val="black">
                      <a:alpha val="40000"/>
                    </a:prstClr>
                  </a:outerShdw>
                </a:effectLst>
                <a:extLst/>
              </p:spPr>
              <p:txBody>
                <a:bodyPr vert="horz" wrap="square" lIns="91421" tIns="45711" rIns="91421" bIns="45711" numCol="1" rtlCol="0" anchor="t" anchorCtr="0" compatLnSpc="1">
                  <a:prstTxWarp prst="textNoShape">
                    <a:avLst/>
                  </a:prstTxWarp>
                </a:bodyPr>
                <a:lstStyle/>
                <a:p>
                  <a:pPr defTabSz="914212" fontAlgn="base">
                    <a:lnSpc>
                      <a:spcPct val="90000"/>
                    </a:lnSpc>
                    <a:spcBef>
                      <a:spcPct val="0"/>
                    </a:spcBef>
                    <a:spcAft>
                      <a:spcPct val="0"/>
                    </a:spcAft>
                    <a:defRPr/>
                  </a:pPr>
                  <a:endParaRPr lang="en-US" sz="1000" kern="1200" dirty="0" smtClean="0">
                    <a:solidFill>
                      <a:srgbClr val="000000"/>
                    </a:solidFill>
                    <a:latin typeface="Arial" charset="0"/>
                    <a:ea typeface="ＭＳ Ｐゴシック" charset="0"/>
                    <a:cs typeface="Arial" charset="0"/>
                  </a:endParaRPr>
                </a:p>
                <a:p>
                  <a:pPr defTabSz="914212"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sz="2400" i="1" kern="1200" dirty="0" smtClean="0">
                            <a:solidFill>
                              <a:srgbClr val="000000"/>
                            </a:solidFill>
                            <a:latin typeface="Cambria Math" panose="02040503050406030204" pitchFamily="18" charset="0"/>
                            <a:ea typeface="ＭＳ Ｐゴシック" charset="0"/>
                            <a:cs typeface="Arial" charset="0"/>
                          </a:rPr>
                          <m:t>𝑉</m:t>
                        </m:r>
                        <m:r>
                          <a:rPr lang="en-US" sz="2400" b="0" i="1" kern="1200" dirty="0" smtClean="0">
                            <a:solidFill>
                              <a:srgbClr val="000000"/>
                            </a:solidFill>
                            <a:latin typeface="Cambria Math" panose="02040503050406030204" pitchFamily="18" charset="0"/>
                            <a:ea typeface="ＭＳ Ｐゴシック" charset="0"/>
                            <a:cs typeface="Arial" charset="0"/>
                          </a:rPr>
                          <m:t>   </m:t>
                        </m:r>
                      </m:oMath>
                    </m:oMathPara>
                  </a14:m>
                  <a:endParaRPr lang="en-US" sz="2400" kern="1200" dirty="0">
                    <a:solidFill>
                      <a:srgbClr val="000000"/>
                    </a:solidFill>
                    <a:latin typeface="Arial" charset="0"/>
                    <a:ea typeface="ＭＳ Ｐゴシック" charset="0"/>
                    <a:cs typeface="Arial" charset="0"/>
                  </a:endParaRPr>
                </a:p>
              </p:txBody>
            </p:sp>
          </mc:Choice>
          <mc:Fallback xmlns="">
            <p:sp>
              <p:nvSpPr>
                <p:cNvPr id="106" name="Rectangle 77"/>
                <p:cNvSpPr>
                  <a:spLocks noRot="1" noChangeAspect="1" noMove="1" noResize="1" noEditPoints="1" noAdjustHandles="1" noChangeArrowheads="1" noChangeShapeType="1" noTextEdit="1"/>
                </p:cNvSpPr>
                <p:nvPr/>
              </p:nvSpPr>
              <p:spPr bwMode="auto">
                <a:xfrm>
                  <a:off x="4572000" y="1258957"/>
                  <a:ext cx="944177" cy="690363"/>
                </a:xfrm>
                <a:prstGeom prst="rect">
                  <a:avLst/>
                </a:prstGeom>
                <a:blipFill>
                  <a:blip r:embed="rId21"/>
                  <a:stretch>
                    <a:fillRect/>
                  </a:stretch>
                </a:blipFill>
                <a:ln w="25400" cap="flat" cmpd="sng" algn="ctr">
                  <a:solidFill>
                    <a:schemeClr val="tx1"/>
                  </a:solidFill>
                  <a:prstDash val="solid"/>
                  <a:headEnd type="none" w="med" len="med"/>
                  <a:tailEnd type="triangle" w="med" len="med"/>
                </a:ln>
                <a:effectLst>
                  <a:outerShdw blurRad="50800" dist="38100" dir="2700000" algn="tl" rotWithShape="0">
                    <a:prstClr val="black">
                      <a:alpha val="40000"/>
                    </a:prstClr>
                  </a:outerShdw>
                </a:effectLst>
                <a:extLst/>
              </p:spPr>
              <p:txBody>
                <a:bodyPr/>
                <a:lstStyle/>
                <a:p>
                  <a:r>
                    <a:rPr lang="en-US">
                      <a:noFill/>
                    </a:rPr>
                    <a:t> </a:t>
                  </a:r>
                </a:p>
              </p:txBody>
            </p:sp>
          </mc:Fallback>
        </mc:AlternateContent>
      </p:grpSp>
      <p:sp>
        <p:nvSpPr>
          <p:cNvPr id="140" name="TextBox 139"/>
          <p:cNvSpPr txBox="1"/>
          <p:nvPr/>
        </p:nvSpPr>
        <p:spPr bwMode="auto">
          <a:xfrm>
            <a:off x="6372257" y="4637017"/>
            <a:ext cx="1976824"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400" kern="0" smtClean="0"/>
              <a:t>Epoch division</a:t>
            </a:r>
            <a:endParaRPr lang="en-US" sz="2000" kern="0" dirty="0" smtClean="0"/>
          </a:p>
        </p:txBody>
      </p:sp>
      <p:cxnSp>
        <p:nvCxnSpPr>
          <p:cNvPr id="141" name="Straight Arrow Connector 140"/>
          <p:cNvCxnSpPr/>
          <p:nvPr/>
        </p:nvCxnSpPr>
        <p:spPr bwMode="auto">
          <a:xfrm flipH="1">
            <a:off x="6372257" y="6157631"/>
            <a:ext cx="5674552" cy="0"/>
          </a:xfrm>
          <a:prstGeom prst="straightConnector1">
            <a:avLst/>
          </a:prstGeom>
          <a:noFill/>
          <a:ln w="50800">
            <a:solidFill>
              <a:schemeClr val="accent2"/>
            </a:solidFill>
            <a:prstDash val="dash"/>
            <a:round/>
            <a:headEnd type="triangle"/>
            <a:tailEnd type="none"/>
          </a:ln>
        </p:spPr>
      </p:cxnSp>
      <mc:AlternateContent xmlns:mc="http://schemas.openxmlformats.org/markup-compatibility/2006" xmlns:a14="http://schemas.microsoft.com/office/drawing/2010/main">
        <mc:Choice Requires="a14">
          <p:sp>
            <p:nvSpPr>
              <p:cNvPr id="142" name="TextBox 141"/>
              <p:cNvSpPr txBox="1"/>
              <p:nvPr/>
            </p:nvSpPr>
            <p:spPr bwMode="auto">
              <a:xfrm>
                <a:off x="11663884" y="6261701"/>
                <a:ext cx="382925" cy="461665"/>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14:m>
                  <m:oMathPara xmlns:m="http://schemas.openxmlformats.org/officeDocument/2006/math">
                    <m:oMathParaPr>
                      <m:jc m:val="centerGroup"/>
                    </m:oMathParaPr>
                    <m:oMath xmlns:m="http://schemas.openxmlformats.org/officeDocument/2006/math">
                      <m:r>
                        <a:rPr lang="en-US" sz="2400" b="0" i="1" kern="0" smtClean="0">
                          <a:latin typeface="Cambria Math" charset="0"/>
                        </a:rPr>
                        <m:t>𝑡</m:t>
                      </m:r>
                    </m:oMath>
                  </m:oMathPara>
                </a14:m>
                <a:endParaRPr lang="en-US" sz="2400" kern="0" dirty="0" smtClean="0"/>
              </a:p>
            </p:txBody>
          </p:sp>
        </mc:Choice>
        <mc:Fallback xmlns="">
          <p:sp>
            <p:nvSpPr>
              <p:cNvPr id="142" name="TextBox 141"/>
              <p:cNvSpPr txBox="1">
                <a:spLocks noRot="1" noChangeAspect="1" noMove="1" noResize="1" noEditPoints="1" noAdjustHandles="1" noChangeArrowheads="1" noChangeShapeType="1" noTextEdit="1"/>
              </p:cNvSpPr>
              <p:nvPr/>
            </p:nvSpPr>
            <p:spPr bwMode="auto">
              <a:xfrm>
                <a:off x="11663884" y="6261701"/>
                <a:ext cx="382925" cy="461665"/>
              </a:xfrm>
              <a:prstGeom prst="rect">
                <a:avLst/>
              </a:prstGeom>
              <a:blipFill rotWithShape="0">
                <a:blip r:embed="rId22"/>
                <a:stretch>
                  <a:fillRect/>
                </a:stretch>
              </a:blipFill>
              <a:ln w="9525">
                <a:noFill/>
                <a:miter lim="800000"/>
                <a:headEnd/>
                <a:tailEnd/>
              </a:ln>
              <a:effectLst/>
            </p:spPr>
            <p:txBody>
              <a:bodyPr/>
              <a:lstStyle/>
              <a:p>
                <a:r>
                  <a:rPr lang="en-US">
                    <a:noFill/>
                  </a:rPr>
                  <a:t> </a:t>
                </a:r>
              </a:p>
            </p:txBody>
          </p:sp>
        </mc:Fallback>
      </mc:AlternateContent>
      <p:pic>
        <p:nvPicPr>
          <p:cNvPr id="143" name="Picture 12" descr="C:\Users\mehrdad\Downloads\کله\kalle\Male-Face-H5-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6241" y="6295782"/>
            <a:ext cx="356614" cy="33606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1317" y="5496355"/>
            <a:ext cx="706461" cy="268455"/>
          </a:xfrm>
          <a:prstGeom prst="rect">
            <a:avLst/>
          </a:prstGeom>
          <a:effectLst>
            <a:glow rad="127000">
              <a:schemeClr val="accent1">
                <a:alpha val="90000"/>
              </a:schemeClr>
            </a:glow>
          </a:effectLst>
        </p:spPr>
      </p:pic>
      <p:cxnSp>
        <p:nvCxnSpPr>
          <p:cNvPr id="8" name="Straight Connector 7"/>
          <p:cNvCxnSpPr/>
          <p:nvPr/>
        </p:nvCxnSpPr>
        <p:spPr>
          <a:xfrm flipV="1">
            <a:off x="6827295" y="5971582"/>
            <a:ext cx="0" cy="203302"/>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5" name="Picture 8" descr="C:\Users\mehrdad\Downloads\کله\kalle\Female-Face-FD-3-dark-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1667" y="6295782"/>
            <a:ext cx="359265" cy="370561"/>
          </a:xfrm>
          <a:prstGeom prst="rect">
            <a:avLst/>
          </a:prstGeom>
          <a:noFill/>
          <a:extLst>
            <a:ext uri="{909E8E84-426E-40DD-AFC4-6F175D3DCCD1}">
              <a14:hiddenFill xmlns:a14="http://schemas.microsoft.com/office/drawing/2010/main">
                <a:solidFill>
                  <a:srgbClr val="FFFFFF"/>
                </a:solidFill>
              </a14:hiddenFill>
            </a:ext>
          </a:extLst>
        </p:spPr>
      </p:pic>
      <p:cxnSp>
        <p:nvCxnSpPr>
          <p:cNvPr id="146" name="Straight Connector 145"/>
          <p:cNvCxnSpPr/>
          <p:nvPr/>
        </p:nvCxnSpPr>
        <p:spPr>
          <a:xfrm flipV="1">
            <a:off x="7721567" y="5985958"/>
            <a:ext cx="0" cy="203302"/>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7" name="Picture 1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1667" y="5586818"/>
            <a:ext cx="368866" cy="226484"/>
          </a:xfrm>
          <a:prstGeom prst="rect">
            <a:avLst/>
          </a:prstGeom>
          <a:effectLst>
            <a:glow rad="127000">
              <a:schemeClr val="accent1">
                <a:alpha val="90000"/>
              </a:schemeClr>
            </a:glow>
          </a:effectLst>
        </p:spPr>
      </p:pic>
      <p:pic>
        <p:nvPicPr>
          <p:cNvPr id="148" name="Picture 3" descr="C:\Users\mehrdad\Downloads\کله\kalle\Female-Face-FB-1-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3402" y="6329305"/>
            <a:ext cx="345349" cy="339405"/>
          </a:xfrm>
          <a:prstGeom prst="rect">
            <a:avLst/>
          </a:prstGeom>
          <a:noFill/>
          <a:extLst>
            <a:ext uri="{909E8E84-426E-40DD-AFC4-6F175D3DCCD1}">
              <a14:hiddenFill xmlns:a14="http://schemas.microsoft.com/office/drawing/2010/main">
                <a:solidFill>
                  <a:srgbClr val="FFFFFF"/>
                </a:solidFill>
              </a14:hiddenFill>
            </a:ext>
          </a:extLst>
        </p:spPr>
      </p:pic>
      <p:cxnSp>
        <p:nvCxnSpPr>
          <p:cNvPr id="150" name="Straight Connector 149"/>
          <p:cNvCxnSpPr/>
          <p:nvPr/>
        </p:nvCxnSpPr>
        <p:spPr>
          <a:xfrm flipV="1">
            <a:off x="9564743" y="5965830"/>
            <a:ext cx="0" cy="203302"/>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1" name="Picture 1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9975" y="5530961"/>
            <a:ext cx="430110" cy="335486"/>
          </a:xfrm>
          <a:prstGeom prst="rect">
            <a:avLst/>
          </a:prstGeom>
          <a:effectLst>
            <a:glow rad="127000">
              <a:schemeClr val="accent1">
                <a:alpha val="90000"/>
              </a:schemeClr>
            </a:glow>
          </a:effectLst>
        </p:spPr>
      </p:pic>
      <p:pic>
        <p:nvPicPr>
          <p:cNvPr id="152" name="Picture 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6894" y="6295782"/>
            <a:ext cx="348654" cy="33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3" name="Straight Connector 152"/>
          <p:cNvCxnSpPr/>
          <p:nvPr/>
        </p:nvCxnSpPr>
        <p:spPr>
          <a:xfrm flipV="1">
            <a:off x="11183632" y="5980206"/>
            <a:ext cx="0" cy="203302"/>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4" name="Picture 1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30401" y="5510424"/>
            <a:ext cx="706461" cy="268455"/>
          </a:xfrm>
          <a:prstGeom prst="rect">
            <a:avLst/>
          </a:prstGeom>
          <a:effectLst>
            <a:glow rad="127000">
              <a:schemeClr val="accent1">
                <a:alpha val="90000"/>
              </a:schemeClr>
            </a:glow>
          </a:effectLst>
        </p:spPr>
      </p:pic>
      <p:cxnSp>
        <p:nvCxnSpPr>
          <p:cNvPr id="155" name="Straight Connector 154"/>
          <p:cNvCxnSpPr/>
          <p:nvPr/>
        </p:nvCxnSpPr>
        <p:spPr>
          <a:xfrm flipV="1">
            <a:off x="8696954" y="5235480"/>
            <a:ext cx="0" cy="1487886"/>
          </a:xfrm>
          <a:prstGeom prst="line">
            <a:avLst/>
          </a:prstGeom>
          <a:ln w="508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10354257" y="5235480"/>
            <a:ext cx="0" cy="1487886"/>
          </a:xfrm>
          <a:prstGeom prst="line">
            <a:avLst/>
          </a:prstGeom>
          <a:ln w="508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10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40" grpId="0"/>
      <p:bldP spid="1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4614" y="1439449"/>
            <a:ext cx="4657044" cy="1200329"/>
          </a:xfrm>
          <a:prstGeom prst="rect">
            <a:avLst/>
          </a:prstGeom>
          <a:noFill/>
        </p:spPr>
        <p:txBody>
          <a:bodyPr wrap="none" rtlCol="0">
            <a:spAutoFit/>
          </a:bodyPr>
          <a:lstStyle/>
          <a:p>
            <a:pPr algn="ctr"/>
            <a:r>
              <a:rPr lang="en-US" sz="2400" kern="0" dirty="0" smtClean="0"/>
              <a:t>Minimum vertex/set cover</a:t>
            </a:r>
          </a:p>
          <a:p>
            <a:pPr algn="ctr"/>
            <a:endParaRPr lang="en-US" sz="2400" kern="0" dirty="0" smtClean="0"/>
          </a:p>
          <a:p>
            <a:pPr algn="ctr"/>
            <a:r>
              <a:rPr lang="en-US" sz="2400" kern="0" dirty="0" smtClean="0"/>
              <a:t>Advertisers: influence maximization</a:t>
            </a:r>
          </a:p>
        </p:txBody>
      </p:sp>
      <p:grpSp>
        <p:nvGrpSpPr>
          <p:cNvPr id="5" name="Group 4"/>
          <p:cNvGrpSpPr/>
          <p:nvPr/>
        </p:nvGrpSpPr>
        <p:grpSpPr>
          <a:xfrm>
            <a:off x="584614" y="2765012"/>
            <a:ext cx="6473848" cy="3555686"/>
            <a:chOff x="1011226" y="2179998"/>
            <a:chExt cx="6473848" cy="3555686"/>
          </a:xfrm>
        </p:grpSpPr>
        <p:grpSp>
          <p:nvGrpSpPr>
            <p:cNvPr id="6" name="Group 5"/>
            <p:cNvGrpSpPr/>
            <p:nvPr/>
          </p:nvGrpSpPr>
          <p:grpSpPr>
            <a:xfrm>
              <a:off x="1011226" y="2179998"/>
              <a:ext cx="6473848" cy="3555686"/>
              <a:chOff x="1011226" y="1750423"/>
              <a:chExt cx="6473848" cy="3555686"/>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8717" y="3021874"/>
                <a:ext cx="588974" cy="559526"/>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4746583"/>
                <a:ext cx="559526" cy="559526"/>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3426" y="1752600"/>
                <a:ext cx="588974" cy="559526"/>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4746583"/>
                <a:ext cx="588974" cy="559526"/>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074" y="1878874"/>
                <a:ext cx="559526" cy="55952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3286" y="3566160"/>
                <a:ext cx="559526" cy="559526"/>
              </a:xfrm>
              <a:prstGeom prst="rect">
                <a:avLst/>
              </a:prstGeom>
              <a:effectLst>
                <a:outerShdw blurRad="50800" dist="38100" dir="2700000" algn="tl" rotWithShape="0">
                  <a:prstClr val="black">
                    <a:alpha val="40000"/>
                  </a:prstClr>
                </a:outerShdw>
              </a:effectLst>
            </p:spPr>
          </p:pic>
          <p:cxnSp>
            <p:nvCxnSpPr>
              <p:cNvPr id="15" name="Straight Connector 14"/>
              <p:cNvCxnSpPr>
                <a:stCxn id="9" idx="2"/>
                <a:endCxn id="12" idx="0"/>
              </p:cNvCxnSpPr>
              <p:nvPr/>
            </p:nvCxnSpPr>
            <p:spPr bwMode="auto">
              <a:xfrm>
                <a:off x="3667913" y="2312126"/>
                <a:ext cx="585136" cy="125403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6" name="Straight Connector 15"/>
              <p:cNvCxnSpPr>
                <a:stCxn id="11" idx="3"/>
                <a:endCxn id="9" idx="1"/>
              </p:cNvCxnSpPr>
              <p:nvPr/>
            </p:nvCxnSpPr>
            <p:spPr bwMode="auto">
              <a:xfrm flipV="1">
                <a:off x="1752600" y="2032363"/>
                <a:ext cx="1620826" cy="12627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7" name="Straight Connector 16"/>
              <p:cNvCxnSpPr>
                <a:stCxn id="11" idx="2"/>
                <a:endCxn id="7" idx="1"/>
              </p:cNvCxnSpPr>
              <p:nvPr/>
            </p:nvCxnSpPr>
            <p:spPr bwMode="auto">
              <a:xfrm>
                <a:off x="1472837" y="2438400"/>
                <a:ext cx="985880" cy="863237"/>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8" name="Straight Connector 17"/>
              <p:cNvCxnSpPr>
                <a:stCxn id="7" idx="0"/>
                <a:endCxn id="9" idx="2"/>
              </p:cNvCxnSpPr>
              <p:nvPr/>
            </p:nvCxnSpPr>
            <p:spPr bwMode="auto">
              <a:xfrm flipV="1">
                <a:off x="2753204" y="2312126"/>
                <a:ext cx="914709" cy="709748"/>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9" name="Straight Connector 18"/>
              <p:cNvCxnSpPr>
                <a:stCxn id="10" idx="0"/>
                <a:endCxn id="7" idx="2"/>
              </p:cNvCxnSpPr>
              <p:nvPr/>
            </p:nvCxnSpPr>
            <p:spPr bwMode="auto">
              <a:xfrm flipV="1">
                <a:off x="2199487" y="3581400"/>
                <a:ext cx="553717" cy="1165183"/>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0" name="Straight Connector 19"/>
              <p:cNvCxnSpPr>
                <a:stCxn id="10" idx="3"/>
                <a:endCxn id="12" idx="2"/>
              </p:cNvCxnSpPr>
              <p:nvPr/>
            </p:nvCxnSpPr>
            <p:spPr bwMode="auto">
              <a:xfrm flipV="1">
                <a:off x="2493974" y="4125686"/>
                <a:ext cx="1759075" cy="900660"/>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1" name="Straight Connector 20"/>
              <p:cNvCxnSpPr>
                <a:stCxn id="10" idx="3"/>
                <a:endCxn id="8" idx="1"/>
              </p:cNvCxnSpPr>
              <p:nvPr/>
            </p:nvCxnSpPr>
            <p:spPr bwMode="auto">
              <a:xfrm>
                <a:off x="2493974" y="5026346"/>
                <a:ext cx="1468426" cy="0"/>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6100" y="1750423"/>
                <a:ext cx="588974" cy="559526"/>
              </a:xfrm>
              <a:prstGeom prst="rect">
                <a:avLst/>
              </a:prstGeom>
              <a:effectLst>
                <a:outerShdw blurRad="50800" dist="38100" dir="2700000" algn="tl" rotWithShape="0">
                  <a:prstClr val="black">
                    <a:alpha val="40000"/>
                  </a:prstClr>
                </a:outerShdw>
              </a:effectLst>
            </p:spPr>
          </p:pic>
          <p:cxnSp>
            <p:nvCxnSpPr>
              <p:cNvPr id="23" name="Straight Connector 22"/>
              <p:cNvCxnSpPr>
                <a:endCxn id="21" idx="1"/>
              </p:cNvCxnSpPr>
              <p:nvPr/>
            </p:nvCxnSpPr>
            <p:spPr bwMode="auto">
              <a:xfrm flipV="1">
                <a:off x="5583937" y="2030186"/>
                <a:ext cx="1312163" cy="2177"/>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226" y="3609025"/>
                <a:ext cx="588974" cy="559526"/>
              </a:xfrm>
              <a:prstGeom prst="rect">
                <a:avLst/>
              </a:prstGeom>
              <a:effectLst>
                <a:outerShdw blurRad="50800" dist="38100" dir="2700000" algn="tl" rotWithShape="0">
                  <a:prstClr val="black">
                    <a:alpha val="40000"/>
                  </a:prstClr>
                </a:outerShdw>
              </a:effectLst>
            </p:spPr>
          </p:pic>
          <p:cxnSp>
            <p:nvCxnSpPr>
              <p:cNvPr id="25" name="Straight Connector 24"/>
              <p:cNvCxnSpPr>
                <a:stCxn id="10" idx="1"/>
                <a:endCxn id="23" idx="2"/>
              </p:cNvCxnSpPr>
              <p:nvPr/>
            </p:nvCxnSpPr>
            <p:spPr bwMode="auto">
              <a:xfrm flipH="1" flipV="1">
                <a:off x="1305713" y="4168551"/>
                <a:ext cx="599287" cy="857795"/>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grpSp>
            <p:nvGrpSpPr>
              <p:cNvPr id="26" name="Group 25"/>
              <p:cNvGrpSpPr/>
              <p:nvPr/>
            </p:nvGrpSpPr>
            <p:grpSpPr>
              <a:xfrm>
                <a:off x="4253049" y="2312126"/>
                <a:ext cx="1995351" cy="1620458"/>
                <a:chOff x="4253049" y="2312126"/>
                <a:chExt cx="1995351" cy="1620458"/>
              </a:xfrm>
            </p:grpSpPr>
            <p:cxnSp>
              <p:nvCxnSpPr>
                <p:cNvPr id="32" name="Straight Connector 31"/>
                <p:cNvCxnSpPr>
                  <a:stCxn id="12" idx="0"/>
                </p:cNvCxnSpPr>
                <p:nvPr/>
              </p:nvCxnSpPr>
              <p:spPr bwMode="auto">
                <a:xfrm flipV="1">
                  <a:off x="4253049" y="2312126"/>
                  <a:ext cx="1036401" cy="125403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3" name="Straight Connector 32"/>
                <p:cNvCxnSpPr/>
                <p:nvPr/>
              </p:nvCxnSpPr>
              <p:spPr bwMode="auto">
                <a:xfrm flipV="1">
                  <a:off x="4405449" y="2931006"/>
                  <a:ext cx="1779269" cy="787555"/>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4" name="Straight Connector 33"/>
                <p:cNvCxnSpPr/>
                <p:nvPr/>
              </p:nvCxnSpPr>
              <p:spPr bwMode="auto">
                <a:xfrm>
                  <a:off x="4405449" y="3718560"/>
                  <a:ext cx="1842951" cy="214024"/>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grpSp>
          <p:cxnSp>
            <p:nvCxnSpPr>
              <p:cNvPr id="27" name="Straight Connector 26"/>
              <p:cNvCxnSpPr>
                <a:stCxn id="12" idx="2"/>
                <a:endCxn id="8" idx="0"/>
              </p:cNvCxnSpPr>
              <p:nvPr/>
            </p:nvCxnSpPr>
            <p:spPr bwMode="auto">
              <a:xfrm flipH="1">
                <a:off x="4242163" y="4125686"/>
                <a:ext cx="10886" cy="620897"/>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8" name="Straight Connector 27"/>
              <p:cNvCxnSpPr>
                <a:stCxn id="11" idx="2"/>
                <a:endCxn id="23" idx="0"/>
              </p:cNvCxnSpPr>
              <p:nvPr/>
            </p:nvCxnSpPr>
            <p:spPr bwMode="auto">
              <a:xfrm flipH="1">
                <a:off x="1305713" y="2438400"/>
                <a:ext cx="167124" cy="1170625"/>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4718" y="2651243"/>
                <a:ext cx="588974" cy="559526"/>
              </a:xfrm>
              <a:prstGeom prst="rect">
                <a:avLst/>
              </a:prstGeom>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652821"/>
                <a:ext cx="559526" cy="559526"/>
              </a:xfrm>
              <a:prstGeom prst="rect">
                <a:avLst/>
              </a:prstGeom>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4963" y="1752600"/>
                <a:ext cx="588974" cy="559526"/>
              </a:xfrm>
              <a:prstGeom prst="rect">
                <a:avLst/>
              </a:prstGeom>
              <a:effectLst>
                <a:outerShdw blurRad="50800" dist="38100" dir="2700000" algn="tl" rotWithShape="0">
                  <a:prstClr val="black">
                    <a:alpha val="40000"/>
                  </a:prstClr>
                </a:outerShdw>
              </a:effectLst>
            </p:spPr>
          </p:pic>
        </p:grpSp>
        <p:cxnSp>
          <p:nvCxnSpPr>
            <p:cNvPr id="7" name="Straight Connector 6"/>
            <p:cNvCxnSpPr>
              <a:endCxn id="21" idx="2"/>
            </p:cNvCxnSpPr>
            <p:nvPr/>
          </p:nvCxnSpPr>
          <p:spPr bwMode="auto">
            <a:xfrm flipV="1">
              <a:off x="6773692" y="2739524"/>
              <a:ext cx="416895" cy="621057"/>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8" name="Straight Connector 7"/>
            <p:cNvCxnSpPr/>
            <p:nvPr/>
          </p:nvCxnSpPr>
          <p:spPr bwMode="auto">
            <a:xfrm flipH="1" flipV="1">
              <a:off x="6479205" y="3640344"/>
              <a:ext cx="48958" cy="442052"/>
            </a:xfrm>
            <a:prstGeom prst="line">
              <a:avLst/>
            </a:prstGeom>
            <a:noFill/>
            <a:ln w="38100"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cxnSp>
      </p:grpSp>
      <p:sp>
        <p:nvSpPr>
          <p:cNvPr id="35" name="Title 1"/>
          <p:cNvSpPr>
            <a:spLocks noGrp="1"/>
          </p:cNvSpPr>
          <p:nvPr>
            <p:ph type="title"/>
          </p:nvPr>
        </p:nvSpPr>
        <p:spPr>
          <a:xfrm>
            <a:off x="838200" y="365125"/>
            <a:ext cx="10515600" cy="1325563"/>
          </a:xfrm>
        </p:spPr>
        <p:txBody>
          <a:bodyPr/>
          <a:lstStyle/>
          <a:p>
            <a:r>
              <a:rPr lang="en-US" dirty="0" smtClean="0"/>
              <a:t>Review: Graph Combinatorial Optimization</a:t>
            </a:r>
            <a:endParaRPr lang="en-US" dirty="0"/>
          </a:p>
        </p:txBody>
      </p:sp>
      <p:graphicFrame>
        <p:nvGraphicFramePr>
          <p:cNvPr id="36" name="Table 35"/>
          <p:cNvGraphicFramePr>
            <a:graphicFrameLocks noGrp="1"/>
          </p:cNvGraphicFramePr>
          <p:nvPr>
            <p:extLst>
              <p:ext uri="{D42A27DB-BD31-4B8C-83A1-F6EECF244321}">
                <p14:modId xmlns:p14="http://schemas.microsoft.com/office/powerpoint/2010/main" val="1341133426"/>
              </p:ext>
            </p:extLst>
          </p:nvPr>
        </p:nvGraphicFramePr>
        <p:xfrm>
          <a:off x="7859342" y="1835623"/>
          <a:ext cx="3824553" cy="1706880"/>
        </p:xfrm>
        <a:graphic>
          <a:graphicData uri="http://schemas.openxmlformats.org/drawingml/2006/table">
            <a:tbl>
              <a:tblPr firstRow="1" bandRow="1">
                <a:tableStyleId>{B301B821-A1FF-4177-AEE7-76D212191A09}</a:tableStyleId>
              </a:tblPr>
              <a:tblGrid>
                <a:gridCol w="3824553">
                  <a:extLst>
                    <a:ext uri="{9D8B030D-6E8A-4147-A177-3AD203B41FA5}">
                      <a16:colId xmlns:a16="http://schemas.microsoft.com/office/drawing/2014/main" xmlns="" val="20000"/>
                    </a:ext>
                  </a:extLst>
                </a:gridCol>
              </a:tblGrid>
              <a:tr h="356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0" baseline="0" dirty="0" smtClean="0"/>
                        <a:t>2 - approximation  for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0" dirty="0" smtClean="0"/>
                        <a:t>minimum  vertex  cover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0"/>
                  </a:ext>
                </a:extLst>
              </a:tr>
              <a:tr h="457200">
                <a:tc>
                  <a:txBody>
                    <a:bodyPr/>
                    <a:lstStyle/>
                    <a:p>
                      <a:r>
                        <a:rPr lang="en-US" sz="2000" kern="0" dirty="0" smtClean="0"/>
                        <a:t>Repeat till all</a:t>
                      </a:r>
                      <a:r>
                        <a:rPr lang="en-US" sz="2000" kern="0" baseline="0" dirty="0" smtClean="0"/>
                        <a:t> edges covered</a:t>
                      </a:r>
                      <a:r>
                        <a:rPr lang="en-US" sz="2000" kern="0" dirty="0" smtClean="0"/>
                        <a:t>: </a:t>
                      </a:r>
                    </a:p>
                    <a:p>
                      <a:pPr marL="457200" indent="-457200">
                        <a:buFont typeface="Arial" panose="020B0604020202020204" pitchFamily="34" charset="0"/>
                        <a:buChar char="•"/>
                      </a:pPr>
                      <a:r>
                        <a:rPr lang="en-US" sz="2000" kern="0" dirty="0" smtClean="0"/>
                        <a:t>Select uncovered edge with </a:t>
                      </a:r>
                      <a:r>
                        <a:rPr lang="en-US" sz="2000" kern="0" dirty="0" smtClean="0">
                          <a:solidFill>
                            <a:srgbClr val="FF0000"/>
                          </a:solidFill>
                        </a:rPr>
                        <a:t>largest total degree</a:t>
                      </a:r>
                    </a:p>
                  </a:txBody>
                  <a:tcPr>
                    <a:lnT w="12700"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sp>
        <p:nvSpPr>
          <p:cNvPr id="37" name="Rounded Rectangular Callout 36"/>
          <p:cNvSpPr/>
          <p:nvPr/>
        </p:nvSpPr>
        <p:spPr bwMode="auto">
          <a:xfrm>
            <a:off x="9540086" y="4506723"/>
            <a:ext cx="1600200" cy="1347784"/>
          </a:xfrm>
          <a:prstGeom prst="wedgeRoundRectCallout">
            <a:avLst>
              <a:gd name="adj1" fmla="val 11438"/>
              <a:gd name="adj2" fmla="val -130364"/>
              <a:gd name="adj3" fmla="val 16667"/>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smtClean="0">
                <a:solidFill>
                  <a:srgbClr val="FF0000"/>
                </a:solidFill>
              </a:rPr>
              <a:t>Manually </a:t>
            </a:r>
          </a:p>
          <a:p>
            <a:pPr algn="ctr" fontAlgn="base">
              <a:spcBef>
                <a:spcPct val="0"/>
              </a:spcBef>
              <a:spcAft>
                <a:spcPct val="0"/>
              </a:spcAft>
            </a:pPr>
            <a:r>
              <a:rPr lang="en-US" sz="2000" dirty="0" smtClean="0">
                <a:solidFill>
                  <a:srgbClr val="FF0000"/>
                </a:solidFill>
              </a:rPr>
              <a:t>designed rule. </a:t>
            </a:r>
            <a:endParaRPr lang="en-US" sz="2000" dirty="0">
              <a:solidFill>
                <a:srgbClr val="FF0000"/>
              </a:solidFill>
            </a:endParaRPr>
          </a:p>
          <a:p>
            <a:pPr algn="ctr" fontAlgn="base">
              <a:spcBef>
                <a:spcPct val="0"/>
              </a:spcBef>
              <a:spcAft>
                <a:spcPct val="0"/>
              </a:spcAft>
            </a:pPr>
            <a:r>
              <a:rPr lang="en-US" sz="2000" dirty="0">
                <a:solidFill>
                  <a:srgbClr val="FF0000"/>
                </a:solidFill>
              </a:rPr>
              <a:t>Can we learn</a:t>
            </a:r>
          </a:p>
          <a:p>
            <a:pPr algn="ctr" fontAlgn="base">
              <a:spcBef>
                <a:spcPct val="0"/>
              </a:spcBef>
              <a:spcAft>
                <a:spcPct val="0"/>
              </a:spcAft>
            </a:pPr>
            <a:r>
              <a:rPr lang="en-US" sz="2000" dirty="0">
                <a:solidFill>
                  <a:srgbClr val="FF0000"/>
                </a:solidFill>
              </a:rPr>
              <a:t>from data</a:t>
            </a:r>
            <a:r>
              <a:rPr lang="en-US" sz="2000" dirty="0" smtClean="0">
                <a:solidFill>
                  <a:srgbClr val="FF0000"/>
                </a:solidFill>
              </a:rPr>
              <a:t>?</a:t>
            </a:r>
            <a:endParaRPr kumimoji="0" lang="en-US" sz="2800" b="0" i="0" u="none" strike="noStrike" cap="none" normalizeH="0" baseline="0" dirty="0" smtClean="0">
              <a:ln>
                <a:noFill/>
              </a:ln>
              <a:solidFill>
                <a:schemeClr val="tx1"/>
              </a:solidFill>
              <a:effectLst/>
              <a:latin typeface="Tahoma" pitchFamily="-64" charset="0"/>
            </a:endParaRPr>
          </a:p>
        </p:txBody>
      </p:sp>
      <p:sp>
        <p:nvSpPr>
          <p:cNvPr id="38" name="TextBox 37"/>
          <p:cNvSpPr txBox="1"/>
          <p:nvPr/>
        </p:nvSpPr>
        <p:spPr bwMode="auto">
          <a:xfrm>
            <a:off x="4916923" y="5717918"/>
            <a:ext cx="2681088" cy="461665"/>
          </a:xfrm>
          <a:prstGeom prst="rect">
            <a:avLst/>
          </a:prstGeom>
          <a:noFill/>
          <a:ln w="9525">
            <a:solidFill>
              <a:schemeClr val="tx1"/>
            </a:solidFill>
            <a:miter lim="800000"/>
            <a:headEnd/>
            <a:tailEnd/>
          </a:ln>
          <a:effectLst/>
        </p:spPr>
        <p:txBody>
          <a:bodyPr vert="horz" wrap="square" lIns="91440" tIns="45720" rIns="91440" bIns="45720" numCol="1" rtlCol="0" anchor="t" anchorCtr="0" compatLnSpc="1">
            <a:prstTxWarp prst="textNoShape">
              <a:avLst/>
            </a:prstTxWarp>
            <a:spAutoFit/>
          </a:bodyPr>
          <a:lstStyle/>
          <a:p>
            <a:pPr marL="0" indent="0">
              <a:buFont typeface="Wingdings" pitchFamily="-64" charset="2"/>
              <a:buNone/>
            </a:pPr>
            <a:r>
              <a:rPr lang="en-US" sz="2400" kern="0" dirty="0" smtClean="0"/>
              <a:t>NP-hard problems</a:t>
            </a: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4376" y="3893446"/>
            <a:ext cx="484557" cy="475963"/>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0674" y="3719379"/>
            <a:ext cx="484557" cy="475963"/>
          </a:xfrm>
          <a:prstGeom prst="rect">
            <a:avLst/>
          </a:prstGeom>
        </p:spPr>
      </p:pic>
    </p:spTree>
    <p:extLst>
      <p:ext uri="{BB962C8B-B14F-4D97-AF65-F5344CB8AC3E}">
        <p14:creationId xmlns:p14="http://schemas.microsoft.com/office/powerpoint/2010/main" val="3023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50000"/>
                  </a:schemeClr>
                </a:solidFill>
              </a:rPr>
              <a:t>Review of traditional approaches</a:t>
            </a:r>
          </a:p>
          <a:p>
            <a:endParaRPr lang="en-US" dirty="0"/>
          </a:p>
          <a:p>
            <a:r>
              <a:rPr lang="en-US" dirty="0" smtClean="0">
                <a:solidFill>
                  <a:srgbClr val="FF0000"/>
                </a:solidFill>
              </a:rPr>
              <a:t>Our architecture</a:t>
            </a:r>
          </a:p>
          <a:p>
            <a:endParaRPr lang="en-US" dirty="0"/>
          </a:p>
          <a:p>
            <a:r>
              <a:rPr lang="en-US" dirty="0" smtClean="0"/>
              <a:t>Experiments on RNA and molecules</a:t>
            </a:r>
          </a:p>
          <a:p>
            <a:endParaRPr lang="en-US" dirty="0"/>
          </a:p>
          <a:p>
            <a:r>
              <a:rPr lang="en-US" dirty="0" smtClean="0"/>
              <a:t>Extension to social network and recommendation</a:t>
            </a:r>
          </a:p>
          <a:p>
            <a:endParaRPr lang="en-US" dirty="0"/>
          </a:p>
          <a:p>
            <a:r>
              <a:rPr lang="en-US" dirty="0" smtClean="0"/>
              <a:t>Application in graph combinatorial optimization</a:t>
            </a:r>
            <a:endParaRPr lang="en-US" dirty="0"/>
          </a:p>
        </p:txBody>
      </p:sp>
    </p:spTree>
    <p:extLst>
      <p:ext uri="{BB962C8B-B14F-4D97-AF65-F5344CB8AC3E}">
        <p14:creationId xmlns:p14="http://schemas.microsoft.com/office/powerpoint/2010/main" val="1714923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 name="Line Callout 2 47"/>
          <p:cNvSpPr/>
          <p:nvPr/>
        </p:nvSpPr>
        <p:spPr>
          <a:xfrm>
            <a:off x="4167963" y="1339702"/>
            <a:ext cx="7719237" cy="5328821"/>
          </a:xfrm>
          <a:prstGeom prst="borderCallout2">
            <a:avLst>
              <a:gd name="adj1" fmla="val 19135"/>
              <a:gd name="adj2" fmla="val -1446"/>
              <a:gd name="adj3" fmla="val 19906"/>
              <a:gd name="adj4" fmla="val -7576"/>
              <a:gd name="adj5" fmla="val 53540"/>
              <a:gd name="adj6" fmla="val -192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a:grpSpLocks noChangeAspect="1"/>
          </p:cNvGrpSpPr>
          <p:nvPr/>
        </p:nvGrpSpPr>
        <p:grpSpPr>
          <a:xfrm>
            <a:off x="1620600" y="5651695"/>
            <a:ext cx="1004342" cy="816773"/>
            <a:chOff x="533400" y="1426716"/>
            <a:chExt cx="2743200" cy="2230884"/>
          </a:xfrm>
        </p:grpSpPr>
        <mc:AlternateContent xmlns:mc="http://schemas.openxmlformats.org/markup-compatibility/2006" xmlns:a14="http://schemas.microsoft.com/office/drawing/2010/main">
          <mc:Choice Requires="a14">
            <p:sp>
              <p:nvSpPr>
                <p:cNvPr id="6" name="Oval 5"/>
                <p:cNvSpPr>
                  <a:spLocks noChangeAspect="1"/>
                </p:cNvSpPr>
                <p:nvPr/>
              </p:nvSpPr>
              <p:spPr>
                <a:xfrm>
                  <a:off x="2188716" y="1426716"/>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33" name="Oval 32"/>
                <p:cNvSpPr>
                  <a:spLocks noRot="1" noChangeAspect="1" noMove="1" noResize="1" noEditPoints="1" noAdjustHandles="1" noChangeArrowheads="1" noChangeShapeType="1" noTextEdit="1"/>
                </p:cNvSpPr>
                <p:nvPr/>
              </p:nvSpPr>
              <p:spPr>
                <a:xfrm>
                  <a:off x="2188716" y="1426716"/>
                  <a:ext cx="402084" cy="402084"/>
                </a:xfrm>
                <a:prstGeom prst="ellipse">
                  <a:avLst/>
                </a:prstGeom>
                <a:blipFill>
                  <a:blip r:embed="rId20"/>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7" name="Group 6"/>
            <p:cNvGrpSpPr/>
            <p:nvPr/>
          </p:nvGrpSpPr>
          <p:grpSpPr>
            <a:xfrm>
              <a:off x="533400" y="1434015"/>
              <a:ext cx="2743200" cy="2223585"/>
              <a:chOff x="457200" y="1434015"/>
              <a:chExt cx="2743200" cy="2223585"/>
            </a:xfrm>
          </p:grpSpPr>
          <mc:AlternateContent xmlns:mc="http://schemas.openxmlformats.org/markup-compatibility/2006" xmlns:a14="http://schemas.microsoft.com/office/drawing/2010/main">
            <mc:Choice Requires="a14">
              <p:sp>
                <p:nvSpPr>
                  <p:cNvPr id="8" name="Oval 7"/>
                  <p:cNvSpPr>
                    <a:spLocks noChangeAspect="1"/>
                  </p:cNvSpPr>
                  <p:nvPr/>
                </p:nvSpPr>
                <p:spPr>
                  <a:xfrm>
                    <a:off x="457200" y="2264916"/>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35" name="Oval 34"/>
                  <p:cNvSpPr>
                    <a:spLocks noRot="1" noChangeAspect="1" noMove="1" noResize="1" noEditPoints="1" noAdjustHandles="1" noChangeArrowheads="1" noChangeShapeType="1" noTextEdit="1"/>
                  </p:cNvSpPr>
                  <p:nvPr/>
                </p:nvSpPr>
                <p:spPr>
                  <a:xfrm>
                    <a:off x="457200" y="2264916"/>
                    <a:ext cx="402084" cy="402084"/>
                  </a:xfrm>
                  <a:prstGeom prst="ellipse">
                    <a:avLst/>
                  </a:prstGeom>
                  <a:blipFill>
                    <a:blip r:embed="rId20"/>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p:cNvSpPr>
                    <a:spLocks noChangeAspect="1"/>
                  </p:cNvSpPr>
                  <p:nvPr/>
                </p:nvSpPr>
                <p:spPr>
                  <a:xfrm>
                    <a:off x="1121916" y="3255516"/>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36" name="Oval 35"/>
                  <p:cNvSpPr>
                    <a:spLocks noRot="1" noChangeAspect="1" noMove="1" noResize="1" noEditPoints="1" noAdjustHandles="1" noChangeArrowheads="1" noChangeShapeType="1" noTextEdit="1"/>
                  </p:cNvSpPr>
                  <p:nvPr/>
                </p:nvSpPr>
                <p:spPr>
                  <a:xfrm>
                    <a:off x="1121916" y="3255516"/>
                    <a:ext cx="402084" cy="402084"/>
                  </a:xfrm>
                  <a:prstGeom prst="ellipse">
                    <a:avLst/>
                  </a:prstGeom>
                  <a:blipFill>
                    <a:blip r:embed="rId21"/>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9"/>
                  <p:cNvSpPr>
                    <a:spLocks noChangeAspect="1"/>
                  </p:cNvSpPr>
                  <p:nvPr/>
                </p:nvSpPr>
                <p:spPr>
                  <a:xfrm>
                    <a:off x="2112516" y="3255516"/>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37" name="Oval 36"/>
                  <p:cNvSpPr>
                    <a:spLocks noRot="1" noChangeAspect="1" noMove="1" noResize="1" noEditPoints="1" noAdjustHandles="1" noChangeArrowheads="1" noChangeShapeType="1" noTextEdit="1"/>
                  </p:cNvSpPr>
                  <p:nvPr/>
                </p:nvSpPr>
                <p:spPr>
                  <a:xfrm>
                    <a:off x="2112516" y="3255516"/>
                    <a:ext cx="402084" cy="402084"/>
                  </a:xfrm>
                  <a:prstGeom prst="ellipse">
                    <a:avLst/>
                  </a:prstGeom>
                  <a:blipFill>
                    <a:blip r:embed="rId20"/>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val 10"/>
                  <p:cNvSpPr>
                    <a:spLocks noChangeAspect="1"/>
                  </p:cNvSpPr>
                  <p:nvPr/>
                </p:nvSpPr>
                <p:spPr>
                  <a:xfrm>
                    <a:off x="1121916" y="1434015"/>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38" name="Oval 37"/>
                  <p:cNvSpPr>
                    <a:spLocks noRot="1" noChangeAspect="1" noMove="1" noResize="1" noEditPoints="1" noAdjustHandles="1" noChangeArrowheads="1" noChangeShapeType="1" noTextEdit="1"/>
                  </p:cNvSpPr>
                  <p:nvPr/>
                </p:nvSpPr>
                <p:spPr>
                  <a:xfrm>
                    <a:off x="1121916" y="1434015"/>
                    <a:ext cx="402084" cy="402084"/>
                  </a:xfrm>
                  <a:prstGeom prst="ellipse">
                    <a:avLst/>
                  </a:prstGeom>
                  <a:blipFill>
                    <a:blip r:embed="rId11"/>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p:cNvSpPr>
                    <a:spLocks noChangeAspect="1"/>
                  </p:cNvSpPr>
                  <p:nvPr/>
                </p:nvSpPr>
                <p:spPr>
                  <a:xfrm>
                    <a:off x="2798316" y="2264916"/>
                    <a:ext cx="402084" cy="402084"/>
                  </a:xfrm>
                  <a:prstGeom prst="ellipse">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  </m:t>
                          </m:r>
                        </m:oMath>
                      </m:oMathPara>
                    </a14:m>
                    <a:endParaRPr lang="en-US" dirty="0">
                      <a:solidFill>
                        <a:schemeClr val="tx1"/>
                      </a:solidFill>
                    </a:endParaRPr>
                  </a:p>
                </p:txBody>
              </p:sp>
            </mc:Choice>
            <mc:Fallback xmlns="">
              <p:sp>
                <p:nvSpPr>
                  <p:cNvPr id="39" name="Oval 38"/>
                  <p:cNvSpPr>
                    <a:spLocks noRot="1" noChangeAspect="1" noMove="1" noResize="1" noEditPoints="1" noAdjustHandles="1" noChangeArrowheads="1" noChangeShapeType="1" noTextEdit="1"/>
                  </p:cNvSpPr>
                  <p:nvPr/>
                </p:nvSpPr>
                <p:spPr>
                  <a:xfrm>
                    <a:off x="2798316" y="2264916"/>
                    <a:ext cx="402084" cy="402084"/>
                  </a:xfrm>
                  <a:prstGeom prst="ellipse">
                    <a:avLst/>
                  </a:prstGeom>
                  <a:blipFill>
                    <a:blip r:embed="rId20"/>
                    <a:stretch>
                      <a:fillRect/>
                    </a:stretch>
                  </a:blipFill>
                  <a:ln w="9525">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3" name="Straight Connector 12"/>
              <p:cNvCxnSpPr/>
              <p:nvPr/>
            </p:nvCxnSpPr>
            <p:spPr>
              <a:xfrm flipV="1">
                <a:off x="1524000" y="1627758"/>
                <a:ext cx="588516" cy="729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00400" y="1777215"/>
                <a:ext cx="380400" cy="5465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0400" y="2608116"/>
                <a:ext cx="380400" cy="70628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455716" y="2608116"/>
                <a:ext cx="401484" cy="70628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0" y="3456558"/>
                <a:ext cx="58851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55716" y="1769916"/>
                <a:ext cx="401484" cy="55388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313558" y="1828800"/>
                <a:ext cx="0" cy="142671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59284" y="1769916"/>
                <a:ext cx="1312116" cy="69604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50" name="Group 49"/>
          <p:cNvGrpSpPr/>
          <p:nvPr/>
        </p:nvGrpSpPr>
        <p:grpSpPr>
          <a:xfrm>
            <a:off x="314337" y="1690688"/>
            <a:ext cx="2483376" cy="3908013"/>
            <a:chOff x="314337" y="1690688"/>
            <a:chExt cx="2483376" cy="3908013"/>
          </a:xfrm>
        </p:grpSpPr>
        <p:sp>
          <p:nvSpPr>
            <p:cNvPr id="21" name="Rectangle 20"/>
            <p:cNvSpPr/>
            <p:nvPr/>
          </p:nvSpPr>
          <p:spPr>
            <a:xfrm>
              <a:off x="1444973" y="4936977"/>
              <a:ext cx="1351060" cy="31142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2" name="Rectangle 21"/>
            <p:cNvSpPr/>
            <p:nvPr/>
          </p:nvSpPr>
          <p:spPr>
            <a:xfrm>
              <a:off x="1446653" y="4353136"/>
              <a:ext cx="1351060" cy="24568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3" name="Rectangle 22"/>
            <p:cNvSpPr/>
            <p:nvPr/>
          </p:nvSpPr>
          <p:spPr>
            <a:xfrm>
              <a:off x="1444973" y="3456814"/>
              <a:ext cx="1351060" cy="24568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p:cNvSpPr txBox="1"/>
            <p:nvPr/>
          </p:nvSpPr>
          <p:spPr>
            <a:xfrm>
              <a:off x="1828081" y="3732892"/>
              <a:ext cx="628698" cy="461665"/>
            </a:xfrm>
            <a:prstGeom prst="rect">
              <a:avLst/>
            </a:prstGeom>
            <a:noFill/>
          </p:spPr>
          <p:txBody>
            <a:bodyPr wrap="none" rtlCol="0">
              <a:spAutoFit/>
            </a:bodyPr>
            <a:lstStyle/>
            <a:p>
              <a:r>
                <a:rPr lang="mr-IN" sz="2400" smtClean="0"/>
                <a:t>……</a:t>
              </a:r>
              <a:endParaRPr lang="en-US" sz="2400" dirty="0"/>
            </a:p>
          </p:txBody>
        </p:sp>
        <p:cxnSp>
          <p:nvCxnSpPr>
            <p:cNvPr id="25" name="Straight Arrow Connector 24"/>
            <p:cNvCxnSpPr/>
            <p:nvPr/>
          </p:nvCxnSpPr>
          <p:spPr>
            <a:xfrm flipV="1">
              <a:off x="2120503" y="4598824"/>
              <a:ext cx="1680" cy="3381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110134" y="5260548"/>
              <a:ext cx="1680" cy="3381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314337" y="1690688"/>
              <a:ext cx="1571188" cy="1234503"/>
              <a:chOff x="5437691" y="479447"/>
              <a:chExt cx="2681136" cy="2106604"/>
            </a:xfrm>
          </p:grpSpPr>
          <p:grpSp>
            <p:nvGrpSpPr>
              <p:cNvPr id="28" name="Group 357"/>
              <p:cNvGrpSpPr>
                <a:grpSpLocks noChangeAspect="1"/>
              </p:cNvGrpSpPr>
              <p:nvPr/>
            </p:nvGrpSpPr>
            <p:grpSpPr>
              <a:xfrm>
                <a:off x="5437691" y="479447"/>
                <a:ext cx="2681136" cy="2106604"/>
                <a:chOff x="9144000" y="3276600"/>
                <a:chExt cx="809869" cy="636325"/>
              </a:xfrm>
            </p:grpSpPr>
            <p:cxnSp>
              <p:nvCxnSpPr>
                <p:cNvPr id="32" name="Straight Arrow Connector 31"/>
                <p:cNvCxnSpPr/>
                <p:nvPr/>
              </p:nvCxnSpPr>
              <p:spPr bwMode="auto">
                <a:xfrm>
                  <a:off x="9144000" y="3797230"/>
                  <a:ext cx="809869" cy="1206"/>
                </a:xfrm>
                <a:prstGeom prst="straightConnector1">
                  <a:avLst/>
                </a:prstGeom>
                <a:ln w="25400">
                  <a:solidFill>
                    <a:schemeClr val="tx1"/>
                  </a:solidFill>
                  <a:headEnd type="none" w="med" len="med"/>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bwMode="auto">
                <a:xfrm rot="5400000" flipH="1" flipV="1">
                  <a:off x="8940931" y="3594160"/>
                  <a:ext cx="636325" cy="1206"/>
                </a:xfrm>
                <a:prstGeom prst="straightConnector1">
                  <a:avLst/>
                </a:prstGeom>
                <a:ln w="25400">
                  <a:solidFill>
                    <a:schemeClr val="tx1"/>
                  </a:solidFill>
                  <a:headEnd type="none" w="med" len="med"/>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sp>
            <p:nvSpPr>
              <p:cNvPr id="29" name="Oval 28"/>
              <p:cNvSpPr/>
              <p:nvPr/>
            </p:nvSpPr>
            <p:spPr>
              <a:xfrm>
                <a:off x="6700733" y="1387058"/>
                <a:ext cx="221263" cy="2212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041920" y="1382620"/>
                <a:ext cx="228745" cy="2270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194320" y="1822882"/>
                <a:ext cx="228745" cy="2270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Curved Connector 33"/>
            <p:cNvCxnSpPr>
              <a:endCxn id="29" idx="7"/>
            </p:cNvCxnSpPr>
            <p:nvPr/>
          </p:nvCxnSpPr>
          <p:spPr>
            <a:xfrm rot="10800000">
              <a:off x="1165176" y="2241551"/>
              <a:ext cx="1395881" cy="886128"/>
            </a:xfrm>
            <a:prstGeom prst="curvedConnector4">
              <a:avLst>
                <a:gd name="adj1" fmla="val -13715"/>
                <a:gd name="adj2" fmla="val 12579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5" name="Title 1"/>
          <p:cNvSpPr>
            <a:spLocks noGrp="1"/>
          </p:cNvSpPr>
          <p:nvPr>
            <p:ph type="title"/>
          </p:nvPr>
        </p:nvSpPr>
        <p:spPr>
          <a:xfrm>
            <a:off x="838200" y="365125"/>
            <a:ext cx="10515600" cy="1325563"/>
          </a:xfrm>
        </p:spPr>
        <p:txBody>
          <a:bodyPr/>
          <a:lstStyle/>
          <a:p>
            <a:r>
              <a:rPr lang="en-US" dirty="0" smtClean="0"/>
              <a:t>Designing a new architecture</a:t>
            </a:r>
            <a:endParaRPr lang="en-US" dirty="0"/>
          </a:p>
        </p:txBody>
      </p:sp>
      <p:pic>
        <p:nvPicPr>
          <p:cNvPr id="37"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56552" y="1853784"/>
            <a:ext cx="5971330" cy="2142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579410" y="4342600"/>
            <a:ext cx="5948472" cy="205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bwMode="auto">
          <a:xfrm>
            <a:off x="9728154" y="3291008"/>
            <a:ext cx="902811" cy="400110"/>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000" kern="0" dirty="0" smtClean="0"/>
              <a:t>(1,236)</a:t>
            </a:r>
          </a:p>
        </p:txBody>
      </p:sp>
      <p:sp>
        <p:nvSpPr>
          <p:cNvPr id="40" name="TextBox 39"/>
          <p:cNvSpPr txBox="1"/>
          <p:nvPr/>
        </p:nvSpPr>
        <p:spPr bwMode="auto">
          <a:xfrm>
            <a:off x="5035432" y="1952818"/>
            <a:ext cx="902811" cy="400110"/>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000" kern="0" dirty="0" smtClean="0"/>
              <a:t>(1,236)</a:t>
            </a:r>
          </a:p>
        </p:txBody>
      </p:sp>
      <p:sp>
        <p:nvSpPr>
          <p:cNvPr id="41" name="TextBox 40"/>
          <p:cNvSpPr txBox="1"/>
          <p:nvPr/>
        </p:nvSpPr>
        <p:spPr bwMode="auto">
          <a:xfrm>
            <a:off x="6178895" y="1524746"/>
            <a:ext cx="771365" cy="400110"/>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000" kern="0" dirty="0" smtClean="0"/>
              <a:t>(2,13)</a:t>
            </a:r>
          </a:p>
        </p:txBody>
      </p:sp>
      <p:sp>
        <p:nvSpPr>
          <p:cNvPr id="42" name="TextBox 41"/>
          <p:cNvSpPr txBox="1"/>
          <p:nvPr/>
        </p:nvSpPr>
        <p:spPr bwMode="auto">
          <a:xfrm>
            <a:off x="7160604" y="1976174"/>
            <a:ext cx="1034257" cy="400110"/>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000" kern="0" dirty="0" smtClean="0"/>
              <a:t>(3,1245)</a:t>
            </a:r>
          </a:p>
        </p:txBody>
      </p:sp>
      <p:sp>
        <p:nvSpPr>
          <p:cNvPr id="43" name="TextBox 42"/>
          <p:cNvSpPr txBox="1"/>
          <p:nvPr/>
        </p:nvSpPr>
        <p:spPr bwMode="auto">
          <a:xfrm>
            <a:off x="5073998" y="3457981"/>
            <a:ext cx="771365" cy="400110"/>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000" kern="0" dirty="0" smtClean="0"/>
              <a:t>(6,15)</a:t>
            </a:r>
          </a:p>
        </p:txBody>
      </p:sp>
      <p:sp>
        <p:nvSpPr>
          <p:cNvPr id="44" name="TextBox 43"/>
          <p:cNvSpPr txBox="1"/>
          <p:nvPr/>
        </p:nvSpPr>
        <p:spPr bwMode="auto">
          <a:xfrm>
            <a:off x="7401076" y="3090953"/>
            <a:ext cx="771365" cy="400110"/>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000" kern="0" dirty="0" smtClean="0"/>
              <a:t>(4,35)</a:t>
            </a:r>
          </a:p>
        </p:txBody>
      </p:sp>
      <p:sp>
        <p:nvSpPr>
          <p:cNvPr id="45" name="TextBox 44"/>
          <p:cNvSpPr txBox="1"/>
          <p:nvPr/>
        </p:nvSpPr>
        <p:spPr bwMode="auto">
          <a:xfrm>
            <a:off x="6133735" y="3872342"/>
            <a:ext cx="902811" cy="400110"/>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000" kern="0" dirty="0" smtClean="0"/>
              <a:t>(5,346)</a:t>
            </a:r>
          </a:p>
        </p:txBody>
      </p:sp>
      <p:sp>
        <p:nvSpPr>
          <p:cNvPr id="46" name="TextBox 45"/>
          <p:cNvSpPr txBox="1"/>
          <p:nvPr/>
        </p:nvSpPr>
        <p:spPr bwMode="auto">
          <a:xfrm>
            <a:off x="8350788" y="6268413"/>
            <a:ext cx="3262432" cy="400110"/>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indent="0" algn="ctr">
              <a:buFont typeface="Wingdings" pitchFamily="-64" charset="2"/>
              <a:buNone/>
            </a:pPr>
            <a:r>
              <a:rPr lang="en-US" sz="2000" kern="0" dirty="0" smtClean="0"/>
              <a:t>((1,236), (2,13) (3,1245) (6,15))</a:t>
            </a:r>
          </a:p>
        </p:txBody>
      </p:sp>
      <p:sp>
        <p:nvSpPr>
          <p:cNvPr id="47" name="TextBox 46"/>
          <p:cNvSpPr txBox="1"/>
          <p:nvPr/>
        </p:nvSpPr>
        <p:spPr bwMode="auto">
          <a:xfrm>
            <a:off x="5023589" y="6364328"/>
            <a:ext cx="1738874" cy="307777"/>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r>
              <a:rPr lang="en-US" sz="1400" kern="0" dirty="0" smtClean="0"/>
              <a:t>[</a:t>
            </a:r>
            <a:r>
              <a:rPr lang="en-US" sz="1400" dirty="0" err="1" smtClean="0"/>
              <a:t>Shervashidze</a:t>
            </a:r>
            <a:r>
              <a:rPr lang="en-US" sz="1400" dirty="0" smtClean="0"/>
              <a:t> et al.</a:t>
            </a:r>
            <a:r>
              <a:rPr lang="en-US" sz="1400" kern="0" dirty="0" smtClean="0"/>
              <a:t> 11]</a:t>
            </a:r>
          </a:p>
        </p:txBody>
      </p:sp>
      <p:sp>
        <p:nvSpPr>
          <p:cNvPr id="49" name="TextBox 48"/>
          <p:cNvSpPr txBox="1"/>
          <p:nvPr/>
        </p:nvSpPr>
        <p:spPr>
          <a:xfrm>
            <a:off x="7721159" y="1440478"/>
            <a:ext cx="3860352" cy="461665"/>
          </a:xfrm>
          <a:prstGeom prst="rect">
            <a:avLst/>
          </a:prstGeom>
          <a:noFill/>
        </p:spPr>
        <p:txBody>
          <a:bodyPr wrap="none" rtlCol="0">
            <a:spAutoFit/>
          </a:bodyPr>
          <a:lstStyle/>
          <a:p>
            <a:pPr algn="ctr"/>
            <a:r>
              <a:rPr lang="en-US" sz="2400" kern="0" dirty="0" smtClean="0"/>
              <a:t>WL graph </a:t>
            </a:r>
            <a:r>
              <a:rPr lang="en-US" sz="2400" kern="0" smtClean="0"/>
              <a:t>isomorphism check</a:t>
            </a:r>
            <a:endParaRPr lang="en-US" sz="2400" kern="0" dirty="0" smtClean="0"/>
          </a:p>
        </p:txBody>
      </p:sp>
    </p:spTree>
    <p:extLst>
      <p:ext uri="{BB962C8B-B14F-4D97-AF65-F5344CB8AC3E}">
        <p14:creationId xmlns:p14="http://schemas.microsoft.com/office/powerpoint/2010/main" val="809561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9" grpId="0"/>
      <p:bldP spid="40" grpId="0"/>
      <p:bldP spid="41" grpId="0"/>
      <p:bldP spid="42" grpId="0"/>
      <p:bldP spid="43" grpId="0"/>
      <p:bldP spid="44" grpId="0"/>
      <p:bldP spid="45" grpId="0"/>
      <p:bldP spid="46" grpId="0"/>
      <p:bldP spid="47" grpId="0"/>
      <p:bldP spid="4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3318</TotalTime>
  <Words>1883</Words>
  <Application>Microsoft Macintosh PowerPoint</Application>
  <PresentationFormat>Widescreen</PresentationFormat>
  <Paragraphs>582</Paragraphs>
  <Slides>37</Slides>
  <Notes>7</Notes>
  <HiddenSlides>2</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Calibri</vt:lpstr>
      <vt:lpstr>Calibri Light</vt:lpstr>
      <vt:lpstr>Cambria Math</vt:lpstr>
      <vt:lpstr>DengXian</vt:lpstr>
      <vt:lpstr>DengXian Light</vt:lpstr>
      <vt:lpstr>Helvetica</vt:lpstr>
      <vt:lpstr>Helvetica Neue</vt:lpstr>
      <vt:lpstr>Linux Libertine</vt:lpstr>
      <vt:lpstr>Mangal</vt:lpstr>
      <vt:lpstr>ＭＳ Ｐゴシック</vt:lpstr>
      <vt:lpstr>Tahoma</vt:lpstr>
      <vt:lpstr>Wingdings</vt:lpstr>
      <vt:lpstr>Arial</vt:lpstr>
      <vt:lpstr>Office Theme</vt:lpstr>
      <vt:lpstr>Graph Representation Learning with Deep Embedding Approach</vt:lpstr>
      <vt:lpstr>Graph applications</vt:lpstr>
      <vt:lpstr>Outline</vt:lpstr>
      <vt:lpstr>Review: RNA / Molecule property prediction</vt:lpstr>
      <vt:lpstr>Review: RNA / Molecule property prediction</vt:lpstr>
      <vt:lpstr>Review: Temporal Recommendation</vt:lpstr>
      <vt:lpstr>Review: Graph Combinatorial Optimization</vt:lpstr>
      <vt:lpstr>Outline</vt:lpstr>
      <vt:lpstr>Designing a new architecture</vt:lpstr>
      <vt:lpstr>Intuitive understanding: local filters</vt:lpstr>
      <vt:lpstr>End to end learning</vt:lpstr>
      <vt:lpstr>Outline</vt:lpstr>
      <vt:lpstr>Parameterization</vt:lpstr>
      <vt:lpstr>Experiment on RNA sequences</vt:lpstr>
      <vt:lpstr>Experiment on Molecules</vt:lpstr>
      <vt:lpstr>Experiment on Molecules</vt:lpstr>
      <vt:lpstr>Interpretable results</vt:lpstr>
      <vt:lpstr>Outline</vt:lpstr>
      <vt:lpstr>Extension to network analysis</vt:lpstr>
      <vt:lpstr>Experiment on network analysis</vt:lpstr>
      <vt:lpstr>Experiment on network analysis</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to my collaborators in this project</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 Representation Learning with Deep Embedding Approach</dc:title>
  <dc:creator>Dai, Hanjun</dc:creator>
  <cp:lastModifiedBy>Dai, Hanjun</cp:lastModifiedBy>
  <cp:revision>240</cp:revision>
  <dcterms:created xsi:type="dcterms:W3CDTF">2017-09-10T03:30:59Z</dcterms:created>
  <dcterms:modified xsi:type="dcterms:W3CDTF">2017-11-03T16:10:08Z</dcterms:modified>
</cp:coreProperties>
</file>